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65" r:id="rId6"/>
    <p:sldId id="267" r:id="rId7"/>
    <p:sldId id="260" r:id="rId8"/>
    <p:sldId id="261" r:id="rId9"/>
    <p:sldId id="269" r:id="rId10"/>
    <p:sldId id="270" r:id="rId11"/>
    <p:sldId id="271" r:id="rId12"/>
    <p:sldId id="262" r:id="rId13"/>
    <p:sldId id="264" r:id="rId14"/>
    <p:sldId id="272" r:id="rId15"/>
    <p:sldId id="273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1F401-1778-4554-84F6-1935F4CCFC8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3A08663-27AE-4DFB-B007-064CC9843AEB}">
      <dgm:prSet phldrT="[Texte]"/>
      <dgm:spPr/>
      <dgm:t>
        <a:bodyPr/>
        <a:lstStyle/>
        <a:p>
          <a:r>
            <a:rPr lang="fr-FR" b="1" dirty="0" smtClean="0"/>
            <a:t>Le manque de temps </a:t>
          </a:r>
        </a:p>
        <a:p>
          <a:r>
            <a:rPr lang="fr-FR" b="1" dirty="0" smtClean="0"/>
            <a:t> un problème chronique</a:t>
          </a:r>
          <a:endParaRPr lang="fr-FR" dirty="0"/>
        </a:p>
      </dgm:t>
    </dgm:pt>
    <dgm:pt modelId="{F90EBE20-44A3-49C7-AE4E-AD12E8887D57}" type="parTrans" cxnId="{14B22426-CC51-4AE7-9A3B-28946B29E16D}">
      <dgm:prSet/>
      <dgm:spPr/>
      <dgm:t>
        <a:bodyPr/>
        <a:lstStyle/>
        <a:p>
          <a:endParaRPr lang="fr-FR"/>
        </a:p>
      </dgm:t>
    </dgm:pt>
    <dgm:pt modelId="{5AD1E681-170F-4C31-AB9B-FC40AB36CA3D}" type="sibTrans" cxnId="{14B22426-CC51-4AE7-9A3B-28946B29E16D}">
      <dgm:prSet/>
      <dgm:spPr/>
      <dgm:t>
        <a:bodyPr/>
        <a:lstStyle/>
        <a:p>
          <a:endParaRPr lang="fr-FR"/>
        </a:p>
      </dgm:t>
    </dgm:pt>
    <dgm:pt modelId="{3B9C34E0-025A-4777-BB53-AFA13A76F275}">
      <dgm:prSet phldrT="[Texte]"/>
      <dgm:spPr/>
      <dgm:t>
        <a:bodyPr/>
        <a:lstStyle/>
        <a:p>
          <a:r>
            <a:rPr lang="fr-FR" b="1" dirty="0" smtClean="0"/>
            <a:t>Les outils informatiques</a:t>
          </a:r>
        </a:p>
        <a:p>
          <a:r>
            <a:rPr lang="fr-FR" b="1" dirty="0" smtClean="0"/>
            <a:t>peu utiles</a:t>
          </a:r>
          <a:endParaRPr lang="fr-FR" b="1" dirty="0"/>
        </a:p>
      </dgm:t>
    </dgm:pt>
    <dgm:pt modelId="{D07BEF12-1640-415E-BEFA-DC1F765FF5A3}" type="parTrans" cxnId="{3151D5CA-E92A-4B94-AE90-36ABA36BE160}">
      <dgm:prSet/>
      <dgm:spPr/>
      <dgm:t>
        <a:bodyPr/>
        <a:lstStyle/>
        <a:p>
          <a:endParaRPr lang="fr-FR"/>
        </a:p>
      </dgm:t>
    </dgm:pt>
    <dgm:pt modelId="{3EBFC01A-8C1F-40F7-89FB-571118C72D54}" type="sibTrans" cxnId="{3151D5CA-E92A-4B94-AE90-36ABA36BE160}">
      <dgm:prSet/>
      <dgm:spPr/>
      <dgm:t>
        <a:bodyPr/>
        <a:lstStyle/>
        <a:p>
          <a:endParaRPr lang="fr-FR"/>
        </a:p>
      </dgm:t>
    </dgm:pt>
    <dgm:pt modelId="{5257527D-75D0-4F9C-ACAE-5F65E4220CD6}">
      <dgm:prSet phldrT="[Texte]"/>
      <dgm:spPr/>
      <dgm:t>
        <a:bodyPr/>
        <a:lstStyle/>
        <a:p>
          <a:r>
            <a:rPr lang="fr-FR" dirty="0" smtClean="0"/>
            <a:t>Pour réaliser un bilan pour les structures il faudrait pouvoir compiler </a:t>
          </a:r>
          <a:r>
            <a:rPr lang="fr-FR" dirty="0" smtClean="0"/>
            <a:t>facilement </a:t>
          </a:r>
          <a:r>
            <a:rPr lang="fr-FR" dirty="0" smtClean="0"/>
            <a:t>les données</a:t>
          </a:r>
          <a:endParaRPr lang="fr-FR" dirty="0"/>
        </a:p>
      </dgm:t>
    </dgm:pt>
    <dgm:pt modelId="{713C09A2-9E01-4A86-985E-9F86D0DDAA23}" type="parTrans" cxnId="{344289CE-BF39-4DE8-AABB-AFE3F986BF16}">
      <dgm:prSet/>
      <dgm:spPr/>
      <dgm:t>
        <a:bodyPr/>
        <a:lstStyle/>
        <a:p>
          <a:endParaRPr lang="fr-FR"/>
        </a:p>
      </dgm:t>
    </dgm:pt>
    <dgm:pt modelId="{315D918B-E7D9-44F0-AED2-3070129E82AE}" type="sibTrans" cxnId="{344289CE-BF39-4DE8-AABB-AFE3F986BF16}">
      <dgm:prSet/>
      <dgm:spPr/>
      <dgm:t>
        <a:bodyPr/>
        <a:lstStyle/>
        <a:p>
          <a:endParaRPr lang="fr-FR"/>
        </a:p>
      </dgm:t>
    </dgm:pt>
    <dgm:pt modelId="{75705D41-959A-4754-95AC-B5436DDE9006}">
      <dgm:prSet phldrT="[Texte]"/>
      <dgm:spPr/>
      <dgm:t>
        <a:bodyPr/>
        <a:lstStyle/>
        <a:p>
          <a:r>
            <a:rPr lang="fr-FR" b="1" dirty="0" err="1" smtClean="0"/>
            <a:t>RenoiRH</a:t>
          </a:r>
          <a:endParaRPr lang="fr-FR" b="1" dirty="0"/>
        </a:p>
      </dgm:t>
    </dgm:pt>
    <dgm:pt modelId="{25CF806E-0AF1-4E65-B45B-B349C03D3039}" type="parTrans" cxnId="{0C6EC4EE-B4B1-4239-A5B2-B8078030AB60}">
      <dgm:prSet/>
      <dgm:spPr/>
      <dgm:t>
        <a:bodyPr/>
        <a:lstStyle/>
        <a:p>
          <a:endParaRPr lang="fr-FR"/>
        </a:p>
      </dgm:t>
    </dgm:pt>
    <dgm:pt modelId="{0C5C6CB9-748E-4260-80FF-090B0F7E1898}" type="sibTrans" cxnId="{0C6EC4EE-B4B1-4239-A5B2-B8078030AB60}">
      <dgm:prSet/>
      <dgm:spPr/>
      <dgm:t>
        <a:bodyPr/>
        <a:lstStyle/>
        <a:p>
          <a:endParaRPr lang="fr-FR"/>
        </a:p>
      </dgm:t>
    </dgm:pt>
    <dgm:pt modelId="{32B064D3-81B0-4288-9525-D3351DC318B3}">
      <dgm:prSet phldrT="[Texte]"/>
      <dgm:spPr/>
      <dgm:t>
        <a:bodyPr/>
        <a:lstStyle/>
        <a:p>
          <a:r>
            <a:rPr lang="fr-FR" dirty="0" smtClean="0"/>
            <a:t>L’absence de mail d’alerte de </a:t>
          </a:r>
          <a:r>
            <a:rPr lang="fr-FR" dirty="0" err="1" smtClean="0"/>
            <a:t>RenoiRH</a:t>
          </a:r>
          <a:r>
            <a:rPr lang="fr-FR" dirty="0" smtClean="0"/>
            <a:t> nécessite une consultation quotidienne </a:t>
          </a:r>
          <a:r>
            <a:rPr lang="fr-FR" dirty="0" smtClean="0"/>
            <a:t>(chronophage</a:t>
          </a:r>
          <a:r>
            <a:rPr lang="fr-FR" dirty="0" smtClean="0"/>
            <a:t>)</a:t>
          </a:r>
          <a:endParaRPr lang="fr-FR" dirty="0"/>
        </a:p>
      </dgm:t>
    </dgm:pt>
    <dgm:pt modelId="{325A13A3-511C-4C5A-9967-C00634CB5FA9}" type="parTrans" cxnId="{0FB63E1D-F41E-4837-905E-0B3D5D17F245}">
      <dgm:prSet/>
      <dgm:spPr/>
      <dgm:t>
        <a:bodyPr/>
        <a:lstStyle/>
        <a:p>
          <a:endParaRPr lang="fr-FR"/>
        </a:p>
      </dgm:t>
    </dgm:pt>
    <dgm:pt modelId="{4CDE9CEE-A296-4F20-A7CB-F553684C13C0}" type="sibTrans" cxnId="{0FB63E1D-F41E-4837-905E-0B3D5D17F245}">
      <dgm:prSet/>
      <dgm:spPr/>
      <dgm:t>
        <a:bodyPr/>
        <a:lstStyle/>
        <a:p>
          <a:endParaRPr lang="fr-FR"/>
        </a:p>
      </dgm:t>
    </dgm:pt>
    <dgm:pt modelId="{FA614E6F-D9DC-4E5B-AC5C-4C91F09178B4}">
      <dgm:prSet phldrT="[Texte]"/>
      <dgm:spPr/>
      <dgm:t>
        <a:bodyPr/>
        <a:lstStyle/>
        <a:p>
          <a:r>
            <a:rPr lang="fr-FR" dirty="0" smtClean="0"/>
            <a:t>Besoin de </a:t>
          </a:r>
          <a:r>
            <a:rPr lang="fr-FR" u="sng" dirty="0" smtClean="0"/>
            <a:t>formation </a:t>
          </a:r>
          <a:r>
            <a:rPr lang="fr-FR" u="sng" dirty="0" err="1" smtClean="0"/>
            <a:t>RenoiRH</a:t>
          </a:r>
          <a:r>
            <a:rPr lang="fr-FR" u="sng" dirty="0" smtClean="0"/>
            <a:t> en présentiel</a:t>
          </a:r>
          <a:r>
            <a:rPr lang="fr-FR" dirty="0" smtClean="0"/>
            <a:t> (notamment sur création de session). -formation réalisée en </a:t>
          </a:r>
          <a:r>
            <a:rPr lang="fr-FR" dirty="0" err="1" smtClean="0"/>
            <a:t>visio</a:t>
          </a:r>
          <a:r>
            <a:rPr lang="fr-FR" dirty="0" smtClean="0"/>
            <a:t> par le MTE non adéquate: </a:t>
          </a:r>
          <a:r>
            <a:rPr lang="fr-FR" u="sng" dirty="0" smtClean="0"/>
            <a:t>pendant le séminaire </a:t>
          </a:r>
          <a:r>
            <a:rPr lang="fr-FR" u="sng" dirty="0" smtClean="0"/>
            <a:t>2025 en présentiel </a:t>
          </a:r>
          <a:r>
            <a:rPr lang="fr-FR" u="sng" dirty="0" smtClean="0"/>
            <a:t>?</a:t>
          </a:r>
          <a:endParaRPr lang="fr-FR" dirty="0"/>
        </a:p>
      </dgm:t>
    </dgm:pt>
    <dgm:pt modelId="{7CBC5A9B-F5B5-4AD0-BD8D-30AC2950E647}" type="parTrans" cxnId="{D7D75A69-A235-4278-8A6A-F989D3755B40}">
      <dgm:prSet/>
      <dgm:spPr/>
      <dgm:t>
        <a:bodyPr/>
        <a:lstStyle/>
        <a:p>
          <a:endParaRPr lang="fr-FR"/>
        </a:p>
      </dgm:t>
    </dgm:pt>
    <dgm:pt modelId="{7D36EBAC-B90B-4132-A5ED-A603B40E362D}" type="sibTrans" cxnId="{D7D75A69-A235-4278-8A6A-F989D3755B40}">
      <dgm:prSet/>
      <dgm:spPr/>
      <dgm:t>
        <a:bodyPr/>
        <a:lstStyle/>
        <a:p>
          <a:endParaRPr lang="fr-FR"/>
        </a:p>
      </dgm:t>
    </dgm:pt>
    <dgm:pt modelId="{2E016D42-D65A-42C5-8894-5A670026A97B}">
      <dgm:prSet phldrT="[Texte]"/>
      <dgm:spPr/>
      <dgm:t>
        <a:bodyPr/>
        <a:lstStyle/>
        <a:p>
          <a:endParaRPr lang="fr-FR" dirty="0"/>
        </a:p>
      </dgm:t>
    </dgm:pt>
    <dgm:pt modelId="{063559E6-9747-41C9-9BA2-5353FDDE0A1E}" type="parTrans" cxnId="{F844EAE5-1633-49D7-9E16-DB360E6477E0}">
      <dgm:prSet/>
      <dgm:spPr/>
      <dgm:t>
        <a:bodyPr/>
        <a:lstStyle/>
        <a:p>
          <a:endParaRPr lang="fr-FR"/>
        </a:p>
      </dgm:t>
    </dgm:pt>
    <dgm:pt modelId="{C9FA6F8B-E915-47B5-824F-FE01E64F80E7}" type="sibTrans" cxnId="{F844EAE5-1633-49D7-9E16-DB360E6477E0}">
      <dgm:prSet/>
      <dgm:spPr/>
      <dgm:t>
        <a:bodyPr/>
        <a:lstStyle/>
        <a:p>
          <a:endParaRPr lang="fr-FR"/>
        </a:p>
      </dgm:t>
    </dgm:pt>
    <dgm:pt modelId="{7F56A313-247E-4FEF-A4AA-C20B36E6854D}">
      <dgm:prSet phldrT="[Texte]"/>
      <dgm:spPr/>
      <dgm:t>
        <a:bodyPr/>
        <a:lstStyle/>
        <a:p>
          <a:r>
            <a:rPr lang="fr-FR" dirty="0" smtClean="0"/>
            <a:t>On ne peut pas toujours faire d’extractions pertinentes des outils donc double suivi sur </a:t>
          </a:r>
          <a:r>
            <a:rPr lang="fr-FR" dirty="0" err="1" smtClean="0"/>
            <a:t>excel</a:t>
          </a:r>
          <a:endParaRPr lang="fr-FR" dirty="0"/>
        </a:p>
      </dgm:t>
    </dgm:pt>
    <dgm:pt modelId="{0B1FFFB3-73E1-4D9D-B5A0-9EB171A2E797}" type="parTrans" cxnId="{FCF9FAD0-31EC-4ADC-95A1-9EB41BB2125C}">
      <dgm:prSet/>
      <dgm:spPr/>
      <dgm:t>
        <a:bodyPr/>
        <a:lstStyle/>
        <a:p>
          <a:endParaRPr lang="fr-FR"/>
        </a:p>
      </dgm:t>
    </dgm:pt>
    <dgm:pt modelId="{2949DA99-78F9-4ACA-8960-F985F9B5E456}" type="sibTrans" cxnId="{FCF9FAD0-31EC-4ADC-95A1-9EB41BB2125C}">
      <dgm:prSet/>
      <dgm:spPr/>
      <dgm:t>
        <a:bodyPr/>
        <a:lstStyle/>
        <a:p>
          <a:endParaRPr lang="fr-FR"/>
        </a:p>
      </dgm:t>
    </dgm:pt>
    <dgm:pt modelId="{33F87189-8D86-4B1A-8A23-D22D29D5ACE7}">
      <dgm:prSet phldrT="[Texte]"/>
      <dgm:spPr/>
      <dgm:t>
        <a:bodyPr/>
        <a:lstStyle/>
        <a:p>
          <a:r>
            <a:rPr lang="fr-FR" dirty="0" smtClean="0"/>
            <a:t>Formation nécessaire aussi pour les gestionnaires RH pour les </a:t>
          </a:r>
          <a:r>
            <a:rPr lang="fr-FR" u="sng" dirty="0" smtClean="0"/>
            <a:t>habilitations N+1 </a:t>
          </a:r>
          <a:r>
            <a:rPr lang="fr-FR" u="sng" dirty="0" err="1" smtClean="0"/>
            <a:t>selfmobile</a:t>
          </a:r>
          <a:endParaRPr lang="fr-FR" u="sng" dirty="0"/>
        </a:p>
      </dgm:t>
    </dgm:pt>
    <dgm:pt modelId="{F5C12DDE-F317-41FA-9520-2A073D33DEA0}" type="parTrans" cxnId="{499C41D2-CBB0-474A-934C-AE932248DD24}">
      <dgm:prSet/>
      <dgm:spPr/>
      <dgm:t>
        <a:bodyPr/>
        <a:lstStyle/>
        <a:p>
          <a:endParaRPr lang="fr-FR"/>
        </a:p>
      </dgm:t>
    </dgm:pt>
    <dgm:pt modelId="{9C0EC031-F961-4DEF-8C97-60F74FF90225}" type="sibTrans" cxnId="{499C41D2-CBB0-474A-934C-AE932248DD24}">
      <dgm:prSet/>
      <dgm:spPr/>
      <dgm:t>
        <a:bodyPr/>
        <a:lstStyle/>
        <a:p>
          <a:endParaRPr lang="fr-FR"/>
        </a:p>
      </dgm:t>
    </dgm:pt>
    <dgm:pt modelId="{2DC80DE4-A82F-4494-BDB0-8A4A79B0FC71}">
      <dgm:prSet phldrT="[Texte]"/>
      <dgm:spPr/>
      <dgm:t>
        <a:bodyPr/>
        <a:lstStyle/>
        <a:p>
          <a:r>
            <a:rPr lang="fr-FR" dirty="0" smtClean="0"/>
            <a:t>Reproduction des plans de formation d’une année sur l’autre avec quelques créations annuelles mais marginales. On aimerait proposer de nouvelles formations</a:t>
          </a:r>
          <a:endParaRPr lang="fr-FR" dirty="0"/>
        </a:p>
      </dgm:t>
    </dgm:pt>
    <dgm:pt modelId="{8AE5A6F4-A18A-41BB-912C-E1C44773BFBA}" type="parTrans" cxnId="{718A2DF1-3545-4507-BD8B-F6CC622A4D8E}">
      <dgm:prSet/>
      <dgm:spPr/>
      <dgm:t>
        <a:bodyPr/>
        <a:lstStyle/>
        <a:p>
          <a:endParaRPr lang="fr-FR"/>
        </a:p>
      </dgm:t>
    </dgm:pt>
    <dgm:pt modelId="{566371B8-93D5-4412-886A-A3FDA1C9A529}" type="sibTrans" cxnId="{718A2DF1-3545-4507-BD8B-F6CC622A4D8E}">
      <dgm:prSet/>
      <dgm:spPr/>
      <dgm:t>
        <a:bodyPr/>
        <a:lstStyle/>
        <a:p>
          <a:endParaRPr lang="fr-FR"/>
        </a:p>
      </dgm:t>
    </dgm:pt>
    <dgm:pt modelId="{E0AE616E-FC1C-4E35-B0E4-0A228EEF2C25}">
      <dgm:prSet phldrT="[Texte]"/>
      <dgm:spPr/>
      <dgm:t>
        <a:bodyPr/>
        <a:lstStyle/>
        <a:p>
          <a:r>
            <a:rPr lang="fr-FR" dirty="0" smtClean="0"/>
            <a:t>Recenser les besoins efficacement (les ateliers d’IC pourrait être une clé)</a:t>
          </a:r>
          <a:endParaRPr lang="fr-FR" dirty="0"/>
        </a:p>
      </dgm:t>
    </dgm:pt>
    <dgm:pt modelId="{4330E5CE-F36D-45A9-9543-752177394939}" type="parTrans" cxnId="{D37AE2CD-8879-46BA-A73D-D900527C419C}">
      <dgm:prSet/>
      <dgm:spPr/>
      <dgm:t>
        <a:bodyPr/>
        <a:lstStyle/>
        <a:p>
          <a:endParaRPr lang="fr-FR"/>
        </a:p>
      </dgm:t>
    </dgm:pt>
    <dgm:pt modelId="{3B89450D-3923-4D40-969E-AECAADBD4CAA}" type="sibTrans" cxnId="{D37AE2CD-8879-46BA-A73D-D900527C419C}">
      <dgm:prSet/>
      <dgm:spPr/>
      <dgm:t>
        <a:bodyPr/>
        <a:lstStyle/>
        <a:p>
          <a:endParaRPr lang="fr-FR"/>
        </a:p>
      </dgm:t>
    </dgm:pt>
    <dgm:pt modelId="{E903429F-F51A-4CF7-A954-355EC2108B6B}">
      <dgm:prSet phldrT="[Texte]"/>
      <dgm:spPr/>
      <dgm:t>
        <a:bodyPr/>
        <a:lstStyle/>
        <a:p>
          <a:r>
            <a:rPr lang="fr-FR" dirty="0" smtClean="0"/>
            <a:t>Faible inscription : un problème d’outils? D’offre inadéquate ? De communication ? Pas le temps d’y réfléchir</a:t>
          </a:r>
          <a:endParaRPr lang="fr-FR" dirty="0"/>
        </a:p>
      </dgm:t>
    </dgm:pt>
    <dgm:pt modelId="{529123E4-689A-4672-BEE5-EB3F4F91E942}" type="parTrans" cxnId="{AD3FCE30-1F35-4D1D-AD91-C00622C4DB2D}">
      <dgm:prSet/>
      <dgm:spPr/>
    </dgm:pt>
    <dgm:pt modelId="{410DACF3-1418-4B1C-9F47-A83B95044C63}" type="sibTrans" cxnId="{AD3FCE30-1F35-4D1D-AD91-C00622C4DB2D}">
      <dgm:prSet/>
      <dgm:spPr/>
    </dgm:pt>
    <dgm:pt modelId="{39FF8A2E-4E00-43EC-A6E3-32755E1F9B6F}">
      <dgm:prSet phldrT="[Texte]"/>
      <dgm:spPr/>
      <dgm:t>
        <a:bodyPr/>
        <a:lstStyle/>
        <a:p>
          <a:r>
            <a:rPr lang="fr-FR" dirty="0" smtClean="0"/>
            <a:t>Mentor : pas de visibilité sur les formations suivies </a:t>
          </a:r>
          <a:endParaRPr lang="fr-FR" dirty="0"/>
        </a:p>
      </dgm:t>
    </dgm:pt>
    <dgm:pt modelId="{5FED1F7C-4340-4BBB-8AF2-0EEFF596E71E}" type="parTrans" cxnId="{7F26D008-0D97-4E41-9C1B-5FACA174E591}">
      <dgm:prSet/>
      <dgm:spPr/>
    </dgm:pt>
    <dgm:pt modelId="{B918C698-4F74-4249-956B-F369121F1B3D}" type="sibTrans" cxnId="{7F26D008-0D97-4E41-9C1B-5FACA174E591}">
      <dgm:prSet/>
      <dgm:spPr/>
    </dgm:pt>
    <dgm:pt modelId="{35DFE493-53E0-4AB9-B245-A36029D76ECC}" type="pres">
      <dgm:prSet presAssocID="{0F01F401-1778-4554-84F6-1935F4CCFC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A0B4B40-61AF-4139-A4AF-FD1DBFC85D1C}" type="pres">
      <dgm:prSet presAssocID="{A3A08663-27AE-4DFB-B007-064CC9843AEB}" presName="composite" presStyleCnt="0"/>
      <dgm:spPr/>
    </dgm:pt>
    <dgm:pt modelId="{3E801B94-A33E-41EA-BD0B-4C5E74FB0880}" type="pres">
      <dgm:prSet presAssocID="{A3A08663-27AE-4DFB-B007-064CC9843A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C2B3E0-6929-4A97-A0F3-95D1F8D5421C}" type="pres">
      <dgm:prSet presAssocID="{A3A08663-27AE-4DFB-B007-064CC9843A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F83199-06D1-4CF9-97CF-06D391BF0A02}" type="pres">
      <dgm:prSet presAssocID="{5AD1E681-170F-4C31-AB9B-FC40AB36CA3D}" presName="space" presStyleCnt="0"/>
      <dgm:spPr/>
    </dgm:pt>
    <dgm:pt modelId="{0CF7776B-FF00-4ADD-9609-33586107BCE1}" type="pres">
      <dgm:prSet presAssocID="{3B9C34E0-025A-4777-BB53-AFA13A76F275}" presName="composite" presStyleCnt="0"/>
      <dgm:spPr/>
    </dgm:pt>
    <dgm:pt modelId="{4A3682DB-9A48-4231-82BB-8FB7943907A5}" type="pres">
      <dgm:prSet presAssocID="{3B9C34E0-025A-4777-BB53-AFA13A76F27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BB3210-9966-46F7-A45B-D30FE3C8631E}" type="pres">
      <dgm:prSet presAssocID="{3B9C34E0-025A-4777-BB53-AFA13A76F27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2533CE-DC19-417D-A761-19C058DB0AA6}" type="pres">
      <dgm:prSet presAssocID="{3EBFC01A-8C1F-40F7-89FB-571118C72D54}" presName="space" presStyleCnt="0"/>
      <dgm:spPr/>
    </dgm:pt>
    <dgm:pt modelId="{4D26F17C-7A56-4CEF-B9C1-8A2434998A8C}" type="pres">
      <dgm:prSet presAssocID="{75705D41-959A-4754-95AC-B5436DDE9006}" presName="composite" presStyleCnt="0"/>
      <dgm:spPr/>
    </dgm:pt>
    <dgm:pt modelId="{CA646F3B-4D39-4684-B268-ADABF70D1DBD}" type="pres">
      <dgm:prSet presAssocID="{75705D41-959A-4754-95AC-B5436DDE900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C637C7-8446-410A-A4BB-73D791BA877A}" type="pres">
      <dgm:prSet presAssocID="{75705D41-959A-4754-95AC-B5436DDE900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7D75A69-A235-4278-8A6A-F989D3755B40}" srcId="{75705D41-959A-4754-95AC-B5436DDE9006}" destId="{FA614E6F-D9DC-4E5B-AC5C-4C91F09178B4}" srcOrd="1" destOrd="0" parTransId="{7CBC5A9B-F5B5-4AD0-BD8D-30AC2950E647}" sibTransId="{7D36EBAC-B90B-4132-A5ED-A603B40E362D}"/>
    <dgm:cxn modelId="{7F26D008-0D97-4E41-9C1B-5FACA174E591}" srcId="{3B9C34E0-025A-4777-BB53-AFA13A76F275}" destId="{39FF8A2E-4E00-43EC-A6E3-32755E1F9B6F}" srcOrd="2" destOrd="0" parTransId="{5FED1F7C-4340-4BBB-8AF2-0EEFF596E71E}" sibTransId="{B918C698-4F74-4249-956B-F369121F1B3D}"/>
    <dgm:cxn modelId="{71A6AABD-77F6-4AA6-8F01-FD87A6DA556E}" type="presOf" srcId="{32B064D3-81B0-4288-9525-D3351DC318B3}" destId="{DEC637C7-8446-410A-A4BB-73D791BA877A}" srcOrd="0" destOrd="0" presId="urn:microsoft.com/office/officeart/2005/8/layout/hList1"/>
    <dgm:cxn modelId="{14CC79D8-FD90-4087-A778-E7DB2CB5119A}" type="presOf" srcId="{75705D41-959A-4754-95AC-B5436DDE9006}" destId="{CA646F3B-4D39-4684-B268-ADABF70D1DBD}" srcOrd="0" destOrd="0" presId="urn:microsoft.com/office/officeart/2005/8/layout/hList1"/>
    <dgm:cxn modelId="{344289CE-BF39-4DE8-AABB-AFE3F986BF16}" srcId="{3B9C34E0-025A-4777-BB53-AFA13A76F275}" destId="{5257527D-75D0-4F9C-ACAE-5F65E4220CD6}" srcOrd="0" destOrd="0" parTransId="{713C09A2-9E01-4A86-985E-9F86D0DDAA23}" sibTransId="{315D918B-E7D9-44F0-AED2-3070129E82AE}"/>
    <dgm:cxn modelId="{9A123819-B8EB-473B-B06D-4D5C9829D993}" type="presOf" srcId="{2DC80DE4-A82F-4494-BDB0-8A4A79B0FC71}" destId="{E0C2B3E0-6929-4A97-A0F3-95D1F8D5421C}" srcOrd="0" destOrd="0" presId="urn:microsoft.com/office/officeart/2005/8/layout/hList1"/>
    <dgm:cxn modelId="{499C41D2-CBB0-474A-934C-AE932248DD24}" srcId="{75705D41-959A-4754-95AC-B5436DDE9006}" destId="{33F87189-8D86-4B1A-8A23-D22D29D5ACE7}" srcOrd="2" destOrd="0" parTransId="{F5C12DDE-F317-41FA-9520-2A073D33DEA0}" sibTransId="{9C0EC031-F961-4DEF-8C97-60F74FF90225}"/>
    <dgm:cxn modelId="{0C6EC4EE-B4B1-4239-A5B2-B8078030AB60}" srcId="{0F01F401-1778-4554-84F6-1935F4CCFC8C}" destId="{75705D41-959A-4754-95AC-B5436DDE9006}" srcOrd="2" destOrd="0" parTransId="{25CF806E-0AF1-4E65-B45B-B349C03D3039}" sibTransId="{0C5C6CB9-748E-4260-80FF-090B0F7E1898}"/>
    <dgm:cxn modelId="{F844EAE5-1633-49D7-9E16-DB360E6477E0}" srcId="{A3A08663-27AE-4DFB-B007-064CC9843AEB}" destId="{2E016D42-D65A-42C5-8894-5A670026A97B}" srcOrd="3" destOrd="0" parTransId="{063559E6-9747-41C9-9BA2-5353FDDE0A1E}" sibTransId="{C9FA6F8B-E915-47B5-824F-FE01E64F80E7}"/>
    <dgm:cxn modelId="{3151D5CA-E92A-4B94-AE90-36ABA36BE160}" srcId="{0F01F401-1778-4554-84F6-1935F4CCFC8C}" destId="{3B9C34E0-025A-4777-BB53-AFA13A76F275}" srcOrd="1" destOrd="0" parTransId="{D07BEF12-1640-415E-BEFA-DC1F765FF5A3}" sibTransId="{3EBFC01A-8C1F-40F7-89FB-571118C72D54}"/>
    <dgm:cxn modelId="{637ADD45-A82D-4CBA-87CB-CD15AE5CF86D}" type="presOf" srcId="{0F01F401-1778-4554-84F6-1935F4CCFC8C}" destId="{35DFE493-53E0-4AB9-B245-A36029D76ECC}" srcOrd="0" destOrd="0" presId="urn:microsoft.com/office/officeart/2005/8/layout/hList1"/>
    <dgm:cxn modelId="{718A2DF1-3545-4507-BD8B-F6CC622A4D8E}" srcId="{A3A08663-27AE-4DFB-B007-064CC9843AEB}" destId="{2DC80DE4-A82F-4494-BDB0-8A4A79B0FC71}" srcOrd="0" destOrd="0" parTransId="{8AE5A6F4-A18A-41BB-912C-E1C44773BFBA}" sibTransId="{566371B8-93D5-4412-886A-A3FDA1C9A529}"/>
    <dgm:cxn modelId="{14B22426-CC51-4AE7-9A3B-28946B29E16D}" srcId="{0F01F401-1778-4554-84F6-1935F4CCFC8C}" destId="{A3A08663-27AE-4DFB-B007-064CC9843AEB}" srcOrd="0" destOrd="0" parTransId="{F90EBE20-44A3-49C7-AE4E-AD12E8887D57}" sibTransId="{5AD1E681-170F-4C31-AB9B-FC40AB36CA3D}"/>
    <dgm:cxn modelId="{1FF2E711-9E5E-4726-98C4-5AF2A8896127}" type="presOf" srcId="{39FF8A2E-4E00-43EC-A6E3-32755E1F9B6F}" destId="{1DBB3210-9966-46F7-A45B-D30FE3C8631E}" srcOrd="0" destOrd="2" presId="urn:microsoft.com/office/officeart/2005/8/layout/hList1"/>
    <dgm:cxn modelId="{F7A323CB-EEC6-49C3-996A-59A1779EACAB}" type="presOf" srcId="{E0AE616E-FC1C-4E35-B0E4-0A228EEF2C25}" destId="{E0C2B3E0-6929-4A97-A0F3-95D1F8D5421C}" srcOrd="0" destOrd="1" presId="urn:microsoft.com/office/officeart/2005/8/layout/hList1"/>
    <dgm:cxn modelId="{AD3FCE30-1F35-4D1D-AD91-C00622C4DB2D}" srcId="{A3A08663-27AE-4DFB-B007-064CC9843AEB}" destId="{E903429F-F51A-4CF7-A954-355EC2108B6B}" srcOrd="2" destOrd="0" parTransId="{529123E4-689A-4672-BEE5-EB3F4F91E942}" sibTransId="{410DACF3-1418-4B1C-9F47-A83B95044C63}"/>
    <dgm:cxn modelId="{76947FA6-D2E2-4074-978A-03770FB2A288}" type="presOf" srcId="{3B9C34E0-025A-4777-BB53-AFA13A76F275}" destId="{4A3682DB-9A48-4231-82BB-8FB7943907A5}" srcOrd="0" destOrd="0" presId="urn:microsoft.com/office/officeart/2005/8/layout/hList1"/>
    <dgm:cxn modelId="{D37AE2CD-8879-46BA-A73D-D900527C419C}" srcId="{A3A08663-27AE-4DFB-B007-064CC9843AEB}" destId="{E0AE616E-FC1C-4E35-B0E4-0A228EEF2C25}" srcOrd="1" destOrd="0" parTransId="{4330E5CE-F36D-45A9-9543-752177394939}" sibTransId="{3B89450D-3923-4D40-969E-AECAADBD4CAA}"/>
    <dgm:cxn modelId="{DA7E472C-6DD4-497D-8B7C-5087E3D87F09}" type="presOf" srcId="{A3A08663-27AE-4DFB-B007-064CC9843AEB}" destId="{3E801B94-A33E-41EA-BD0B-4C5E74FB0880}" srcOrd="0" destOrd="0" presId="urn:microsoft.com/office/officeart/2005/8/layout/hList1"/>
    <dgm:cxn modelId="{B50FFBA6-4126-4543-8C3C-C9D39471AD51}" type="presOf" srcId="{FA614E6F-D9DC-4E5B-AC5C-4C91F09178B4}" destId="{DEC637C7-8446-410A-A4BB-73D791BA877A}" srcOrd="0" destOrd="1" presId="urn:microsoft.com/office/officeart/2005/8/layout/hList1"/>
    <dgm:cxn modelId="{FCF9FAD0-31EC-4ADC-95A1-9EB41BB2125C}" srcId="{3B9C34E0-025A-4777-BB53-AFA13A76F275}" destId="{7F56A313-247E-4FEF-A4AA-C20B36E6854D}" srcOrd="1" destOrd="0" parTransId="{0B1FFFB3-73E1-4D9D-B5A0-9EB171A2E797}" sibTransId="{2949DA99-78F9-4ACA-8960-F985F9B5E456}"/>
    <dgm:cxn modelId="{9C4DA777-1FBF-471E-BA99-AE1B7D0A3132}" type="presOf" srcId="{33F87189-8D86-4B1A-8A23-D22D29D5ACE7}" destId="{DEC637C7-8446-410A-A4BB-73D791BA877A}" srcOrd="0" destOrd="2" presId="urn:microsoft.com/office/officeart/2005/8/layout/hList1"/>
    <dgm:cxn modelId="{0FB63E1D-F41E-4837-905E-0B3D5D17F245}" srcId="{75705D41-959A-4754-95AC-B5436DDE9006}" destId="{32B064D3-81B0-4288-9525-D3351DC318B3}" srcOrd="0" destOrd="0" parTransId="{325A13A3-511C-4C5A-9967-C00634CB5FA9}" sibTransId="{4CDE9CEE-A296-4F20-A7CB-F553684C13C0}"/>
    <dgm:cxn modelId="{2B367097-D85B-4B41-ACE1-05F3801FCCED}" type="presOf" srcId="{5257527D-75D0-4F9C-ACAE-5F65E4220CD6}" destId="{1DBB3210-9966-46F7-A45B-D30FE3C8631E}" srcOrd="0" destOrd="0" presId="urn:microsoft.com/office/officeart/2005/8/layout/hList1"/>
    <dgm:cxn modelId="{8E17A922-076C-4CE3-8CF0-A24B93E67F90}" type="presOf" srcId="{7F56A313-247E-4FEF-A4AA-C20B36E6854D}" destId="{1DBB3210-9966-46F7-A45B-D30FE3C8631E}" srcOrd="0" destOrd="1" presId="urn:microsoft.com/office/officeart/2005/8/layout/hList1"/>
    <dgm:cxn modelId="{91DC36E7-0F97-4DA1-9D5B-C2B6798914D6}" type="presOf" srcId="{2E016D42-D65A-42C5-8894-5A670026A97B}" destId="{E0C2B3E0-6929-4A97-A0F3-95D1F8D5421C}" srcOrd="0" destOrd="3" presId="urn:microsoft.com/office/officeart/2005/8/layout/hList1"/>
    <dgm:cxn modelId="{3CA45CAC-B384-4219-B766-BA1FD53C1126}" type="presOf" srcId="{E903429F-F51A-4CF7-A954-355EC2108B6B}" destId="{E0C2B3E0-6929-4A97-A0F3-95D1F8D5421C}" srcOrd="0" destOrd="2" presId="urn:microsoft.com/office/officeart/2005/8/layout/hList1"/>
    <dgm:cxn modelId="{15B204C0-74EA-4A3D-A406-165DD016AE4B}" type="presParOf" srcId="{35DFE493-53E0-4AB9-B245-A36029D76ECC}" destId="{2A0B4B40-61AF-4139-A4AF-FD1DBFC85D1C}" srcOrd="0" destOrd="0" presId="urn:microsoft.com/office/officeart/2005/8/layout/hList1"/>
    <dgm:cxn modelId="{A403E443-AF47-42BA-9BF9-409F0B93DBA7}" type="presParOf" srcId="{2A0B4B40-61AF-4139-A4AF-FD1DBFC85D1C}" destId="{3E801B94-A33E-41EA-BD0B-4C5E74FB0880}" srcOrd="0" destOrd="0" presId="urn:microsoft.com/office/officeart/2005/8/layout/hList1"/>
    <dgm:cxn modelId="{F0E81C30-F76F-431E-83C5-AB21F8FCD57C}" type="presParOf" srcId="{2A0B4B40-61AF-4139-A4AF-FD1DBFC85D1C}" destId="{E0C2B3E0-6929-4A97-A0F3-95D1F8D5421C}" srcOrd="1" destOrd="0" presId="urn:microsoft.com/office/officeart/2005/8/layout/hList1"/>
    <dgm:cxn modelId="{CAEC0814-C83F-4D05-B0AA-C342DE3362A6}" type="presParOf" srcId="{35DFE493-53E0-4AB9-B245-A36029D76ECC}" destId="{28F83199-06D1-4CF9-97CF-06D391BF0A02}" srcOrd="1" destOrd="0" presId="urn:microsoft.com/office/officeart/2005/8/layout/hList1"/>
    <dgm:cxn modelId="{B00D7CEF-1751-4679-8302-229B38C74DD6}" type="presParOf" srcId="{35DFE493-53E0-4AB9-B245-A36029D76ECC}" destId="{0CF7776B-FF00-4ADD-9609-33586107BCE1}" srcOrd="2" destOrd="0" presId="urn:microsoft.com/office/officeart/2005/8/layout/hList1"/>
    <dgm:cxn modelId="{3177F79B-E3C0-4BA5-BB51-E75032AE9637}" type="presParOf" srcId="{0CF7776B-FF00-4ADD-9609-33586107BCE1}" destId="{4A3682DB-9A48-4231-82BB-8FB7943907A5}" srcOrd="0" destOrd="0" presId="urn:microsoft.com/office/officeart/2005/8/layout/hList1"/>
    <dgm:cxn modelId="{CBBF396B-FC50-44B1-B71B-50FBC0121DF0}" type="presParOf" srcId="{0CF7776B-FF00-4ADD-9609-33586107BCE1}" destId="{1DBB3210-9966-46F7-A45B-D30FE3C8631E}" srcOrd="1" destOrd="0" presId="urn:microsoft.com/office/officeart/2005/8/layout/hList1"/>
    <dgm:cxn modelId="{95D8D55F-9847-4BBF-9815-03697D26FDFB}" type="presParOf" srcId="{35DFE493-53E0-4AB9-B245-A36029D76ECC}" destId="{1F2533CE-DC19-417D-A761-19C058DB0AA6}" srcOrd="3" destOrd="0" presId="urn:microsoft.com/office/officeart/2005/8/layout/hList1"/>
    <dgm:cxn modelId="{0C283C77-B2D0-4172-A86E-945F1D2C02DC}" type="presParOf" srcId="{35DFE493-53E0-4AB9-B245-A36029D76ECC}" destId="{4D26F17C-7A56-4CEF-B9C1-8A2434998A8C}" srcOrd="4" destOrd="0" presId="urn:microsoft.com/office/officeart/2005/8/layout/hList1"/>
    <dgm:cxn modelId="{A2386308-4CBB-4C25-B741-90EE333D43FC}" type="presParOf" srcId="{4D26F17C-7A56-4CEF-B9C1-8A2434998A8C}" destId="{CA646F3B-4D39-4684-B268-ADABF70D1DBD}" srcOrd="0" destOrd="0" presId="urn:microsoft.com/office/officeart/2005/8/layout/hList1"/>
    <dgm:cxn modelId="{E126F838-2ABA-41D4-8885-E6AE30E6C118}" type="presParOf" srcId="{4D26F17C-7A56-4CEF-B9C1-8A2434998A8C}" destId="{DEC637C7-8446-410A-A4BB-73D791BA877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01B94-A33E-41EA-BD0B-4C5E74FB0880}">
      <dsp:nvSpPr>
        <dsp:cNvPr id="0" name=""/>
        <dsp:cNvSpPr/>
      </dsp:nvSpPr>
      <dsp:spPr>
        <a:xfrm>
          <a:off x="2672" y="304219"/>
          <a:ext cx="2605250" cy="582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Le manque de temps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 un problème chronique</a:t>
          </a:r>
          <a:endParaRPr lang="fr-FR" sz="1400" kern="1200" dirty="0"/>
        </a:p>
      </dsp:txBody>
      <dsp:txXfrm>
        <a:off x="2672" y="304219"/>
        <a:ext cx="2605250" cy="582890"/>
      </dsp:txXfrm>
    </dsp:sp>
    <dsp:sp modelId="{E0C2B3E0-6929-4A97-A0F3-95D1F8D5421C}">
      <dsp:nvSpPr>
        <dsp:cNvPr id="0" name=""/>
        <dsp:cNvSpPr/>
      </dsp:nvSpPr>
      <dsp:spPr>
        <a:xfrm>
          <a:off x="2672" y="887110"/>
          <a:ext cx="2605250" cy="36748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Reproduction des plans de formation d’une année sur l’autre avec quelques créations annuelles mais marginales. On aimerait proposer de nouvelles formations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Recenser les besoins efficacement (les ateliers d’IC pourrait être une clé)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Faible inscription : un problème d’outils? D’offre inadéquate ? De communication ? Pas le temps d’y réfléchir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400" kern="1200" dirty="0"/>
        </a:p>
      </dsp:txBody>
      <dsp:txXfrm>
        <a:off x="2672" y="887110"/>
        <a:ext cx="2605250" cy="3674868"/>
      </dsp:txXfrm>
    </dsp:sp>
    <dsp:sp modelId="{4A3682DB-9A48-4231-82BB-8FB7943907A5}">
      <dsp:nvSpPr>
        <dsp:cNvPr id="0" name=""/>
        <dsp:cNvSpPr/>
      </dsp:nvSpPr>
      <dsp:spPr>
        <a:xfrm>
          <a:off x="2972657" y="304219"/>
          <a:ext cx="2605250" cy="582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Les outils informatiques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peu utiles</a:t>
          </a:r>
          <a:endParaRPr lang="fr-FR" sz="1400" b="1" kern="1200" dirty="0"/>
        </a:p>
      </dsp:txBody>
      <dsp:txXfrm>
        <a:off x="2972657" y="304219"/>
        <a:ext cx="2605250" cy="582890"/>
      </dsp:txXfrm>
    </dsp:sp>
    <dsp:sp modelId="{1DBB3210-9966-46F7-A45B-D30FE3C8631E}">
      <dsp:nvSpPr>
        <dsp:cNvPr id="0" name=""/>
        <dsp:cNvSpPr/>
      </dsp:nvSpPr>
      <dsp:spPr>
        <a:xfrm>
          <a:off x="2972657" y="887110"/>
          <a:ext cx="2605250" cy="36748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réaliser un bilan pour les structures il faudrait pouvoir compiler </a:t>
          </a:r>
          <a:r>
            <a:rPr lang="fr-FR" sz="1400" kern="1200" dirty="0" smtClean="0"/>
            <a:t>facilement </a:t>
          </a:r>
          <a:r>
            <a:rPr lang="fr-FR" sz="1400" kern="1200" dirty="0" smtClean="0"/>
            <a:t>les données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On ne peut pas toujours faire d’extractions pertinentes des outils donc double suivi sur </a:t>
          </a:r>
          <a:r>
            <a:rPr lang="fr-FR" sz="1400" kern="1200" dirty="0" err="1" smtClean="0"/>
            <a:t>excel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Mentor : pas de visibilité sur les formations suivies </a:t>
          </a:r>
          <a:endParaRPr lang="fr-FR" sz="1400" kern="1200" dirty="0"/>
        </a:p>
      </dsp:txBody>
      <dsp:txXfrm>
        <a:off x="2972657" y="887110"/>
        <a:ext cx="2605250" cy="3674868"/>
      </dsp:txXfrm>
    </dsp:sp>
    <dsp:sp modelId="{CA646F3B-4D39-4684-B268-ADABF70D1DBD}">
      <dsp:nvSpPr>
        <dsp:cNvPr id="0" name=""/>
        <dsp:cNvSpPr/>
      </dsp:nvSpPr>
      <dsp:spPr>
        <a:xfrm>
          <a:off x="5942642" y="304219"/>
          <a:ext cx="2605250" cy="582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err="1" smtClean="0"/>
            <a:t>RenoiRH</a:t>
          </a:r>
          <a:endParaRPr lang="fr-FR" sz="1400" b="1" kern="1200" dirty="0"/>
        </a:p>
      </dsp:txBody>
      <dsp:txXfrm>
        <a:off x="5942642" y="304219"/>
        <a:ext cx="2605250" cy="582890"/>
      </dsp:txXfrm>
    </dsp:sp>
    <dsp:sp modelId="{DEC637C7-8446-410A-A4BB-73D791BA877A}">
      <dsp:nvSpPr>
        <dsp:cNvPr id="0" name=""/>
        <dsp:cNvSpPr/>
      </dsp:nvSpPr>
      <dsp:spPr>
        <a:xfrm>
          <a:off x="5942642" y="887110"/>
          <a:ext cx="2605250" cy="36748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L’absence de mail d’alerte de </a:t>
          </a:r>
          <a:r>
            <a:rPr lang="fr-FR" sz="1400" kern="1200" dirty="0" err="1" smtClean="0"/>
            <a:t>RenoiRH</a:t>
          </a:r>
          <a:r>
            <a:rPr lang="fr-FR" sz="1400" kern="1200" dirty="0" smtClean="0"/>
            <a:t> nécessite une consultation quotidienne </a:t>
          </a:r>
          <a:r>
            <a:rPr lang="fr-FR" sz="1400" kern="1200" dirty="0" smtClean="0"/>
            <a:t>(chronophage</a:t>
          </a:r>
          <a:r>
            <a:rPr lang="fr-FR" sz="1400" kern="1200" dirty="0" smtClean="0"/>
            <a:t>)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Besoin de </a:t>
          </a:r>
          <a:r>
            <a:rPr lang="fr-FR" sz="1400" u="sng" kern="1200" dirty="0" smtClean="0"/>
            <a:t>formation </a:t>
          </a:r>
          <a:r>
            <a:rPr lang="fr-FR" sz="1400" u="sng" kern="1200" dirty="0" err="1" smtClean="0"/>
            <a:t>RenoiRH</a:t>
          </a:r>
          <a:r>
            <a:rPr lang="fr-FR" sz="1400" u="sng" kern="1200" dirty="0" smtClean="0"/>
            <a:t> en présentiel</a:t>
          </a:r>
          <a:r>
            <a:rPr lang="fr-FR" sz="1400" kern="1200" dirty="0" smtClean="0"/>
            <a:t> (notamment sur création de session). -formation réalisée en </a:t>
          </a:r>
          <a:r>
            <a:rPr lang="fr-FR" sz="1400" kern="1200" dirty="0" err="1" smtClean="0"/>
            <a:t>visio</a:t>
          </a:r>
          <a:r>
            <a:rPr lang="fr-FR" sz="1400" kern="1200" dirty="0" smtClean="0"/>
            <a:t> par le MTE non adéquate: </a:t>
          </a:r>
          <a:r>
            <a:rPr lang="fr-FR" sz="1400" u="sng" kern="1200" dirty="0" smtClean="0"/>
            <a:t>pendant le séminaire </a:t>
          </a:r>
          <a:r>
            <a:rPr lang="fr-FR" sz="1400" u="sng" kern="1200" dirty="0" smtClean="0"/>
            <a:t>2025 en présentiel </a:t>
          </a:r>
          <a:r>
            <a:rPr lang="fr-FR" sz="1400" u="sng" kern="1200" dirty="0" smtClean="0"/>
            <a:t>?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Formation nécessaire aussi pour les gestionnaires RH pour les </a:t>
          </a:r>
          <a:r>
            <a:rPr lang="fr-FR" sz="1400" u="sng" kern="1200" dirty="0" smtClean="0"/>
            <a:t>habilitations N+1 </a:t>
          </a:r>
          <a:r>
            <a:rPr lang="fr-FR" sz="1400" u="sng" kern="1200" dirty="0" err="1" smtClean="0"/>
            <a:t>selfmobile</a:t>
          </a:r>
          <a:endParaRPr lang="fr-FR" sz="1400" u="sng" kern="1200" dirty="0"/>
        </a:p>
      </dsp:txBody>
      <dsp:txXfrm>
        <a:off x="5942642" y="887110"/>
        <a:ext cx="2605250" cy="3674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78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03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93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826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62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681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58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86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80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76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34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1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1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2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9B99-BF54-4CC9-B0EB-76738670139F}" type="datetimeFigureOut">
              <a:rPr lang="fr-FR" smtClean="0"/>
              <a:t>26/12/2024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14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de réseau des RLF des SGCD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12 décembre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471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Point sur les avancées depuis notre dernière réunion de réseau</a:t>
            </a:r>
            <a:endParaRPr lang="fr-FR" sz="28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420821"/>
              </p:ext>
            </p:extLst>
          </p:nvPr>
        </p:nvGraphicFramePr>
        <p:xfrm>
          <a:off x="2592923" y="2573404"/>
          <a:ext cx="8248723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95">
                  <a:extLst>
                    <a:ext uri="{9D8B030D-6E8A-4147-A177-3AD203B41FA5}">
                      <a16:colId xmlns:a16="http://schemas.microsoft.com/office/drawing/2014/main" val="11233333"/>
                    </a:ext>
                  </a:extLst>
                </a:gridCol>
                <a:gridCol w="1084283">
                  <a:extLst>
                    <a:ext uri="{9D8B030D-6E8A-4147-A177-3AD203B41FA5}">
                      <a16:colId xmlns:a16="http://schemas.microsoft.com/office/drawing/2014/main" val="1123845151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2932947851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4250435189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1173929514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1899150324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4023401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DDETSPP04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DDETSPP05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DDPP 06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DDPP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DDPP 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DDPP 84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57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63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formés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49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Taux de 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57%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87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stagiaires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79*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2234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18756" y="1996346"/>
            <a:ext cx="883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L’activité Formation en DDPP </a:t>
            </a:r>
            <a:r>
              <a:rPr lang="fr-FR" dirty="0" smtClean="0"/>
              <a:t>(extrait de </a:t>
            </a:r>
            <a:r>
              <a:rPr lang="fr-FR" dirty="0" err="1" smtClean="0"/>
              <a:t>renoiRH</a:t>
            </a:r>
            <a:r>
              <a:rPr lang="fr-FR" dirty="0" smtClean="0"/>
              <a:t> ajusté des éléments SGCD)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518755" y="5173810"/>
            <a:ext cx="8836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Tous les SGCD ont une base </a:t>
            </a:r>
            <a:r>
              <a:rPr lang="fr-FR" sz="1400" dirty="0" err="1" smtClean="0"/>
              <a:t>excel</a:t>
            </a:r>
            <a:r>
              <a:rPr lang="fr-FR" sz="1400" dirty="0" smtClean="0"/>
              <a:t> de suivi – les outils informatiques de suivi ne servent pas et ne sont pas à jour.</a:t>
            </a:r>
          </a:p>
          <a:p>
            <a:r>
              <a:rPr lang="fr-FR" sz="1400" dirty="0" smtClean="0"/>
              <a:t>C’est un chantier pour l’interministériel. </a:t>
            </a:r>
          </a:p>
          <a:p>
            <a:r>
              <a:rPr lang="fr-FR" sz="1400" dirty="0"/>
              <a:t>Il n’est pas certain que nous soyons sur les bases </a:t>
            </a:r>
            <a:r>
              <a:rPr lang="fr-FR" sz="1400" dirty="0" smtClean="0"/>
              <a:t>agents</a:t>
            </a:r>
            <a:r>
              <a:rPr lang="fr-FR" sz="1400" dirty="0"/>
              <a:t> </a:t>
            </a:r>
            <a:r>
              <a:rPr lang="fr-FR" sz="1400" dirty="0" smtClean="0"/>
              <a:t>– objectif pour début 2025 : sécuriser les bases agents entre la DRAAF et les SGCD pour s’assurer la cohérence de nos données de suivi.</a:t>
            </a:r>
            <a:endParaRPr lang="fr-FR" sz="1400" dirty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727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Point sur les avancées depuis notre dernière réunion de réseau</a:t>
            </a:r>
            <a:endParaRPr lang="fr-FR" sz="28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00363"/>
              </p:ext>
            </p:extLst>
          </p:nvPr>
        </p:nvGraphicFramePr>
        <p:xfrm>
          <a:off x="2592923" y="2573404"/>
          <a:ext cx="824872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495">
                  <a:extLst>
                    <a:ext uri="{9D8B030D-6E8A-4147-A177-3AD203B41FA5}">
                      <a16:colId xmlns:a16="http://schemas.microsoft.com/office/drawing/2014/main" val="11233333"/>
                    </a:ext>
                  </a:extLst>
                </a:gridCol>
                <a:gridCol w="1084283">
                  <a:extLst>
                    <a:ext uri="{9D8B030D-6E8A-4147-A177-3AD203B41FA5}">
                      <a16:colId xmlns:a16="http://schemas.microsoft.com/office/drawing/2014/main" val="1123845151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2932947851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4250435189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1173929514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1899150324"/>
                    </a:ext>
                  </a:extLst>
                </a:gridCol>
                <a:gridCol w="1178389">
                  <a:extLst>
                    <a:ext uri="{9D8B030D-6E8A-4147-A177-3AD203B41FA5}">
                      <a16:colId xmlns:a16="http://schemas.microsoft.com/office/drawing/2014/main" val="4023401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 04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 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</a:t>
                      </a:r>
                      <a:r>
                        <a:rPr lang="fr-FR" dirty="0" smtClean="0"/>
                        <a:t> 06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 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 83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DDT 84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573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63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formés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49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Taux de 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22%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87351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518756" y="1996346"/>
            <a:ext cx="883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L’activité Formation en DDT </a:t>
            </a:r>
            <a:r>
              <a:rPr lang="fr-FR" dirty="0" smtClean="0"/>
              <a:t>(extrait de </a:t>
            </a:r>
            <a:r>
              <a:rPr lang="fr-FR" dirty="0" err="1" smtClean="0"/>
              <a:t>renoiRH</a:t>
            </a:r>
            <a:r>
              <a:rPr lang="fr-FR" dirty="0" smtClean="0"/>
              <a:t> ajusté des éléments SGCD)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660073" y="4555375"/>
            <a:ext cx="84207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 smtClean="0"/>
              <a:t>¼ des formations régionales ministérielles suivies porte sur la thématique des aides et plus spécifiquement de la PAC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40% relèvent de la préparation concours et examens professionnels (15 stagiaires)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Dans le 04, 38% des stagiaires ont suivi une </a:t>
            </a:r>
            <a:r>
              <a:rPr lang="fr-FR" sz="1400" dirty="0" err="1" smtClean="0"/>
              <a:t>formationj</a:t>
            </a:r>
            <a:r>
              <a:rPr lang="fr-FR" sz="1400" dirty="0" smtClean="0"/>
              <a:t> hors plan régional. La plupart porte sur des formations transverses auprès du SGCD</a:t>
            </a:r>
          </a:p>
          <a:p>
            <a:endParaRPr lang="fr-FR" sz="1400" dirty="0"/>
          </a:p>
          <a:p>
            <a:r>
              <a:rPr lang="fr-FR" sz="1400" dirty="0" smtClean="0"/>
              <a:t>Pour 2025 : prioriser nos actions sur les besoins de ces agents en DDT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653941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4312" y="18119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dirty="0"/>
              <a:t>Point sur les avancées depuis notre dernière réunion de réseau</a:t>
            </a:r>
            <a:br>
              <a:rPr lang="fr-FR" dirty="0"/>
            </a:b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2462" y="4888152"/>
            <a:ext cx="2667007" cy="1628670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Renforcer la relation humaine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769402" y="1319938"/>
            <a:ext cx="2650067" cy="2164638"/>
          </a:xfrm>
          <a:prstGeom prst="roundRect">
            <a:avLst/>
          </a:prstGeom>
          <a:solidFill>
            <a:srgbClr val="B3B435">
              <a:lumMod val="60000"/>
              <a:lumOff val="4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implifier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69402" y="3826859"/>
            <a:ext cx="2650067" cy="807213"/>
          </a:xfrm>
          <a:prstGeom prst="roundRect">
            <a:avLst/>
          </a:prstGeom>
          <a:solidFill>
            <a:srgbClr val="D785CD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Améliorer le pilotage de la formation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463928" y="1391376"/>
            <a:ext cx="8009469" cy="354676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Centraliser les offres de formation par une Newsletter « Formation »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480860" y="1864180"/>
            <a:ext cx="7992537" cy="357538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Inscription facilitée par un lien sur la newsletter « formation »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480859" y="2339846"/>
            <a:ext cx="7992537" cy="471087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Revoir les procédures pour convoquer plus rapidement sur les formations obligatoires et pour les publics prioritaires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463929" y="3894709"/>
            <a:ext cx="8009465" cy="330158"/>
          </a:xfrm>
          <a:prstGeom prst="roundRect">
            <a:avLst/>
          </a:prstGeom>
          <a:solidFill>
            <a:srgbClr val="F4DCF1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D785CD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Ouvrir un chantier interministériel pour harmoniser les plans de formation en DDI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D785CD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463929" y="4370375"/>
            <a:ext cx="8009466" cy="335135"/>
          </a:xfrm>
          <a:prstGeom prst="roundRect">
            <a:avLst/>
          </a:prstGeom>
          <a:solidFill>
            <a:srgbClr val="F4DCF1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D785CD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Renforcer l’élaboration des PLF pour un meilleur équilibre budgétaire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D785CD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480858" y="2908636"/>
            <a:ext cx="7992537" cy="562697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Proposer au BFCD un paramétrage de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RenoiRH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pour plus d’information dans les alertes mails SH et mise en place d’alerte mail pour les RLF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480858" y="4959590"/>
            <a:ext cx="7992536" cy="438594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FORMCO / RLF : définir les besoins d’accompagnement complémentaire avec les RLF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480858" y="5512628"/>
            <a:ext cx="7992536" cy="485172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RLF / Directions / Services : favoriser le dialogue autour des sujets stratégiques (PLF)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480858" y="6103088"/>
            <a:ext cx="7992536" cy="485172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RLF / agents : renforcer la place du RLF dans la structure (ex : en EPL prévoir un temps de présentation lors des réunions de rentrée, assemblées générales) 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1" name="Interdiction 20"/>
          <p:cNvSpPr/>
          <p:nvPr/>
        </p:nvSpPr>
        <p:spPr>
          <a:xfrm>
            <a:off x="10404478" y="3160711"/>
            <a:ext cx="385231" cy="398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789709" y="3160711"/>
            <a:ext cx="1262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Pas possible pour le moment</a:t>
            </a:r>
            <a:endParaRPr lang="fr-FR" sz="1200" b="1" dirty="0"/>
          </a:p>
        </p:txBody>
      </p:sp>
      <p:sp>
        <p:nvSpPr>
          <p:cNvPr id="23" name="Émoticône 22"/>
          <p:cNvSpPr/>
          <p:nvPr/>
        </p:nvSpPr>
        <p:spPr>
          <a:xfrm>
            <a:off x="10834142" y="1351133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/>
          <p:cNvSpPr/>
          <p:nvPr/>
        </p:nvSpPr>
        <p:spPr>
          <a:xfrm>
            <a:off x="10789709" y="1846631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/>
          <p:cNvSpPr/>
          <p:nvPr/>
        </p:nvSpPr>
        <p:spPr>
          <a:xfrm>
            <a:off x="11420740" y="4994187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175999" y="2357677"/>
            <a:ext cx="725489" cy="56937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218862" y="4292723"/>
            <a:ext cx="725489" cy="56937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326282" y="5543365"/>
            <a:ext cx="725489" cy="56937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261725" y="6102216"/>
            <a:ext cx="725489" cy="569371"/>
          </a:xfrm>
          <a:prstGeom prst="rect">
            <a:avLst/>
          </a:prstGeom>
        </p:spPr>
      </p:pic>
      <p:sp>
        <p:nvSpPr>
          <p:cNvPr id="31" name="Émoticône 30"/>
          <p:cNvSpPr/>
          <p:nvPr/>
        </p:nvSpPr>
        <p:spPr>
          <a:xfrm>
            <a:off x="11410677" y="3859115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38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/>
              <a:t>Point sur les avancées depuis notre dernière réunion de réseau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609348" y="1846810"/>
            <a:ext cx="9443056" cy="5268883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La Newsletter MASAF est opérationnelle</a:t>
            </a:r>
          </a:p>
          <a:p>
            <a:pPr marL="0" indent="0">
              <a:buNone/>
            </a:pPr>
            <a:r>
              <a:rPr lang="fr-FR" dirty="0" smtClean="0"/>
              <a:t>C’est la bonne direction. Elle a été diffusée aux agents</a:t>
            </a:r>
          </a:p>
          <a:p>
            <a:pPr marL="0" indent="0">
              <a:buNone/>
            </a:pPr>
            <a:r>
              <a:rPr lang="fr-FR" dirty="0" smtClean="0"/>
              <a:t>Elle se rajoute à la communications mensuelle du SGCD et de la PFRH (qui devrait basculer sur un format de Newsletter)</a:t>
            </a:r>
          </a:p>
          <a:p>
            <a:pPr marL="0" indent="0">
              <a:buNone/>
            </a:pPr>
            <a:r>
              <a:rPr lang="fr-FR" dirty="0" smtClean="0"/>
              <a:t>Le MTE reste sur une communication à la formation.</a:t>
            </a:r>
          </a:p>
          <a:p>
            <a:pPr marL="0" indent="0">
              <a:buNone/>
            </a:pPr>
            <a:r>
              <a:rPr lang="fr-FR" b="1" dirty="0" smtClean="0"/>
              <a:t>Prochain objectif </a:t>
            </a:r>
            <a:r>
              <a:rPr lang="fr-FR" dirty="0" smtClean="0"/>
              <a:t>: ouvrir une réflexion collective sur une mutualisation de la </a:t>
            </a:r>
            <a:r>
              <a:rPr lang="fr-FR" dirty="0" smtClean="0"/>
              <a:t>communication (tout ministère et interministériel)</a:t>
            </a:r>
            <a:endParaRPr lang="fr-FR" dirty="0" smtClean="0"/>
          </a:p>
          <a:p>
            <a:r>
              <a:rPr lang="fr-FR" b="1" dirty="0" smtClean="0"/>
              <a:t>Simplifier </a:t>
            </a:r>
            <a:r>
              <a:rPr lang="fr-FR" b="1" dirty="0"/>
              <a:t>l’inscription aux formations </a:t>
            </a:r>
            <a:r>
              <a:rPr lang="fr-FR" b="1" dirty="0" smtClean="0"/>
              <a:t>obligatoires </a:t>
            </a:r>
            <a:r>
              <a:rPr lang="fr-FR" dirty="0" smtClean="0"/>
              <a:t>: notamment Laïcité, Egalité et Diversité</a:t>
            </a:r>
          </a:p>
          <a:p>
            <a:pPr>
              <a:buFontTx/>
              <a:buChar char="-"/>
            </a:pPr>
            <a:r>
              <a:rPr lang="fr-FR" dirty="0" err="1" smtClean="0"/>
              <a:t>Formco</a:t>
            </a:r>
            <a:r>
              <a:rPr lang="fr-FR" dirty="0" smtClean="0"/>
              <a:t> : expériences en cours - profiter des évènements nationaux et réunir les agents en présentiel pour animer les formations Mentor en collectif + dynamique de convocation sans l’initiative de l’agent (sur confirmation de disponibilité du N+1)</a:t>
            </a:r>
          </a:p>
          <a:p>
            <a:pPr>
              <a:buFontTx/>
              <a:buChar char="-"/>
            </a:pPr>
            <a:r>
              <a:rPr lang="fr-FR" dirty="0" smtClean="0"/>
              <a:t>SGCD 06 : même </a:t>
            </a:r>
            <a:r>
              <a:rPr lang="fr-FR" dirty="0" smtClean="0"/>
              <a:t>action d’animation Mentor + la </a:t>
            </a:r>
            <a:r>
              <a:rPr lang="fr-FR" dirty="0" smtClean="0"/>
              <a:t>responsable formation est devenue formatrice et propose une formation d’1 journée mais faible fréquentation</a:t>
            </a:r>
          </a:p>
          <a:p>
            <a:pPr>
              <a:buFontTx/>
              <a:buChar char="-"/>
            </a:pPr>
            <a:r>
              <a:rPr lang="fr-FR" dirty="0" smtClean="0"/>
              <a:t>SGCD 13 : la salle informatique est mise à disposition des agents mais très peu </a:t>
            </a:r>
            <a:r>
              <a:rPr lang="fr-FR" dirty="0" smtClean="0"/>
              <a:t>fréquentées</a:t>
            </a:r>
            <a:endParaRPr lang="fr-FR" dirty="0" smtClean="0"/>
          </a:p>
          <a:p>
            <a:pPr marL="0" indent="0">
              <a:buNone/>
            </a:pPr>
            <a:r>
              <a:rPr lang="fr-FR" b="1" dirty="0"/>
              <a:t>Prochain objectif </a:t>
            </a:r>
            <a:r>
              <a:rPr lang="fr-FR" dirty="0" smtClean="0"/>
              <a:t>: mutualiser les efforts et échanger sur nos bonnes </a:t>
            </a:r>
            <a:r>
              <a:rPr lang="fr-FR" dirty="0" smtClean="0"/>
              <a:t>pratiques</a:t>
            </a:r>
          </a:p>
          <a:p>
            <a:r>
              <a:rPr lang="fr-FR" b="1" dirty="0" smtClean="0"/>
              <a:t>Paramétrage </a:t>
            </a:r>
            <a:r>
              <a:rPr lang="fr-FR" b="1" dirty="0" err="1" smtClean="0"/>
              <a:t>RenoiRH</a:t>
            </a:r>
            <a:r>
              <a:rPr lang="fr-FR" b="1" dirty="0" smtClean="0"/>
              <a:t> </a:t>
            </a:r>
          </a:p>
          <a:p>
            <a:pPr marL="0" lvl="0" indent="0">
              <a:buNone/>
            </a:pPr>
            <a:r>
              <a:rPr lang="fr-FR" dirty="0"/>
              <a:t>Alerte mail </a:t>
            </a:r>
            <a:r>
              <a:rPr lang="fr-FR" dirty="0" err="1"/>
              <a:t>RenoiRH</a:t>
            </a:r>
            <a:r>
              <a:rPr lang="fr-FR" dirty="0"/>
              <a:t> pour les RLF : impossible car pas de budget pour modifier programmation </a:t>
            </a:r>
            <a:r>
              <a:rPr lang="fr-FR" dirty="0" err="1"/>
              <a:t>RenoiRH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 smtClean="0"/>
              <a:t>digitalisation du CPF </a:t>
            </a:r>
            <a:r>
              <a:rPr lang="fr-FR" dirty="0" smtClean="0"/>
              <a:t>sur </a:t>
            </a:r>
            <a:r>
              <a:rPr lang="fr-FR" dirty="0" smtClean="0"/>
              <a:t>« démarches simplifiées » </a:t>
            </a:r>
            <a:r>
              <a:rPr lang="fr-FR" dirty="0" smtClean="0"/>
              <a:t>pour soulager l’investissement des RLF au profit de l’accompagnement de l’agent sur son projet et sécuriser l’administratif (date automatique de dépôt</a:t>
            </a:r>
            <a:r>
              <a:rPr lang="fr-FR" dirty="0" smtClean="0"/>
              <a:t>)</a:t>
            </a:r>
          </a:p>
          <a:p>
            <a:r>
              <a:rPr lang="fr-FR" b="1" dirty="0" smtClean="0"/>
              <a:t>Le plan de formation des DDI </a:t>
            </a:r>
            <a:r>
              <a:rPr lang="fr-FR" dirty="0" smtClean="0"/>
              <a:t>: toutes les DR et tous les SGCD sont ok pour se mettre autour de la table. La PFRH s’empare du sujet et devrait revenir vers nous prochainement – Attention certaines DDI travaillent sans les SGCD et les DR sur leurs plans de formation : il faut se positionner en appui. (SGCD 13 : dans le recensement des DDI par le SGCD il y a des formations métiers)</a:t>
            </a:r>
            <a:endParaRPr lang="fr-FR" dirty="0" smtClean="0"/>
          </a:p>
          <a:p>
            <a:r>
              <a:rPr lang="fr-FR" b="1" dirty="0" smtClean="0"/>
              <a:t>Renforcer </a:t>
            </a:r>
            <a:r>
              <a:rPr lang="fr-FR" b="1" dirty="0" smtClean="0"/>
              <a:t>la relation humaine </a:t>
            </a:r>
            <a:r>
              <a:rPr lang="fr-FR" dirty="0" smtClean="0"/>
              <a:t>: </a:t>
            </a:r>
            <a:r>
              <a:rPr lang="fr-FR" dirty="0" smtClean="0"/>
              <a:t>vos idées ? Les mardis de la connaissance du 06, la newsletter RH à destination des DDI dans le 13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80211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/>
              <a:t>Point sur les avancées depuis notre dernière réunion de réseau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89212" y="1705494"/>
            <a:ext cx="8915400" cy="4861561"/>
          </a:xfrm>
        </p:spPr>
        <p:txBody>
          <a:bodyPr>
            <a:normAutofit/>
          </a:bodyPr>
          <a:lstStyle/>
          <a:p>
            <a:r>
              <a:rPr lang="fr-FR" b="1" dirty="0" smtClean="0"/>
              <a:t>Le calendrier 2025</a:t>
            </a:r>
            <a:endParaRPr lang="fr-FR" b="1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759824" y="2169622"/>
            <a:ext cx="79303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Donner un rythme à notre réseau Formation(mensuels ?)</a:t>
            </a:r>
          </a:p>
          <a:p>
            <a:r>
              <a:rPr lang="fr-FR" dirty="0" smtClean="0"/>
              <a:t>Exemple :</a:t>
            </a:r>
          </a:p>
          <a:p>
            <a:r>
              <a:rPr lang="fr-FR" dirty="0" smtClean="0"/>
              <a:t>- janvier et septembre : sécurisation des bases de données agents</a:t>
            </a:r>
          </a:p>
          <a:p>
            <a:r>
              <a:rPr lang="fr-FR" dirty="0" smtClean="0"/>
              <a:t>- calendrier des CREP : préparation (comment on remplit les besoins de formations sur </a:t>
            </a:r>
            <a:r>
              <a:rPr lang="fr-FR" dirty="0" err="1" smtClean="0"/>
              <a:t>Esteve</a:t>
            </a:r>
            <a:r>
              <a:rPr lang="fr-FR" dirty="0" smtClean="0"/>
              <a:t> pour que l’on puisse les exploiter) et exploitation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Calendrier des rencontres MASAF, articulées avec l’interministériel et / ou les autres ministères à anticiper au plus tôt.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 smtClean="0"/>
              <a:t>NB: extraction </a:t>
            </a:r>
            <a:r>
              <a:rPr lang="fr-FR" dirty="0" err="1"/>
              <a:t>E</a:t>
            </a:r>
            <a:r>
              <a:rPr lang="fr-FR" dirty="0" err="1" smtClean="0"/>
              <a:t>steve</a:t>
            </a:r>
            <a:r>
              <a:rPr lang="fr-FR" dirty="0" smtClean="0"/>
              <a:t> qui fait pour les DDI ? Référents de proximité? Service RH des SGCD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100" dirty="0"/>
              <a:t>Point sur les avancées depuis notre dernière réunion de réseau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89212" y="1705494"/>
            <a:ext cx="8915400" cy="4861561"/>
          </a:xfrm>
        </p:spPr>
        <p:txBody>
          <a:bodyPr>
            <a:normAutofit/>
          </a:bodyPr>
          <a:lstStyle/>
          <a:p>
            <a:r>
              <a:rPr lang="fr-FR" b="1" dirty="0" smtClean="0"/>
              <a:t>Le calendrier 2025 : proposition</a:t>
            </a:r>
            <a:endParaRPr lang="fr-FR" b="1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3" name="Flèche droite rayée 2"/>
          <p:cNvSpPr/>
          <p:nvPr/>
        </p:nvSpPr>
        <p:spPr>
          <a:xfrm>
            <a:off x="2751513" y="2296427"/>
            <a:ext cx="8828116" cy="68995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820891"/>
              </p:ext>
            </p:extLst>
          </p:nvPr>
        </p:nvGraphicFramePr>
        <p:xfrm>
          <a:off x="2982914" y="2494086"/>
          <a:ext cx="8127996" cy="2955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377790184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42225426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2349267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8539369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384283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678182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34802768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37406938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15585147"/>
                    </a:ext>
                  </a:extLst>
                </a:gridCol>
                <a:gridCol w="771673">
                  <a:extLst>
                    <a:ext uri="{9D8B030D-6E8A-4147-A177-3AD203B41FA5}">
                      <a16:colId xmlns:a16="http://schemas.microsoft.com/office/drawing/2014/main" val="3398993588"/>
                    </a:ext>
                  </a:extLst>
                </a:gridCol>
                <a:gridCol w="582993">
                  <a:extLst>
                    <a:ext uri="{9D8B030D-6E8A-4147-A177-3AD203B41FA5}">
                      <a16:colId xmlns:a16="http://schemas.microsoft.com/office/drawing/2014/main" val="13182214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853144103"/>
                    </a:ext>
                  </a:extLst>
                </a:gridCol>
              </a:tblGrid>
              <a:tr h="372688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janvier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février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mars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avril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mai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juin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juillet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août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sept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octobre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nov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err="1" smtClean="0"/>
                        <a:t>dec</a:t>
                      </a:r>
                      <a:endParaRPr lang="fr-FR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7536"/>
                  </a:ext>
                </a:extLst>
              </a:tr>
              <a:tr h="1210714"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Consolidation base agents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Consolidation du </a:t>
                      </a:r>
                      <a:r>
                        <a:rPr lang="fr-FR" sz="1050" baseline="0" dirty="0" smtClean="0"/>
                        <a:t>suivi 2025 S1</a:t>
                      </a:r>
                      <a:endParaRPr lang="fr-FR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dirty="0" smtClean="0"/>
                        <a:t>Bilan à mi-parcours</a:t>
                      </a:r>
                      <a:endParaRPr lang="fr-FR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Communication bilan mi parcours DDI 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Analyse des données</a:t>
                      </a:r>
                      <a:r>
                        <a:rPr lang="fr-FR" sz="1050" baseline="0" dirty="0" smtClean="0"/>
                        <a:t> S2</a:t>
                      </a:r>
                      <a:endParaRPr lang="fr-FR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011087"/>
                  </a:ext>
                </a:extLst>
              </a:tr>
              <a:tr h="1370619"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00" dirty="0" smtClean="0"/>
                        <a:t>CREP:</a:t>
                      </a:r>
                    </a:p>
                    <a:p>
                      <a:r>
                        <a:rPr lang="fr-FR" sz="1000" dirty="0" smtClean="0"/>
                        <a:t>Diffusion</a:t>
                      </a:r>
                      <a:r>
                        <a:rPr lang="fr-FR" sz="1000" baseline="0" dirty="0" smtClean="0"/>
                        <a:t> aux agents des formations suivies en 2024 + questionnaire sur les  besoins 2025</a:t>
                      </a:r>
                      <a:endParaRPr lang="fr-FR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/>
                        <a:t>Analyse</a:t>
                      </a:r>
                      <a:r>
                        <a:rPr lang="fr-FR" sz="1050" baseline="0" dirty="0" smtClean="0"/>
                        <a:t> des besoins courts termes et c</a:t>
                      </a:r>
                      <a:r>
                        <a:rPr lang="fr-FR" sz="1050" dirty="0" smtClean="0"/>
                        <a:t>onstruction offre S2</a:t>
                      </a:r>
                    </a:p>
                    <a:p>
                      <a:endParaRPr lang="fr-FR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50" dirty="0" smtClean="0"/>
                        <a:t>Analyse des CREP pour ébauche 2026</a:t>
                      </a:r>
                      <a:endParaRPr lang="fr-FR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Communication</a:t>
                      </a:r>
                      <a:r>
                        <a:rPr lang="fr-FR" sz="1050" baseline="0" dirty="0" smtClean="0"/>
                        <a:t> rectificatif PLF S2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Recensement des priorités stratégiques locales DDI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Étude des demandes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Finalisation PLF 2026 + animation SRAL</a:t>
                      </a:r>
                      <a:endParaRPr lang="fr-FR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553707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541222" y="5802284"/>
            <a:ext cx="7569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 animation du réseau des RLF à programmer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239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Ordre du jour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3205162"/>
            <a:ext cx="8915400" cy="1566863"/>
          </a:xfrm>
        </p:spPr>
        <p:txBody>
          <a:bodyPr>
            <a:normAutofit fontScale="77500" lnSpcReduction="20000"/>
          </a:bodyPr>
          <a:lstStyle/>
          <a:p>
            <a:r>
              <a:rPr lang="fr-FR" sz="3200" dirty="0" smtClean="0"/>
              <a:t>Vos besoins</a:t>
            </a:r>
          </a:p>
          <a:p>
            <a:r>
              <a:rPr lang="fr-FR" sz="3200" dirty="0" smtClean="0"/>
              <a:t>Les actualités</a:t>
            </a:r>
          </a:p>
          <a:p>
            <a:r>
              <a:rPr lang="fr-FR" sz="3200" dirty="0" smtClean="0"/>
              <a:t>Point </a:t>
            </a:r>
            <a:r>
              <a:rPr lang="fr-FR" sz="3200" dirty="0"/>
              <a:t>sur </a:t>
            </a:r>
            <a:r>
              <a:rPr lang="fr-FR" sz="3200" dirty="0" smtClean="0"/>
              <a:t>les </a:t>
            </a:r>
            <a:r>
              <a:rPr lang="fr-FR" sz="3200" dirty="0"/>
              <a:t>avancées depuis notre dernière réunion de réseau</a:t>
            </a:r>
          </a:p>
        </p:txBody>
      </p:sp>
    </p:spTree>
    <p:extLst>
      <p:ext uri="{BB962C8B-B14F-4D97-AF65-F5344CB8AC3E}">
        <p14:creationId xmlns:p14="http://schemas.microsoft.com/office/powerpoint/2010/main" val="17765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Participants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72339" y="1905000"/>
            <a:ext cx="8915400" cy="15668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200" dirty="0" smtClean="0"/>
              <a:t>- SGCD 06</a:t>
            </a:r>
          </a:p>
          <a:p>
            <a:pPr marL="0" indent="0">
              <a:buNone/>
            </a:pPr>
            <a:r>
              <a:rPr lang="fr-FR" sz="3200" dirty="0" smtClean="0"/>
              <a:t>- SGCD 13</a:t>
            </a:r>
            <a:r>
              <a:rPr lang="fr-FR" sz="3200" dirty="0" smtClean="0"/>
              <a:t> </a:t>
            </a:r>
            <a:endParaRPr lang="fr-FR" sz="3200" dirty="0"/>
          </a:p>
          <a:p>
            <a:pPr marL="0" indent="0">
              <a:buNone/>
            </a:pPr>
            <a:r>
              <a:rPr lang="fr-FR" sz="3200" dirty="0" smtClean="0"/>
              <a:t>- Equipe </a:t>
            </a:r>
            <a:r>
              <a:rPr lang="fr-FR" sz="3200" dirty="0" err="1" smtClean="0"/>
              <a:t>Formco</a:t>
            </a: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4192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besoins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709950" y="1421115"/>
            <a:ext cx="835429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Synthèse des échanges de cet </a:t>
            </a:r>
            <a:r>
              <a:rPr lang="fr-FR" sz="1400" b="1" dirty="0" smtClean="0"/>
              <a:t>été :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budget insuffisant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Sentiment d’isolement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Manque de temps car d’autres missions en plus de la formation pour certains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MAJ des formations sur </a:t>
            </a:r>
            <a:r>
              <a:rPr lang="fr-FR" sz="1400" dirty="0" err="1" smtClean="0"/>
              <a:t>RenoiRH</a:t>
            </a:r>
            <a:r>
              <a:rPr lang="fr-FR" sz="1400" dirty="0" smtClean="0"/>
              <a:t> pas possible mais tableau de suivi propre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Modalité de communication MTE trop lourde – la newsletter MASAF : ok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Difficile de refuser après validation du SH</a:t>
            </a:r>
          </a:p>
          <a:p>
            <a:pPr marL="285750" indent="-285750">
              <a:buFontTx/>
              <a:buChar char="-"/>
            </a:pPr>
            <a:r>
              <a:rPr lang="fr-FR" sz="1400" dirty="0" err="1" smtClean="0"/>
              <a:t>Turn</a:t>
            </a:r>
            <a:r>
              <a:rPr lang="fr-FR" sz="1400" dirty="0" smtClean="0"/>
              <a:t> over impliquant de former régulièrement sur les mêmes thématiques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Extraction </a:t>
            </a:r>
            <a:r>
              <a:rPr lang="fr-FR" sz="1400" dirty="0" err="1" smtClean="0"/>
              <a:t>Esteve</a:t>
            </a:r>
            <a:r>
              <a:rPr lang="fr-FR" sz="1400" dirty="0" smtClean="0"/>
              <a:t> non disponible en direct (demande RH ou </a:t>
            </a:r>
            <a:r>
              <a:rPr lang="fr-FR" sz="1400" dirty="0" err="1" smtClean="0"/>
              <a:t>ref</a:t>
            </a:r>
            <a:r>
              <a:rPr lang="fr-FR" sz="1400" dirty="0" smtClean="0"/>
              <a:t>. de proximité) et non maitrisée de tous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Manque d’information sur </a:t>
            </a:r>
            <a:r>
              <a:rPr lang="fr-FR" sz="1400" dirty="0" err="1" smtClean="0"/>
              <a:t>RenoiRH</a:t>
            </a:r>
            <a:r>
              <a:rPr lang="fr-FR" sz="1400" dirty="0" smtClean="0"/>
              <a:t> pour valider les formations SH et RLF</a:t>
            </a:r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 flipH="1">
            <a:off x="2709950" y="3883328"/>
            <a:ext cx="827136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Les bonnes pratiques et projets recensés lors de ces rencontres :</a:t>
            </a:r>
          </a:p>
          <a:p>
            <a:r>
              <a:rPr lang="fr-FR" sz="1400" dirty="0"/>
              <a:t>-</a:t>
            </a:r>
            <a:r>
              <a:rPr lang="fr-FR" sz="1400" dirty="0" smtClean="0"/>
              <a:t>   04 :les conseillers </a:t>
            </a:r>
            <a:r>
              <a:rPr lang="fr-FR" sz="1400" dirty="0"/>
              <a:t>de gestion / référents de proximité</a:t>
            </a:r>
            <a:r>
              <a:rPr lang="fr-FR" sz="1400" dirty="0" smtClean="0"/>
              <a:t> </a:t>
            </a:r>
            <a:r>
              <a:rPr lang="fr-FR" sz="1400" dirty="0"/>
              <a:t>sont un contact clés pour la formation </a:t>
            </a:r>
            <a:r>
              <a:rPr lang="fr-FR" sz="1400" dirty="0" smtClean="0"/>
              <a:t> ils animent des demi-journées de sensibilisation ( managers)</a:t>
            </a: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05: le vendredi après-midi c’est le point formation – atelier d’IC pour recenser les besoins avec la DRAAF ?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06 : les mardis de la connaissance de 13h-14h</a:t>
            </a:r>
          </a:p>
          <a:p>
            <a:r>
              <a:rPr lang="fr-FR" sz="1400" dirty="0" smtClean="0"/>
              <a:t>-   13 :un tableau de recensement des besoins transverses en DDI transmis en novembre</a:t>
            </a:r>
          </a:p>
          <a:p>
            <a:r>
              <a:rPr lang="fr-FR" sz="1400" dirty="0" smtClean="0"/>
              <a:t>-   83 : il faudrait cibler l’offre de formation sur les besoins réels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84 : il faudrait repenser les modalités de diffusion pour agir de façon plus ciblée (via les chefs de services ?)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78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</a:t>
            </a:r>
            <a:r>
              <a:rPr lang="fr-FR" dirty="0" smtClean="0"/>
              <a:t>besoins</a:t>
            </a:r>
            <a:br>
              <a:rPr lang="fr-FR" dirty="0" smtClean="0"/>
            </a:br>
            <a:r>
              <a:rPr lang="fr-FR" sz="2400" dirty="0"/>
              <a:t>S</a:t>
            </a:r>
            <a:r>
              <a:rPr lang="fr-FR" sz="2400" dirty="0" smtClean="0"/>
              <a:t>ynthèse des échanges du 12/12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318" y="294198"/>
            <a:ext cx="1315940" cy="1315940"/>
          </a:xfrm>
          <a:prstGeom prst="rect">
            <a:avLst/>
          </a:prstGeom>
        </p:spPr>
      </p:pic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35347338"/>
              </p:ext>
            </p:extLst>
          </p:nvPr>
        </p:nvGraphicFramePr>
        <p:xfrm>
          <a:off x="2589211" y="1447137"/>
          <a:ext cx="8550565" cy="486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14" t="26123" r="36604" b="26267"/>
          <a:stretch/>
        </p:blipFill>
        <p:spPr>
          <a:xfrm>
            <a:off x="1562793" y="4613563"/>
            <a:ext cx="1529541" cy="150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5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besoins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217" y="418106"/>
            <a:ext cx="2289312" cy="228931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724647" y="1804135"/>
            <a:ext cx="59396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Objectifs et actus 2025 du SGCD 13 </a:t>
            </a:r>
            <a:r>
              <a:rPr lang="fr-FR" sz="1400" dirty="0" smtClean="0"/>
              <a:t>: </a:t>
            </a:r>
          </a:p>
          <a:p>
            <a:r>
              <a:rPr lang="fr-FR" sz="1400" dirty="0" smtClean="0"/>
              <a:t>1. Organiser une journée découverte des DDI : </a:t>
            </a:r>
            <a:r>
              <a:rPr lang="fr-FR" sz="1400" u="sng" dirty="0" smtClean="0"/>
              <a:t>la mobilisation du </a:t>
            </a:r>
            <a:r>
              <a:rPr lang="fr-FR" sz="1400" u="sng" dirty="0" err="1" smtClean="0"/>
              <a:t>Lab</a:t>
            </a:r>
            <a:r>
              <a:rPr lang="fr-FR" sz="1400" u="sng" dirty="0" smtClean="0"/>
              <a:t> pourrait être opportune </a:t>
            </a:r>
            <a:r>
              <a:rPr lang="fr-FR" sz="1400" dirty="0" smtClean="0"/>
              <a:t>(échange avec les agents pour mieux les connaître)</a:t>
            </a:r>
          </a:p>
          <a:p>
            <a:r>
              <a:rPr lang="fr-FR" sz="1400" dirty="0" smtClean="0"/>
              <a:t>2. Se préparer aux audit (égalité, </a:t>
            </a:r>
            <a:r>
              <a:rPr lang="fr-FR" sz="1400" dirty="0" err="1" smtClean="0"/>
              <a:t>qualipref</a:t>
            </a:r>
            <a:r>
              <a:rPr lang="fr-FR" sz="1400" dirty="0" smtClean="0"/>
              <a:t>/accueil, </a:t>
            </a:r>
            <a:r>
              <a:rPr lang="fr-FR" sz="1400" dirty="0" smtClean="0"/>
              <a:t>laïcité, gestes qui sauvent</a:t>
            </a:r>
            <a:r>
              <a:rPr lang="fr-FR" sz="1400" dirty="0" smtClean="0"/>
              <a:t>…): faible fréquentation des agents sur </a:t>
            </a:r>
            <a:r>
              <a:rPr lang="fr-FR" sz="1400" dirty="0"/>
              <a:t>s</a:t>
            </a:r>
            <a:r>
              <a:rPr lang="fr-FR" sz="1400" dirty="0" smtClean="0"/>
              <a:t>es formations obligatoires (animation collective des formations mentor ?)</a:t>
            </a:r>
            <a:endParaRPr lang="fr-FR" sz="1400" dirty="0" smtClean="0"/>
          </a:p>
          <a:p>
            <a:endParaRPr lang="fr-FR" sz="1400" dirty="0"/>
          </a:p>
          <a:p>
            <a:r>
              <a:rPr lang="fr-FR" sz="1400" b="1" dirty="0" smtClean="0"/>
              <a:t>Objectifs et actus 2025 du SGCD 06 :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Mettre à jour les </a:t>
            </a:r>
            <a:r>
              <a:rPr lang="fr-FR" sz="1400" dirty="0" smtClean="0"/>
              <a:t>livrets de formation MASAF.</a:t>
            </a:r>
          </a:p>
          <a:p>
            <a:r>
              <a:rPr lang="fr-FR" sz="1400" dirty="0" smtClean="0"/>
              <a:t>Sur les formations Egalité : Angélique s’est formée à Lognes pour être formatrice mais la formation n’est pas encore satisfaisante (le taux de fréquentation est bon grâce à Mentor)</a:t>
            </a:r>
          </a:p>
          <a:p>
            <a:r>
              <a:rPr lang="fr-FR" sz="1400" dirty="0"/>
              <a:t>Angélique a pu acheter une exposition </a:t>
            </a:r>
            <a:r>
              <a:rPr lang="fr-FR" sz="1400" dirty="0" err="1"/>
              <a:t>Laicité</a:t>
            </a:r>
            <a:r>
              <a:rPr lang="fr-FR" sz="1400" dirty="0"/>
              <a:t> avec des panneaux que l'on peut placer dans des halls.</a:t>
            </a:r>
            <a:endParaRPr lang="fr-FR" sz="1400" dirty="0" smtClean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3048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actualités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2925" y="1608814"/>
            <a:ext cx="8915400" cy="3777622"/>
          </a:xfrm>
        </p:spPr>
        <p:txBody>
          <a:bodyPr/>
          <a:lstStyle/>
          <a:p>
            <a:r>
              <a:rPr lang="fr-FR" dirty="0" smtClean="0"/>
              <a:t>Les formations obligatoires Valeurs de la République</a:t>
            </a:r>
          </a:p>
          <a:p>
            <a:pPr marL="0" indent="0">
              <a:buNone/>
            </a:pPr>
            <a:r>
              <a:rPr lang="fr-FR" b="1" dirty="0" smtClean="0"/>
              <a:t>Mobiliser Mentor avec une animation avec les référents le cas échéant</a:t>
            </a:r>
            <a:endParaRPr lang="fr-FR" b="1" dirty="0"/>
          </a:p>
          <a:p>
            <a:pPr>
              <a:buFontTx/>
              <a:buChar char="-"/>
            </a:pPr>
            <a:r>
              <a:rPr lang="fr-FR" dirty="0" smtClean="0"/>
              <a:t>Laïcité : obligatoire pour tous les agents </a:t>
            </a:r>
          </a:p>
          <a:p>
            <a:pPr>
              <a:buFontTx/>
              <a:buChar char="-"/>
            </a:pPr>
            <a:r>
              <a:rPr lang="fr-FR" dirty="0" smtClean="0"/>
              <a:t>Label Egalité et Diversité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Attention le marché interministériel va faire changer le Label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30707"/>
              </p:ext>
            </p:extLst>
          </p:nvPr>
        </p:nvGraphicFramePr>
        <p:xfrm>
          <a:off x="1651180" y="4463774"/>
          <a:ext cx="4407714" cy="1488440"/>
        </p:xfrm>
        <a:graphic>
          <a:graphicData uri="http://schemas.openxmlformats.org/drawingml/2006/table">
            <a:tbl>
              <a:tblPr/>
              <a:tblGrid>
                <a:gridCol w="609361">
                  <a:extLst>
                    <a:ext uri="{9D8B030D-6E8A-4147-A177-3AD203B41FA5}">
                      <a16:colId xmlns:a16="http://schemas.microsoft.com/office/drawing/2014/main" val="141082122"/>
                    </a:ext>
                  </a:extLst>
                </a:gridCol>
                <a:gridCol w="3798353">
                  <a:extLst>
                    <a:ext uri="{9D8B030D-6E8A-4147-A177-3AD203B41FA5}">
                      <a16:colId xmlns:a16="http://schemas.microsoft.com/office/drawing/2014/main" val="2439953117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Lutte contre les violences sexuelles et sexistes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3134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Diversité et lutte contre les discriminations et les stéréotypes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6384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Égalité entre les femmes et les hommes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6561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Laïcité et neutralité des agents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39555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05856"/>
              </p:ext>
            </p:extLst>
          </p:nvPr>
        </p:nvGraphicFramePr>
        <p:xfrm>
          <a:off x="6143667" y="4154536"/>
          <a:ext cx="5511800" cy="24638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653255274"/>
                    </a:ext>
                  </a:extLst>
                </a:gridCol>
                <a:gridCol w="4749800">
                  <a:extLst>
                    <a:ext uri="{9D8B030D-6E8A-4147-A177-3AD203B41FA5}">
                      <a16:colId xmlns:a16="http://schemas.microsoft.com/office/drawing/2014/main" val="28972578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 relatives à la laïcité et à la neutralité des agents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16216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à la lutte contre le racisme, l'antisémitisme, à la lutte contre la haine anti-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LGBT+, à la diversité et à la lutte contre toutes formes de discriminations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887449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à l'égalité professionnelle entre les femmes et les hommes et à la lutte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contre les violences sexistes et sexuelles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7616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aux handicaps visibles et invisibles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36717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210462" y="4094442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AVANT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592956" y="3785204"/>
            <a:ext cx="4841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MAINTENANT vise à aller plus loin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6749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actualités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DGAL / DDPP</a:t>
            </a:r>
          </a:p>
          <a:p>
            <a:pPr marL="0" indent="0">
              <a:buNone/>
            </a:pPr>
            <a:r>
              <a:rPr lang="fr-FR" dirty="0" smtClean="0"/>
              <a:t>Attention </a:t>
            </a:r>
            <a:r>
              <a:rPr lang="fr-FR" dirty="0"/>
              <a:t>pour les DDPP : label qualité impliquant des formations obligatoires pour les inspecteurs (normalement instruction techniques</a:t>
            </a:r>
            <a:r>
              <a:rPr lang="fr-FR" dirty="0" smtClean="0"/>
              <a:t>)+ animation de réseau métiers qui recensent les besoins de formation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Le catalogue est en cour de finalisation</a:t>
            </a:r>
          </a:p>
          <a:p>
            <a:pPr marL="0" indent="0">
              <a:buNone/>
            </a:pPr>
            <a:r>
              <a:rPr lang="fr-FR" dirty="0" err="1" smtClean="0"/>
              <a:t>Infoma</a:t>
            </a:r>
            <a:r>
              <a:rPr lang="fr-FR" dirty="0" smtClean="0"/>
              <a:t> comme ENSV : reconduction 2024 avec quelques nouveautés</a:t>
            </a:r>
          </a:p>
          <a:p>
            <a:pPr marL="0" indent="0">
              <a:buNone/>
            </a:pPr>
            <a:r>
              <a:rPr lang="fr-FR" b="1" dirty="0" smtClean="0"/>
              <a:t>PSU : </a:t>
            </a:r>
            <a:r>
              <a:rPr lang="fr-FR" dirty="0" smtClean="0"/>
              <a:t>les formations se poursuivent en 2025 et sont une priorités pour le ministères pour les nouveaux arrivants</a:t>
            </a:r>
          </a:p>
          <a:p>
            <a:pPr marL="0" indent="0">
              <a:buNone/>
            </a:pPr>
            <a:r>
              <a:rPr lang="fr-FR" dirty="0" smtClean="0"/>
              <a:t>Nouveauté PSU : toute l’offre est assumée par l’INFOMA</a:t>
            </a:r>
          </a:p>
          <a:p>
            <a:pPr marL="0" indent="0">
              <a:buNone/>
            </a:pPr>
            <a:r>
              <a:rPr lang="fr-FR" b="1" dirty="0" smtClean="0"/>
              <a:t>« nouveaux domaines » et « les améliorants » </a:t>
            </a:r>
            <a:r>
              <a:rPr lang="fr-FR" dirty="0" smtClean="0"/>
              <a:t>: le </a:t>
            </a:r>
            <a:r>
              <a:rPr lang="fr-FR" dirty="0" err="1" smtClean="0"/>
              <a:t>distanciel</a:t>
            </a:r>
            <a:r>
              <a:rPr lang="fr-FR" dirty="0" smtClean="0"/>
              <a:t> est privilégié</a:t>
            </a:r>
          </a:p>
          <a:p>
            <a:pPr marL="0" indent="0">
              <a:buNone/>
            </a:pPr>
            <a:r>
              <a:rPr lang="fr-FR" b="1" dirty="0" smtClean="0"/>
              <a:t>Contrôle unique </a:t>
            </a:r>
            <a:r>
              <a:rPr lang="fr-FR" dirty="0" smtClean="0"/>
              <a:t>: construction en cours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480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actualités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763779" y="1751214"/>
            <a:ext cx="8915400" cy="3777622"/>
          </a:xfrm>
        </p:spPr>
        <p:txBody>
          <a:bodyPr>
            <a:normAutofit/>
          </a:bodyPr>
          <a:lstStyle/>
          <a:p>
            <a:r>
              <a:rPr lang="fr-FR" dirty="0" smtClean="0"/>
              <a:t>BFCDC (bureau national de la FC au MASAF)</a:t>
            </a:r>
          </a:p>
          <a:p>
            <a:pPr marL="0" indent="0">
              <a:buNone/>
            </a:pPr>
            <a:r>
              <a:rPr lang="fr-FR" dirty="0" smtClean="0"/>
              <a:t>Nouveau chantier en matière d’organisation de la formation</a:t>
            </a:r>
          </a:p>
          <a:p>
            <a:pPr>
              <a:buFontTx/>
              <a:buChar char="-"/>
            </a:pPr>
            <a:r>
              <a:rPr lang="fr-FR" dirty="0" smtClean="0"/>
              <a:t>Le pilotage </a:t>
            </a:r>
            <a:r>
              <a:rPr lang="fr-FR" dirty="0" err="1" smtClean="0"/>
              <a:t>duy</a:t>
            </a:r>
            <a:r>
              <a:rPr lang="fr-FR" dirty="0" smtClean="0"/>
              <a:t> plan régional harmoniser au niveau national</a:t>
            </a:r>
          </a:p>
          <a:p>
            <a:pPr>
              <a:buFontTx/>
              <a:buChar char="-"/>
            </a:pPr>
            <a:r>
              <a:rPr lang="fr-FR" dirty="0" smtClean="0"/>
              <a:t>Repenser l’évaluation de la formation – les SGCD sont sur Sphinx (accès régional - contact Laura Porte) : usage de l’évaluation ?</a:t>
            </a:r>
          </a:p>
          <a:p>
            <a:pPr>
              <a:buFontTx/>
              <a:buChar char="-"/>
            </a:pPr>
            <a:r>
              <a:rPr lang="fr-FR" dirty="0" smtClean="0"/>
              <a:t>Repenser les attestations de formation</a:t>
            </a:r>
          </a:p>
          <a:p>
            <a:pPr>
              <a:buFontTx/>
              <a:buChar char="-"/>
            </a:pPr>
            <a:r>
              <a:rPr lang="fr-FR" dirty="0" smtClean="0"/>
              <a:t>Homogénéiser les codifications </a:t>
            </a:r>
            <a:r>
              <a:rPr lang="fr-FR" dirty="0" err="1" smtClean="0"/>
              <a:t>RenoiRH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3720756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812</TotalTime>
  <Words>1688</Words>
  <Application>Microsoft Office PowerPoint</Application>
  <PresentationFormat>Grand écran</PresentationFormat>
  <Paragraphs>232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Tw Cen MT</vt:lpstr>
      <vt:lpstr>Wingdings 3</vt:lpstr>
      <vt:lpstr>Brin</vt:lpstr>
      <vt:lpstr>Réunion de réseau des RLF des SGCD</vt:lpstr>
      <vt:lpstr>Ordre du jour</vt:lpstr>
      <vt:lpstr>Participants</vt:lpstr>
      <vt:lpstr>Vos actualités / vos besoins</vt:lpstr>
      <vt:lpstr>Vos actualités / vos besoins Synthèse des échanges du 12/12 </vt:lpstr>
      <vt:lpstr>Vos actualités / vos besoins</vt:lpstr>
      <vt:lpstr>Les actualités</vt:lpstr>
      <vt:lpstr>Les actualités</vt:lpstr>
      <vt:lpstr>Les actualités</vt:lpstr>
      <vt:lpstr>Point sur les avancées depuis notre dernière réunion de réseau</vt:lpstr>
      <vt:lpstr>Point sur les avancées depuis notre dernière réunion de réseau</vt:lpstr>
      <vt:lpstr>Point sur les avancées depuis notre dernière réunion de réseau </vt:lpstr>
      <vt:lpstr>Point sur les avancées depuis notre dernière réunion de réseau </vt:lpstr>
      <vt:lpstr>Point sur les avancées depuis notre dernière réunion de réseau </vt:lpstr>
      <vt:lpstr>Point sur les avancées depuis notre dernière réunion de réseau </vt:lpstr>
    </vt:vector>
  </TitlesOfParts>
  <Company>Ministère de l'Agriculture et de l'Alimentation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réseau des RLF d’EPLFPA</dc:title>
  <dc:creator>Claire SAEZ</dc:creator>
  <cp:lastModifiedBy>Claire SAEZ</cp:lastModifiedBy>
  <cp:revision>95</cp:revision>
  <dcterms:created xsi:type="dcterms:W3CDTF">2023-12-05T17:31:51Z</dcterms:created>
  <dcterms:modified xsi:type="dcterms:W3CDTF">2024-12-26T16:26:18Z</dcterms:modified>
</cp:coreProperties>
</file>