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5" r:id="rId6"/>
    <p:sldId id="259" r:id="rId7"/>
    <p:sldId id="260" r:id="rId8"/>
    <p:sldId id="261" r:id="rId9"/>
    <p:sldId id="262" r:id="rId10"/>
    <p:sldId id="264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45" d="100"/>
          <a:sy n="45" d="100"/>
        </p:scale>
        <p:origin x="6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13/12/2024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278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13/12/2024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033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13/12/2024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2939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13/12/2024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1826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13/12/2024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562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13/12/2024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681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13/12/2024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858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13/12/2024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986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13/12/2024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7803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13/12/2024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5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13/12/2024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763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13/12/2024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34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13/12/2024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91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13/12/2024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01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13/12/2024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24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9B99-BF54-4CC9-B0EB-76738670139F}" type="datetimeFigureOut">
              <a:rPr lang="fr-FR" smtClean="0"/>
              <a:t>13/12/2024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81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29B99-BF54-4CC9-B0EB-76738670139F}" type="datetimeFigureOut">
              <a:rPr lang="fr-FR" smtClean="0"/>
              <a:t>13/12/2024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3AF2F96-6A10-448F-905E-F27734A841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14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Réunion de réseau des RLF d’EPLEFPA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10 décembre 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4716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Point sur les avancées depuis notre dernière réunion de réseau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 Newsletter est opérationnelle</a:t>
            </a:r>
          </a:p>
          <a:p>
            <a:r>
              <a:rPr lang="fr-FR" dirty="0"/>
              <a:t>Simplifier l’inscription aux formations </a:t>
            </a:r>
            <a:r>
              <a:rPr lang="fr-FR" dirty="0" smtClean="0"/>
              <a:t>obligatoires : </a:t>
            </a:r>
            <a:r>
              <a:rPr lang="fr-FR" dirty="0" err="1" smtClean="0"/>
              <a:t>reflexion</a:t>
            </a:r>
            <a:r>
              <a:rPr lang="fr-FR" dirty="0" smtClean="0"/>
              <a:t> en cours sur la méthodologie</a:t>
            </a:r>
            <a:endParaRPr lang="fr-FR" dirty="0"/>
          </a:p>
          <a:p>
            <a:r>
              <a:rPr lang="fr-FR" dirty="0" smtClean="0"/>
              <a:t>La </a:t>
            </a:r>
            <a:r>
              <a:rPr lang="fr-FR" dirty="0" smtClean="0"/>
              <a:t>digitalisation du </a:t>
            </a:r>
            <a:r>
              <a:rPr lang="fr-FR" dirty="0" smtClean="0"/>
              <a:t>CPF sur démarches pour soulager l’investissement des RLF au profit de l’accompagnement de l’agent sur son projet et sécuriser l’administratif (date automatique de dépôt)</a:t>
            </a:r>
          </a:p>
          <a:p>
            <a:pPr lvl="0"/>
            <a:r>
              <a:rPr lang="fr-FR" dirty="0"/>
              <a:t>Alerte </a:t>
            </a:r>
            <a:r>
              <a:rPr lang="fr-FR" dirty="0"/>
              <a:t>mail </a:t>
            </a:r>
            <a:r>
              <a:rPr lang="fr-FR" dirty="0" err="1" smtClean="0"/>
              <a:t>RenoiRH</a:t>
            </a:r>
            <a:r>
              <a:rPr lang="fr-FR" dirty="0" smtClean="0"/>
              <a:t> pour </a:t>
            </a:r>
            <a:r>
              <a:rPr lang="fr-FR" dirty="0"/>
              <a:t>les </a:t>
            </a:r>
            <a:r>
              <a:rPr lang="fr-FR" dirty="0" smtClean="0"/>
              <a:t>RLF : impossible car pas de budget pour modifier programmation </a:t>
            </a:r>
            <a:r>
              <a:rPr lang="fr-FR" dirty="0" err="1" smtClean="0"/>
              <a:t>RenoiRH</a:t>
            </a:r>
            <a:endParaRPr lang="fr-FR" dirty="0"/>
          </a:p>
          <a:p>
            <a:r>
              <a:rPr lang="fr-FR" dirty="0" smtClean="0"/>
              <a:t>Renforcer </a:t>
            </a:r>
            <a:r>
              <a:rPr lang="fr-FR" dirty="0" smtClean="0"/>
              <a:t>la relation humaine </a:t>
            </a:r>
            <a:r>
              <a:rPr lang="fr-FR" dirty="0" smtClean="0"/>
              <a:t>: cf. tableaux précédent.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480211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000" dirty="0" smtClean="0"/>
              <a:t>Ordre du jour</a:t>
            </a:r>
            <a:endParaRPr lang="fr-FR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3205162"/>
            <a:ext cx="8915400" cy="1566863"/>
          </a:xfrm>
        </p:spPr>
        <p:txBody>
          <a:bodyPr>
            <a:normAutofit fontScale="77500" lnSpcReduction="20000"/>
          </a:bodyPr>
          <a:lstStyle/>
          <a:p>
            <a:r>
              <a:rPr lang="fr-FR" sz="3200" dirty="0" smtClean="0"/>
              <a:t>Vos besoins</a:t>
            </a:r>
          </a:p>
          <a:p>
            <a:r>
              <a:rPr lang="fr-FR" sz="3200" dirty="0" smtClean="0"/>
              <a:t>Les actualités</a:t>
            </a:r>
          </a:p>
          <a:p>
            <a:r>
              <a:rPr lang="fr-FR" sz="3200" dirty="0" smtClean="0"/>
              <a:t>Point </a:t>
            </a:r>
            <a:r>
              <a:rPr lang="fr-FR" sz="3200" dirty="0"/>
              <a:t>sur </a:t>
            </a:r>
            <a:r>
              <a:rPr lang="fr-FR" sz="3200" dirty="0" smtClean="0"/>
              <a:t>les </a:t>
            </a:r>
            <a:r>
              <a:rPr lang="fr-FR" sz="3200" dirty="0"/>
              <a:t>avancées depuis notre dernière réunion de réseau</a:t>
            </a:r>
          </a:p>
        </p:txBody>
      </p:sp>
    </p:spTree>
    <p:extLst>
      <p:ext uri="{BB962C8B-B14F-4D97-AF65-F5344CB8AC3E}">
        <p14:creationId xmlns:p14="http://schemas.microsoft.com/office/powerpoint/2010/main" val="17765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284508"/>
              </p:ext>
            </p:extLst>
          </p:nvPr>
        </p:nvGraphicFramePr>
        <p:xfrm>
          <a:off x="2498992" y="1743075"/>
          <a:ext cx="8759558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9779">
                  <a:extLst>
                    <a:ext uri="{9D8B030D-6E8A-4147-A177-3AD203B41FA5}">
                      <a16:colId xmlns:a16="http://schemas.microsoft.com/office/drawing/2014/main" val="1936529909"/>
                    </a:ext>
                  </a:extLst>
                </a:gridCol>
                <a:gridCol w="4379779">
                  <a:extLst>
                    <a:ext uri="{9D8B030D-6E8A-4147-A177-3AD203B41FA5}">
                      <a16:colId xmlns:a16="http://schemas.microsoft.com/office/drawing/2014/main" val="1911666630"/>
                    </a:ext>
                  </a:extLst>
                </a:gridCol>
              </a:tblGrid>
              <a:tr h="430530">
                <a:tc>
                  <a:txBody>
                    <a:bodyPr/>
                    <a:lstStyle/>
                    <a:p>
                      <a:r>
                        <a:rPr lang="fr-FR" dirty="0" smtClean="0"/>
                        <a:t>Vos Actus /constats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Vos besoins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691991"/>
                  </a:ext>
                </a:extLst>
              </a:tr>
              <a:tr h="1083946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Réunion de rentrée et Formation continue : le sujet n’a pas été évoqué dans</a:t>
                      </a:r>
                      <a:r>
                        <a:rPr lang="fr-FR" baseline="0" dirty="0" smtClean="0"/>
                        <a:t> la plupart des cas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Construire une </a:t>
                      </a:r>
                      <a:r>
                        <a:rPr lang="fr-FR" baseline="0" dirty="0" smtClean="0"/>
                        <a:t>articulation pertinente </a:t>
                      </a:r>
                      <a:r>
                        <a:rPr lang="fr-FR" baseline="0" dirty="0" smtClean="0"/>
                        <a:t>entre </a:t>
                      </a:r>
                      <a:r>
                        <a:rPr lang="fr-FR" baseline="0" dirty="0" smtClean="0"/>
                        <a:t>vie </a:t>
                      </a:r>
                      <a:r>
                        <a:rPr lang="fr-FR" baseline="0" dirty="0" smtClean="0"/>
                        <a:t>de </a:t>
                      </a:r>
                      <a:r>
                        <a:rPr lang="fr-FR" baseline="0" dirty="0" smtClean="0"/>
                        <a:t>l’établissement et temps forts de la FC 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887457"/>
                  </a:ext>
                </a:extLst>
              </a:tr>
              <a:tr h="1528762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La formation continue n’a pas été une priorité pour les établissements, les PLF ne sont pas encore faits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Il faut une implication des acteurs stratégiques : SG </a:t>
                      </a:r>
                      <a:r>
                        <a:rPr lang="fr-FR" dirty="0" smtClean="0"/>
                        <a:t>et directeurs adjoints pourraient</a:t>
                      </a:r>
                      <a:r>
                        <a:rPr lang="fr-FR" baseline="0" dirty="0" smtClean="0"/>
                        <a:t> être un relai de la Direction </a:t>
                      </a:r>
                      <a:r>
                        <a:rPr lang="fr-FR" baseline="0" dirty="0" smtClean="0"/>
                        <a:t>(</a:t>
                      </a:r>
                      <a:r>
                        <a:rPr lang="fr-FR" baseline="0" dirty="0" smtClean="0"/>
                        <a:t>plan local de formation-PLF).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092727"/>
                  </a:ext>
                </a:extLst>
              </a:tr>
              <a:tr h="1528762">
                <a:tc>
                  <a:txBody>
                    <a:bodyPr/>
                    <a:lstStyle/>
                    <a:p>
                      <a:pPr marL="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Mobilité importante : directeurs, adjoints et secrétaire généraux (SG),</a:t>
                      </a:r>
                      <a:r>
                        <a:rPr lang="fr-FR" baseline="0" dirty="0" smtClean="0"/>
                        <a:t> ce qui a bousculé l’organisation et les projets de développer la formation continue (FC)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Profitons de ces nouveaux arrivants pour ouvrir le sujet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467214"/>
                  </a:ext>
                </a:extLst>
              </a:tr>
            </a:tbl>
          </a:graphicData>
        </a:graphic>
      </p:graphicFrame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2589212" y="609823"/>
            <a:ext cx="8911687" cy="1280890"/>
          </a:xfrm>
        </p:spPr>
        <p:txBody>
          <a:bodyPr/>
          <a:lstStyle/>
          <a:p>
            <a:r>
              <a:rPr lang="fr-FR" dirty="0" smtClean="0"/>
              <a:t>Vos actualités / vos besoins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4789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507511"/>
              </p:ext>
            </p:extLst>
          </p:nvPr>
        </p:nvGraphicFramePr>
        <p:xfrm>
          <a:off x="2453211" y="1364934"/>
          <a:ext cx="9183688" cy="5304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1844">
                  <a:extLst>
                    <a:ext uri="{9D8B030D-6E8A-4147-A177-3AD203B41FA5}">
                      <a16:colId xmlns:a16="http://schemas.microsoft.com/office/drawing/2014/main" val="1936529909"/>
                    </a:ext>
                  </a:extLst>
                </a:gridCol>
                <a:gridCol w="4591844">
                  <a:extLst>
                    <a:ext uri="{9D8B030D-6E8A-4147-A177-3AD203B41FA5}">
                      <a16:colId xmlns:a16="http://schemas.microsoft.com/office/drawing/2014/main" val="1911666630"/>
                    </a:ext>
                  </a:extLst>
                </a:gridCol>
              </a:tblGrid>
              <a:tr h="489297">
                <a:tc>
                  <a:txBody>
                    <a:bodyPr/>
                    <a:lstStyle/>
                    <a:p>
                      <a:r>
                        <a:rPr lang="fr-FR" dirty="0" smtClean="0"/>
                        <a:t>Vos Actus /constats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Vos besoins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691991"/>
                  </a:ext>
                </a:extLst>
              </a:tr>
              <a:tr h="960406">
                <a:tc>
                  <a:txBody>
                    <a:bodyPr/>
                    <a:lstStyle/>
                    <a:p>
                      <a:r>
                        <a:rPr lang="fr-FR" dirty="0" smtClean="0"/>
                        <a:t>La Newsletter est un point positif dans la</a:t>
                      </a:r>
                      <a:r>
                        <a:rPr lang="fr-FR" baseline="0" dirty="0" smtClean="0"/>
                        <a:t> réduction des mails mais pas de retours concrets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Il faut poursuivre la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modernisation, laisser sa chance</a:t>
                      </a:r>
                      <a:r>
                        <a:rPr lang="fr-FR" baseline="0" dirty="0" smtClean="0"/>
                        <a:t> à la Newsletter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450209"/>
                  </a:ext>
                </a:extLst>
              </a:tr>
              <a:tr h="1568432">
                <a:tc>
                  <a:txBody>
                    <a:bodyPr/>
                    <a:lstStyle/>
                    <a:p>
                      <a:r>
                        <a:rPr lang="fr-FR" dirty="0" smtClean="0"/>
                        <a:t>Les enseignants ne</a:t>
                      </a:r>
                      <a:r>
                        <a:rPr lang="fr-FR" baseline="0" dirty="0" smtClean="0"/>
                        <a:t> consultent pas leurs mails</a:t>
                      </a:r>
                    </a:p>
                    <a:p>
                      <a:r>
                        <a:rPr lang="fr-FR" baseline="0" dirty="0" smtClean="0"/>
                        <a:t>L’affichage ne marche pas</a:t>
                      </a:r>
                    </a:p>
                    <a:p>
                      <a:r>
                        <a:rPr lang="fr-FR" baseline="0" dirty="0" smtClean="0"/>
                        <a:t>L’usage des écrans publics non plus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Dresser</a:t>
                      </a:r>
                      <a:r>
                        <a:rPr lang="fr-FR" baseline="0" dirty="0" smtClean="0"/>
                        <a:t> un profil type de l’usager FC, de ces habitudes, pour trouver comment les atteindre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408396"/>
                  </a:ext>
                </a:extLst>
              </a:tr>
              <a:tr h="1568432">
                <a:tc>
                  <a:txBody>
                    <a:bodyPr/>
                    <a:lstStyle/>
                    <a:p>
                      <a:r>
                        <a:rPr lang="fr-FR" dirty="0" smtClean="0"/>
                        <a:t>Les formations Mentor (dont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err="1" smtClean="0"/>
                        <a:t>CoHS</a:t>
                      </a:r>
                      <a:r>
                        <a:rPr lang="fr-FR" baseline="0" dirty="0" smtClean="0"/>
                        <a:t>) ne sont pas fréquentées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Rappeler</a:t>
                      </a:r>
                      <a:r>
                        <a:rPr lang="fr-FR" baseline="0" dirty="0" smtClean="0"/>
                        <a:t> aux Directions l’urgence de la formation </a:t>
                      </a:r>
                      <a:r>
                        <a:rPr lang="fr-FR" baseline="0" dirty="0" err="1" smtClean="0"/>
                        <a:t>CoHS</a:t>
                      </a:r>
                      <a:r>
                        <a:rPr lang="fr-FR" baseline="0" dirty="0" smtClean="0"/>
                        <a:t> </a:t>
                      </a:r>
                    </a:p>
                    <a:p>
                      <a:endParaRPr lang="fr-FR" baseline="0" dirty="0" smtClean="0"/>
                    </a:p>
                    <a:p>
                      <a:r>
                        <a:rPr lang="fr-FR" baseline="0" dirty="0" smtClean="0"/>
                        <a:t>Positionner Mentor en </a:t>
                      </a:r>
                      <a:r>
                        <a:rPr lang="fr-FR" baseline="0" dirty="0" err="1" smtClean="0"/>
                        <a:t>pré-requis</a:t>
                      </a:r>
                      <a:r>
                        <a:rPr lang="fr-FR" baseline="0" dirty="0" smtClean="0"/>
                        <a:t> de formations + Créer, selon les sujets, des évènements proposant un suivi des formations en collectif (ex : mobilisation des référents Laïcité….)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495442"/>
                  </a:ext>
                </a:extLst>
              </a:tr>
            </a:tbl>
          </a:graphicData>
        </a:graphic>
      </p:graphicFrame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2589212" y="609823"/>
            <a:ext cx="8911687" cy="1280890"/>
          </a:xfrm>
        </p:spPr>
        <p:txBody>
          <a:bodyPr/>
          <a:lstStyle/>
          <a:p>
            <a:r>
              <a:rPr lang="fr-FR" dirty="0" smtClean="0"/>
              <a:t>Vos actualités / vos besoins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032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373934"/>
              </p:ext>
            </p:extLst>
          </p:nvPr>
        </p:nvGraphicFramePr>
        <p:xfrm>
          <a:off x="2214561" y="1993586"/>
          <a:ext cx="9786938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3469">
                  <a:extLst>
                    <a:ext uri="{9D8B030D-6E8A-4147-A177-3AD203B41FA5}">
                      <a16:colId xmlns:a16="http://schemas.microsoft.com/office/drawing/2014/main" val="1936529909"/>
                    </a:ext>
                  </a:extLst>
                </a:gridCol>
                <a:gridCol w="4893469">
                  <a:extLst>
                    <a:ext uri="{9D8B030D-6E8A-4147-A177-3AD203B41FA5}">
                      <a16:colId xmlns:a16="http://schemas.microsoft.com/office/drawing/2014/main" val="1911666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Vos Actus /constats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Vos besoins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691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 smtClean="0"/>
                        <a:t>Faible implication des agents sur la FC. Nouveaux arrivants et parcours obligatoires : les RLF sont peu, voir pas, mobilisés (ex : TUTAC et AESH) créant des dysfonctionnements dans les processus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Dynamiser au sein des établissements l’</a:t>
                      </a:r>
                      <a:r>
                        <a:rPr lang="fr-FR" dirty="0" err="1" smtClean="0"/>
                        <a:t>onboarding</a:t>
                      </a:r>
                      <a:r>
                        <a:rPr lang="fr-FR" baseline="0" dirty="0" smtClean="0"/>
                        <a:t> (accueil des nouveaux arrivants)</a:t>
                      </a:r>
                    </a:p>
                    <a:p>
                      <a:r>
                        <a:rPr lang="fr-FR" baseline="0" dirty="0" smtClean="0"/>
                        <a:t>Simplifier l’inscription aux formations obligatoires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399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Le développement de </a:t>
                      </a:r>
                      <a:r>
                        <a:rPr lang="fr-FR" baseline="0" dirty="0" smtClean="0"/>
                        <a:t>l’accompagnement, a réduit la responsabilisation sur le sujet FC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Agir sur le besoin et l’envie pour  favoriser l’e</a:t>
                      </a:r>
                      <a:r>
                        <a:rPr lang="fr-FR" baseline="0" dirty="0" smtClean="0"/>
                        <a:t>ngagement, le respect des inscriptions et des collègues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186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Les RLF en tant qu’agent polyvalent ont de moins en moins de</a:t>
                      </a:r>
                      <a:r>
                        <a:rPr lang="fr-FR" baseline="0" dirty="0" smtClean="0"/>
                        <a:t> temps disponible pour traiter la formation continue (ex: affiliation des agents d’EPL à la mutuelle Mercer)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Les entretiens</a:t>
                      </a:r>
                      <a:r>
                        <a:rPr lang="fr-FR" baseline="0" dirty="0" smtClean="0"/>
                        <a:t> professionnels : temps de discussion pour une meilleure reconnaissance </a:t>
                      </a:r>
                      <a:r>
                        <a:rPr lang="fr-FR" baseline="0" dirty="0" smtClean="0"/>
                        <a:t>de l’activité FC </a:t>
                      </a:r>
                      <a:r>
                        <a:rPr lang="fr-FR" baseline="0" dirty="0" smtClean="0"/>
                        <a:t> / modifier </a:t>
                      </a:r>
                      <a:r>
                        <a:rPr lang="fr-FR" baseline="0" dirty="0" smtClean="0"/>
                        <a:t>les fiches de </a:t>
                      </a:r>
                      <a:r>
                        <a:rPr lang="fr-FR" baseline="0" dirty="0" smtClean="0"/>
                        <a:t>postes ? - </a:t>
                      </a:r>
                      <a:r>
                        <a:rPr lang="fr-FR" baseline="0" dirty="0" smtClean="0"/>
                        <a:t>convenir d’un % ou nombre </a:t>
                      </a:r>
                      <a:r>
                        <a:rPr lang="fr-FR" baseline="0" dirty="0" smtClean="0"/>
                        <a:t>d’heures ou plages de travail  sanctuarisés FC ? 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408396"/>
                  </a:ext>
                </a:extLst>
              </a:tr>
            </a:tbl>
          </a:graphicData>
        </a:graphic>
      </p:graphicFrame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2589212" y="609823"/>
            <a:ext cx="8911687" cy="1280890"/>
          </a:xfrm>
        </p:spPr>
        <p:txBody>
          <a:bodyPr/>
          <a:lstStyle/>
          <a:p>
            <a:r>
              <a:rPr lang="fr-FR" dirty="0" smtClean="0"/>
              <a:t>Vos actualités / vos besoins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4852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89212" y="609823"/>
            <a:ext cx="8911687" cy="1280890"/>
          </a:xfrm>
        </p:spPr>
        <p:txBody>
          <a:bodyPr/>
          <a:lstStyle/>
          <a:p>
            <a:r>
              <a:rPr lang="fr-FR" dirty="0"/>
              <a:t>Les </a:t>
            </a:r>
            <a:r>
              <a:rPr lang="fr-FR" dirty="0" smtClean="0"/>
              <a:t>actualités DGER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Le plan national </a:t>
            </a:r>
            <a:r>
              <a:rPr lang="fr-FR" dirty="0" smtClean="0"/>
              <a:t>de formation est </a:t>
            </a:r>
            <a:r>
              <a:rPr lang="fr-FR" dirty="0" smtClean="0"/>
              <a:t>repensé </a:t>
            </a:r>
          </a:p>
          <a:p>
            <a:pPr marL="0" indent="0">
              <a:buNone/>
            </a:pPr>
            <a:r>
              <a:rPr lang="fr-FR" dirty="0" smtClean="0"/>
              <a:t>2 axes  :</a:t>
            </a:r>
          </a:p>
          <a:p>
            <a:pPr>
              <a:buFontTx/>
              <a:buChar char="-"/>
            </a:pPr>
            <a:r>
              <a:rPr lang="fr-FR" dirty="0" smtClean="0"/>
              <a:t>actions structurelles : appui à la prise de poste et séminaire des cadres</a:t>
            </a:r>
          </a:p>
          <a:p>
            <a:pPr>
              <a:buFontTx/>
              <a:buChar char="-"/>
            </a:pPr>
            <a:r>
              <a:rPr lang="fr-FR" dirty="0" smtClean="0"/>
              <a:t>Actions conjoncturelles : règlementaires liés aux diplômes et professionnalisation</a:t>
            </a:r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Des arbitrages financiers : développement du </a:t>
            </a:r>
            <a:r>
              <a:rPr lang="fr-FR" dirty="0" err="1" smtClean="0"/>
              <a:t>distanciel</a:t>
            </a:r>
            <a:r>
              <a:rPr lang="fr-FR" dirty="0" smtClean="0"/>
              <a:t> lorsque cela est possible (ex. TUTAC) et réduction de l’offre intégrée dans le plan (le reste en prestation de service des écoles – </a:t>
            </a:r>
            <a:r>
              <a:rPr lang="fr-FR" dirty="0" smtClean="0">
                <a:solidFill>
                  <a:srgbClr val="FF0000"/>
                </a:solidFill>
              </a:rPr>
              <a:t>point de vigilance : démarche commercial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tx1"/>
                </a:solidFill>
              </a:rPr>
              <a:t>Focus sur les ACB : </a:t>
            </a:r>
            <a:r>
              <a:rPr lang="fr-FR" dirty="0" smtClean="0">
                <a:solidFill>
                  <a:schemeClr val="tx1"/>
                </a:solidFill>
              </a:rPr>
              <a:t>négociation OPCAPIAT en cours</a:t>
            </a:r>
            <a:endParaRPr lang="fr-F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1"/>
                </a:solidFill>
              </a:rPr>
              <a:t>Focus sur les réunions de réseau du SRFD : </a:t>
            </a:r>
            <a:r>
              <a:rPr lang="fr-FR" dirty="0" smtClean="0">
                <a:solidFill>
                  <a:schemeClr val="tx1"/>
                </a:solidFill>
              </a:rPr>
              <a:t>les frais de déplacement ne doivent pas être imputé sur </a:t>
            </a:r>
            <a:r>
              <a:rPr lang="fr-FR" dirty="0" smtClean="0">
                <a:solidFill>
                  <a:schemeClr val="tx1"/>
                </a:solidFill>
              </a:rPr>
              <a:t>le budget </a:t>
            </a:r>
            <a:r>
              <a:rPr lang="fr-FR" dirty="0" err="1" smtClean="0">
                <a:solidFill>
                  <a:schemeClr val="tx1"/>
                </a:solidFill>
              </a:rPr>
              <a:t>Formco</a:t>
            </a:r>
            <a:r>
              <a:rPr lang="fr-FR" dirty="0" smtClean="0">
                <a:solidFill>
                  <a:schemeClr val="tx1"/>
                </a:solidFill>
              </a:rPr>
              <a:t> dans Chorus DT</a:t>
            </a: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942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actualités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92925" y="1608814"/>
            <a:ext cx="8915400" cy="3777622"/>
          </a:xfrm>
        </p:spPr>
        <p:txBody>
          <a:bodyPr/>
          <a:lstStyle/>
          <a:p>
            <a:r>
              <a:rPr lang="fr-FR" dirty="0" smtClean="0"/>
              <a:t>Les formations obligatoires Valeurs de la République</a:t>
            </a:r>
          </a:p>
          <a:p>
            <a:pPr marL="0" indent="0">
              <a:buNone/>
            </a:pPr>
            <a:r>
              <a:rPr lang="fr-FR" b="1" dirty="0" smtClean="0"/>
              <a:t>Mobiliser Mentor avec une animation avec les référents le cas échéant</a:t>
            </a:r>
            <a:endParaRPr lang="fr-FR" b="1" dirty="0"/>
          </a:p>
          <a:p>
            <a:pPr>
              <a:buFontTx/>
              <a:buChar char="-"/>
            </a:pPr>
            <a:r>
              <a:rPr lang="fr-FR" dirty="0" smtClean="0"/>
              <a:t>Laïcité : obligatoire pour tous les agents </a:t>
            </a:r>
          </a:p>
          <a:p>
            <a:pPr>
              <a:buFontTx/>
              <a:buChar char="-"/>
            </a:pPr>
            <a:r>
              <a:rPr lang="fr-FR" dirty="0" smtClean="0"/>
              <a:t>Label Egalité et Diversité 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Attention le marché interministériel va faire changer le Label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830707"/>
              </p:ext>
            </p:extLst>
          </p:nvPr>
        </p:nvGraphicFramePr>
        <p:xfrm>
          <a:off x="1651180" y="4463774"/>
          <a:ext cx="4407714" cy="1488440"/>
        </p:xfrm>
        <a:graphic>
          <a:graphicData uri="http://schemas.openxmlformats.org/drawingml/2006/table">
            <a:tbl>
              <a:tblPr/>
              <a:tblGrid>
                <a:gridCol w="609361">
                  <a:extLst>
                    <a:ext uri="{9D8B030D-6E8A-4147-A177-3AD203B41FA5}">
                      <a16:colId xmlns:a16="http://schemas.microsoft.com/office/drawing/2014/main" val="141082122"/>
                    </a:ext>
                  </a:extLst>
                </a:gridCol>
                <a:gridCol w="3798353">
                  <a:extLst>
                    <a:ext uri="{9D8B030D-6E8A-4147-A177-3AD203B41FA5}">
                      <a16:colId xmlns:a16="http://schemas.microsoft.com/office/drawing/2014/main" val="2439953117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 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Lutte contre les violences sexuelles et sexistes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03134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 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Diversité et lutte contre les discriminations et les stéréotypes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063844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 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Égalité entre les femmes et les hommes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65616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 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Laïcité et neutralité des agents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1395553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705856"/>
              </p:ext>
            </p:extLst>
          </p:nvPr>
        </p:nvGraphicFramePr>
        <p:xfrm>
          <a:off x="6143667" y="4154536"/>
          <a:ext cx="5511800" cy="24638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653255274"/>
                    </a:ext>
                  </a:extLst>
                </a:gridCol>
                <a:gridCol w="4749800">
                  <a:extLst>
                    <a:ext uri="{9D8B030D-6E8A-4147-A177-3AD203B41FA5}">
                      <a16:colId xmlns:a16="http://schemas.microsoft.com/office/drawing/2014/main" val="289725783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 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Formation relatives à la laïcité et à la neutralité des agents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162168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 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Formations relatives à la lutte contre le racisme, l'antisémitisme, à la lutte contre la haine anti-</a:t>
                      </a:r>
                      <a:b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LGBT+, à la diversité et à la lutte contre toutes formes de discriminations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887449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 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Formations relatives à l'égalité professionnelle entre les femmes et les hommes et à la lutte</a:t>
                      </a:r>
                      <a:b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contre les violences sexistes et sexuelles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576162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Lot 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Formations relatives aux handicaps visibles et invisibles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367173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210462" y="4094442"/>
            <a:ext cx="128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AVANT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6592956" y="3785204"/>
            <a:ext cx="4841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MAINTENANT vise à aller plus loin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867497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</a:t>
            </a:r>
            <a:r>
              <a:rPr lang="fr-FR" dirty="0" smtClean="0"/>
              <a:t>actualités interministérielles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dirty="0" smtClean="0"/>
              <a:t>Transition </a:t>
            </a:r>
            <a:r>
              <a:rPr lang="fr-FR" dirty="0" smtClean="0"/>
              <a:t>écologique</a:t>
            </a:r>
          </a:p>
          <a:p>
            <a:pPr>
              <a:buFontTx/>
              <a:buChar char="-"/>
            </a:pPr>
            <a:r>
              <a:rPr lang="fr-FR" dirty="0" smtClean="0"/>
              <a:t>Intelligence artificiel</a:t>
            </a:r>
          </a:p>
          <a:p>
            <a:pPr>
              <a:buFontTx/>
              <a:buChar char="-"/>
            </a:pPr>
            <a:r>
              <a:rPr lang="fr-FR" dirty="0" smtClean="0"/>
              <a:t>Professionnalisation RH</a:t>
            </a:r>
          </a:p>
          <a:p>
            <a:pPr>
              <a:buFontTx/>
              <a:buChar char="-"/>
            </a:pPr>
            <a:r>
              <a:rPr lang="fr-FR" dirty="0" smtClean="0"/>
              <a:t>Le campus numérique</a:t>
            </a:r>
          </a:p>
          <a:p>
            <a:pPr>
              <a:buFontTx/>
              <a:buChar char="-"/>
            </a:pPr>
            <a:r>
              <a:rPr lang="fr-FR" dirty="0" smtClean="0"/>
              <a:t>Mentor</a:t>
            </a:r>
          </a:p>
          <a:p>
            <a:pPr>
              <a:buFontTx/>
              <a:buChar char="-"/>
            </a:pPr>
            <a:r>
              <a:rPr lang="fr-FR" dirty="0" smtClean="0"/>
              <a:t>Développer l’usage des formateurs internes pour valoriser les expertises locales</a:t>
            </a:r>
          </a:p>
          <a:p>
            <a:pPr>
              <a:buFontTx/>
              <a:buChar char="-"/>
            </a:pPr>
            <a:r>
              <a:rPr lang="fr-FR" dirty="0" smtClean="0"/>
              <a:t>Rentrer dans une dynamique de parcours</a:t>
            </a:r>
          </a:p>
          <a:p>
            <a:pPr>
              <a:buFontTx/>
              <a:buChar char="-"/>
            </a:pPr>
            <a:r>
              <a:rPr lang="fr-FR" dirty="0" smtClean="0"/>
              <a:t>Valeurs de la république et laïcité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4804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64312" y="181197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fr-FR" dirty="0"/>
              <a:t>Point sur les avancées depuis notre dernière réunion de réseau</a:t>
            </a:r>
            <a:br>
              <a:rPr lang="fr-FR" dirty="0"/>
            </a:b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752462" y="4888152"/>
            <a:ext cx="2667007" cy="1628670"/>
          </a:xfrm>
          <a:prstGeom prst="roundRect">
            <a:avLst/>
          </a:prstGeom>
          <a:solidFill>
            <a:srgbClr val="9DBFBE"/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Renforcer la relation humaine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769402" y="1319938"/>
            <a:ext cx="2650067" cy="2164638"/>
          </a:xfrm>
          <a:prstGeom prst="roundRect">
            <a:avLst/>
          </a:prstGeom>
          <a:solidFill>
            <a:srgbClr val="B3B435">
              <a:lumMod val="60000"/>
              <a:lumOff val="40000"/>
            </a:srgbClr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implifier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769402" y="3826859"/>
            <a:ext cx="2650067" cy="807213"/>
          </a:xfrm>
          <a:prstGeom prst="roundRect">
            <a:avLst/>
          </a:prstGeom>
          <a:solidFill>
            <a:srgbClr val="D785CD"/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Améliorer le pilotage de la formation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3463928" y="1391376"/>
            <a:ext cx="8009469" cy="354676"/>
          </a:xfrm>
          <a:prstGeom prst="roundRect">
            <a:avLst/>
          </a:prstGeom>
          <a:solidFill>
            <a:srgbClr val="B3B435">
              <a:lumMod val="20000"/>
              <a:lumOff val="80000"/>
            </a:srgbClr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B3B435">
                    <a:lumMod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Centraliser les offres de formation par une Newsletter « Formation »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B3B435">
                  <a:lumMod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3480860" y="1864180"/>
            <a:ext cx="7992537" cy="357538"/>
          </a:xfrm>
          <a:prstGeom prst="roundRect">
            <a:avLst/>
          </a:prstGeom>
          <a:solidFill>
            <a:srgbClr val="B3B435">
              <a:lumMod val="20000"/>
              <a:lumOff val="80000"/>
            </a:srgbClr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B3B435">
                    <a:lumMod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Inscription facilitée par un lien sur la newsletter « formation »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B3B435">
                  <a:lumMod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480859" y="2339846"/>
            <a:ext cx="7992537" cy="471087"/>
          </a:xfrm>
          <a:prstGeom prst="roundRect">
            <a:avLst/>
          </a:prstGeom>
          <a:solidFill>
            <a:srgbClr val="B3B435">
              <a:lumMod val="20000"/>
              <a:lumOff val="80000"/>
            </a:srgbClr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B3B435">
                    <a:lumMod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Revoir les procédures pour convoquer plus rapidement sur les formations obligatoires et pour les publics prioritaires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B3B435">
                  <a:lumMod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3463929" y="3894709"/>
            <a:ext cx="8009465" cy="330158"/>
          </a:xfrm>
          <a:prstGeom prst="roundRect">
            <a:avLst/>
          </a:prstGeom>
          <a:solidFill>
            <a:srgbClr val="F4DCF1"/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D785CD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Ouvrir un chantier interministériel pour harmoniser les plans de formation en DDI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D785CD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3463929" y="4370375"/>
            <a:ext cx="8009466" cy="335135"/>
          </a:xfrm>
          <a:prstGeom prst="roundRect">
            <a:avLst/>
          </a:prstGeom>
          <a:solidFill>
            <a:srgbClr val="F4DCF1"/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D785CD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Renforcer l’élaboration des PLF pour un meilleur équilibre budgétaire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D785CD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3480858" y="2908636"/>
            <a:ext cx="7992537" cy="562697"/>
          </a:xfrm>
          <a:prstGeom prst="roundRect">
            <a:avLst/>
          </a:prstGeom>
          <a:solidFill>
            <a:srgbClr val="B3B435">
              <a:lumMod val="20000"/>
              <a:lumOff val="80000"/>
            </a:srgbClr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B3B435">
                    <a:lumMod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Proposer au BFCD un paramétrage de </a:t>
            </a:r>
            <a:r>
              <a:rPr kumimoji="0" lang="fr-FR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B3B435">
                    <a:lumMod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RenoiRH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B3B435">
                    <a:lumMod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pour plus d’information dans les alertes mails SH et mise en place d’alerte mail pour les RLF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B3B435">
                  <a:lumMod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3480858" y="4959590"/>
            <a:ext cx="7992536" cy="438594"/>
          </a:xfrm>
          <a:prstGeom prst="roundRect">
            <a:avLst/>
          </a:prstGeom>
          <a:solidFill>
            <a:srgbClr val="9DBFBE"/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FORMCO / RLF : définir les besoins d’accompagnement complémentaire avec les RLF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3480858" y="5512628"/>
            <a:ext cx="7992536" cy="485172"/>
          </a:xfrm>
          <a:prstGeom prst="roundRect">
            <a:avLst/>
          </a:prstGeom>
          <a:solidFill>
            <a:srgbClr val="9DBFBE"/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RLF / Directions / Services : favoriser le dialogue autour des sujets stratégiques (PLF)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3480858" y="6103088"/>
            <a:ext cx="7992536" cy="485172"/>
          </a:xfrm>
          <a:prstGeom prst="roundRect">
            <a:avLst/>
          </a:prstGeom>
          <a:solidFill>
            <a:srgbClr val="9DBFBE"/>
          </a:solidFill>
          <a:ln w="12700" cap="flat" cmpd="sng" algn="ctr">
            <a:solidFill>
              <a:srgbClr val="9DBFBE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RLF / agents : renforcer la place du RLF dans la structure (ex : en EPL prévoir un temps de présentation lors des réunions de rentrée, assemblées générales) </a:t>
            </a: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0" name="Interdiction 19"/>
          <p:cNvSpPr/>
          <p:nvPr/>
        </p:nvSpPr>
        <p:spPr>
          <a:xfrm>
            <a:off x="11280778" y="3867079"/>
            <a:ext cx="385231" cy="398008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Interdiction 20"/>
          <p:cNvSpPr/>
          <p:nvPr/>
        </p:nvSpPr>
        <p:spPr>
          <a:xfrm>
            <a:off x="10404478" y="3160711"/>
            <a:ext cx="385231" cy="398008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0789709" y="3160711"/>
            <a:ext cx="1262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Pas possible pour le moment</a:t>
            </a:r>
            <a:endParaRPr lang="fr-FR" sz="1200" b="1" dirty="0"/>
          </a:p>
        </p:txBody>
      </p:sp>
      <p:sp>
        <p:nvSpPr>
          <p:cNvPr id="23" name="Émoticône 22"/>
          <p:cNvSpPr/>
          <p:nvPr/>
        </p:nvSpPr>
        <p:spPr>
          <a:xfrm>
            <a:off x="10834142" y="1351133"/>
            <a:ext cx="341857" cy="354676"/>
          </a:xfrm>
          <a:prstGeom prst="smileyFace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Émoticône 23"/>
          <p:cNvSpPr/>
          <p:nvPr/>
        </p:nvSpPr>
        <p:spPr>
          <a:xfrm>
            <a:off x="10789709" y="1846631"/>
            <a:ext cx="341857" cy="354676"/>
          </a:xfrm>
          <a:prstGeom prst="smileyFace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Émoticône 24"/>
          <p:cNvSpPr/>
          <p:nvPr/>
        </p:nvSpPr>
        <p:spPr>
          <a:xfrm>
            <a:off x="11420740" y="4994187"/>
            <a:ext cx="341857" cy="354676"/>
          </a:xfrm>
          <a:prstGeom prst="smileyFace">
            <a:avLst/>
          </a:prstGeom>
          <a:solidFill>
            <a:srgbClr val="92D05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09" t="24912" r="31006" b="25488"/>
          <a:stretch/>
        </p:blipFill>
        <p:spPr>
          <a:xfrm>
            <a:off x="11175999" y="2357677"/>
            <a:ext cx="725489" cy="569371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09" t="24912" r="31006" b="25488"/>
          <a:stretch/>
        </p:blipFill>
        <p:spPr>
          <a:xfrm>
            <a:off x="11218862" y="4292723"/>
            <a:ext cx="725489" cy="569371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09" t="24912" r="31006" b="25488"/>
          <a:stretch/>
        </p:blipFill>
        <p:spPr>
          <a:xfrm>
            <a:off x="11326282" y="5543365"/>
            <a:ext cx="725489" cy="569371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09" t="24912" r="31006" b="25488"/>
          <a:stretch/>
        </p:blipFill>
        <p:spPr>
          <a:xfrm>
            <a:off x="11261725" y="6102216"/>
            <a:ext cx="725489" cy="569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387094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520</TotalTime>
  <Words>964</Words>
  <Application>Microsoft Office PowerPoint</Application>
  <PresentationFormat>Grand écran</PresentationFormat>
  <Paragraphs>100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Tw Cen MT</vt:lpstr>
      <vt:lpstr>Wingdings 3</vt:lpstr>
      <vt:lpstr>Brin</vt:lpstr>
      <vt:lpstr>Réunion de réseau des RLF d’EPLEFPA</vt:lpstr>
      <vt:lpstr>Ordre du jour</vt:lpstr>
      <vt:lpstr>Vos actualités / vos besoins</vt:lpstr>
      <vt:lpstr>Vos actualités / vos besoins</vt:lpstr>
      <vt:lpstr>Vos actualités / vos besoins</vt:lpstr>
      <vt:lpstr>Les actualités DGER </vt:lpstr>
      <vt:lpstr>Les actualités</vt:lpstr>
      <vt:lpstr>Les actualités interministérielles</vt:lpstr>
      <vt:lpstr>Point sur les avancées depuis notre dernière réunion de réseau </vt:lpstr>
      <vt:lpstr>Point sur les avancées depuis notre dernière réunion de réseau </vt:lpstr>
    </vt:vector>
  </TitlesOfParts>
  <Company>Ministère de l'Agriculture et de l'Alimentation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de réseau des RLF d’EPLFPA</dc:title>
  <dc:creator>Claire SAEZ</dc:creator>
  <cp:lastModifiedBy>Claire SAEZ</cp:lastModifiedBy>
  <cp:revision>55</cp:revision>
  <dcterms:created xsi:type="dcterms:W3CDTF">2023-12-05T17:31:51Z</dcterms:created>
  <dcterms:modified xsi:type="dcterms:W3CDTF">2024-12-13T16:34:11Z</dcterms:modified>
</cp:coreProperties>
</file>