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5"/>
  </p:notesMasterIdLst>
  <p:sldIdLst>
    <p:sldId id="323" r:id="rId5"/>
    <p:sldId id="342" r:id="rId6"/>
    <p:sldId id="341" r:id="rId7"/>
    <p:sldId id="371" r:id="rId8"/>
    <p:sldId id="372" r:id="rId9"/>
    <p:sldId id="374" r:id="rId10"/>
    <p:sldId id="378" r:id="rId11"/>
    <p:sldId id="275" r:id="rId12"/>
    <p:sldId id="375" r:id="rId13"/>
    <p:sldId id="376" r:id="rId14"/>
    <p:sldId id="380" r:id="rId15"/>
    <p:sldId id="379" r:id="rId16"/>
    <p:sldId id="381" r:id="rId17"/>
    <p:sldId id="377" r:id="rId18"/>
    <p:sldId id="383" r:id="rId19"/>
    <p:sldId id="384" r:id="rId20"/>
    <p:sldId id="385" r:id="rId21"/>
    <p:sldId id="386" r:id="rId22"/>
    <p:sldId id="387" r:id="rId23"/>
    <p:sldId id="388" r:id="rId2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thalie ROUSSEY" initials="NR" lastIdx="16" clrIdx="0">
    <p:extLst>
      <p:ext uri="{19B8F6BF-5375-455C-9EA6-DF929625EA0E}">
        <p15:presenceInfo xmlns:p15="http://schemas.microsoft.com/office/powerpoint/2012/main" userId="Nathalie ROUSSE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C8C"/>
    <a:srgbClr val="5B9BD5"/>
    <a:srgbClr val="ED7D31"/>
    <a:srgbClr val="C00000"/>
    <a:srgbClr val="FFC000"/>
    <a:srgbClr val="E6F6F2"/>
    <a:srgbClr val="E6E6E6"/>
    <a:srgbClr val="BB8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DFC57A-DF3A-42AE-9A7E-C707D45DD531}" v="20" dt="2021-07-22T07:16:10.7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35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dine Trouillot" userId="d0604f72-effb-44c5-a803-c07e12c61559" providerId="ADAL" clId="{9DDFC57A-DF3A-42AE-9A7E-C707D45DD531}"/>
    <pc:docChg chg="undo custSel addSld delSld modSld">
      <pc:chgData name="Nadine Trouillot" userId="d0604f72-effb-44c5-a803-c07e12c61559" providerId="ADAL" clId="{9DDFC57A-DF3A-42AE-9A7E-C707D45DD531}" dt="2021-07-22T08:09:51.888" v="29" actId="1036"/>
      <pc:docMkLst>
        <pc:docMk/>
      </pc:docMkLst>
      <pc:sldChg chg="addSp delSp modSp del mod">
        <pc:chgData name="Nadine Trouillot" userId="d0604f72-effb-44c5-a803-c07e12c61559" providerId="ADAL" clId="{9DDFC57A-DF3A-42AE-9A7E-C707D45DD531}" dt="2021-07-22T07:16:46.649" v="28" actId="47"/>
        <pc:sldMkLst>
          <pc:docMk/>
          <pc:sldMk cId="790699275" sldId="256"/>
        </pc:sldMkLst>
        <pc:picChg chg="add del mod">
          <ac:chgData name="Nadine Trouillot" userId="d0604f72-effb-44c5-a803-c07e12c61559" providerId="ADAL" clId="{9DDFC57A-DF3A-42AE-9A7E-C707D45DD531}" dt="2021-07-22T07:14:38.307" v="14"/>
          <ac:picMkLst>
            <pc:docMk/>
            <pc:sldMk cId="790699275" sldId="256"/>
            <ac:picMk id="7" creationId="{A588200C-1847-42B1-B8DC-82FDB83BCBA6}"/>
          </ac:picMkLst>
        </pc:picChg>
        <pc:picChg chg="add del mod">
          <ac:chgData name="Nadine Trouillot" userId="d0604f72-effb-44c5-a803-c07e12c61559" providerId="ADAL" clId="{9DDFC57A-DF3A-42AE-9A7E-C707D45DD531}" dt="2021-07-22T07:14:21.079" v="11"/>
          <ac:picMkLst>
            <pc:docMk/>
            <pc:sldMk cId="790699275" sldId="256"/>
            <ac:picMk id="1026" creationId="{D5F8D8F4-C02C-4E70-BFBB-F3FF19DDD08C}"/>
          </ac:picMkLst>
        </pc:picChg>
      </pc:sldChg>
      <pc:sldChg chg="modSp mod">
        <pc:chgData name="Nadine Trouillot" userId="d0604f72-effb-44c5-a803-c07e12c61559" providerId="ADAL" clId="{9DDFC57A-DF3A-42AE-9A7E-C707D45DD531}" dt="2021-07-22T08:09:51.888" v="29" actId="1036"/>
        <pc:sldMkLst>
          <pc:docMk/>
          <pc:sldMk cId="212481437" sldId="300"/>
        </pc:sldMkLst>
        <pc:spChg chg="mod">
          <ac:chgData name="Nadine Trouillot" userId="d0604f72-effb-44c5-a803-c07e12c61559" providerId="ADAL" clId="{9DDFC57A-DF3A-42AE-9A7E-C707D45DD531}" dt="2021-07-22T08:09:51.888" v="29" actId="1036"/>
          <ac:spMkLst>
            <pc:docMk/>
            <pc:sldMk cId="212481437" sldId="300"/>
            <ac:spMk id="46" creationId="{FA3F9EFE-14E1-45C3-AA83-1A596428F5C5}"/>
          </ac:spMkLst>
        </pc:spChg>
      </pc:sldChg>
      <pc:sldChg chg="addSp delSp modSp add mod">
        <pc:chgData name="Nadine Trouillot" userId="d0604f72-effb-44c5-a803-c07e12c61559" providerId="ADAL" clId="{9DDFC57A-DF3A-42AE-9A7E-C707D45DD531}" dt="2021-07-22T07:16:10.708" v="27" actId="18131"/>
        <pc:sldMkLst>
          <pc:docMk/>
          <pc:sldMk cId="558851370" sldId="323"/>
        </pc:sldMkLst>
        <pc:spChg chg="del">
          <ac:chgData name="Nadine Trouillot" userId="d0604f72-effb-44c5-a803-c07e12c61559" providerId="ADAL" clId="{9DDFC57A-DF3A-42AE-9A7E-C707D45DD531}" dt="2021-07-22T07:15:35.892" v="24" actId="478"/>
          <ac:spMkLst>
            <pc:docMk/>
            <pc:sldMk cId="558851370" sldId="323"/>
            <ac:spMk id="2" creationId="{D76DE780-83F1-48A3-9092-D34BEDEADE2D}"/>
          </ac:spMkLst>
        </pc:spChg>
        <pc:picChg chg="del">
          <ac:chgData name="Nadine Trouillot" userId="d0604f72-effb-44c5-a803-c07e12c61559" providerId="ADAL" clId="{9DDFC57A-DF3A-42AE-9A7E-C707D45DD531}" dt="2021-07-22T07:15:15.534" v="21" actId="478"/>
          <ac:picMkLst>
            <pc:docMk/>
            <pc:sldMk cId="558851370" sldId="323"/>
            <ac:picMk id="7" creationId="{A588200C-1847-42B1-B8DC-82FDB83BCBA6}"/>
          </ac:picMkLst>
        </pc:picChg>
        <pc:picChg chg="add mod">
          <ac:chgData name="Nadine Trouillot" userId="d0604f72-effb-44c5-a803-c07e12c61559" providerId="ADAL" clId="{9DDFC57A-DF3A-42AE-9A7E-C707D45DD531}" dt="2021-07-22T07:16:10.708" v="27" actId="18131"/>
          <ac:picMkLst>
            <pc:docMk/>
            <pc:sldMk cId="558851370" sldId="323"/>
            <ac:picMk id="11" creationId="{DE5943D0-EB41-485C-87D8-B664E2F54DFD}"/>
          </ac:picMkLst>
        </pc:picChg>
        <pc:picChg chg="add del mod">
          <ac:chgData name="Nadine Trouillot" userId="d0604f72-effb-44c5-a803-c07e12c61559" providerId="ADAL" clId="{9DDFC57A-DF3A-42AE-9A7E-C707D45DD531}" dt="2021-07-22T07:15:12.695" v="20" actId="21"/>
          <ac:picMkLst>
            <pc:docMk/>
            <pc:sldMk cId="558851370" sldId="323"/>
            <ac:picMk id="2050" creationId="{4F5A32A5-2D46-4EF5-BC99-420946AF4F8F}"/>
          </ac:picMkLst>
        </pc:pic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C46198-713C-469F-A24A-55173B72C00C}" type="datetimeFigureOut">
              <a:rPr lang="fr-FR" smtClean="0"/>
              <a:t>22/09/2021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6FB8E-89CE-4D60-B796-699881C8F22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13186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9BB70C-1561-427C-963C-A73B5B5A79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6904DE8-9D3F-496B-AC41-830399A58B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91CA0C7-58FE-40DA-81D1-AAB24378C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FCCFC2C-B242-4D1E-92D8-0B964FB71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Module 3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5524358-77EF-4404-A746-A0B530B8D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20C2-BDE6-4EB1-A6D0-0042D9418E6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72899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C683F6-D492-48C7-9172-F388F45DA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E7EA2B6-7231-4FB4-805A-44EEC8D328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D98DE85-09B2-4689-9163-1898C1336E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2C47CAF-B0D9-4817-8A53-7B2BED119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EB590CA-EE9C-4158-9DD8-E34EBBF5E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Module 3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9990A9E-02A7-4C4F-A530-F38E48310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20C2-BDE6-4EB1-A6D0-0042D9418E6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97894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4E659C-9B20-4D9D-8C5F-19B34951D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D45C9EF-F894-46A1-829D-62157D2BD0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2A55B15-2062-4FB4-BF37-2092C4BC5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9633EB8-141F-4A57-A063-6933436FE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Module 3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8B31C3B-2BC3-47A7-8EBC-5002C21E1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20C2-BDE6-4EB1-A6D0-0042D9418E6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479916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E62CB61-6324-4F56-805B-FD6CC16577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16D4F5D-77CD-4495-A576-5F66E8CE58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615A74B-74C5-4E83-BF81-E0F090EE5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3AFFC80-74E2-4F21-9AC4-5504CB478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Module 3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3D4C264-01B5-459B-B5B4-924AD0AFC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20C2-BDE6-4EB1-A6D0-0042D9418E6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07396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75EF01-FD5A-4F49-A977-3E0D2B1D8F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47258" y="166346"/>
            <a:ext cx="10166176" cy="519447"/>
          </a:xfrm>
        </p:spPr>
        <p:txBody>
          <a:bodyPr>
            <a:normAutofit/>
          </a:bodyPr>
          <a:lstStyle>
            <a:lvl1pPr>
              <a:defRPr sz="3600" u="none">
                <a:solidFill>
                  <a:srgbClr val="00AC8C"/>
                </a:solidFill>
              </a:defRPr>
            </a:lvl1pPr>
          </a:lstStyle>
          <a:p>
            <a:r>
              <a:rPr lang="fr-FR"/>
              <a:t>Titre diapositive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551B06D-4574-4873-9DB6-4635F453A5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7258" y="1302028"/>
            <a:ext cx="10106542" cy="4874935"/>
          </a:xfrm>
        </p:spPr>
        <p:txBody>
          <a:bodyPr/>
          <a:lstStyle>
            <a:lvl1pPr>
              <a:buClr>
                <a:srgbClr val="00AC8C"/>
              </a:buCl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00AC8C"/>
              </a:buClr>
              <a:buFont typeface="Wingdings 3" panose="05040102010807070707" pitchFamily="18" charset="2"/>
              <a:buChar char="}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&gt;"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Courier New" panose="02070309020205020404" pitchFamily="49" charset="0"/>
              <a:buChar char="o"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‒"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62F495B-D557-49C0-B9EB-1C14F7BCEE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83635" y="12792075"/>
            <a:ext cx="2743200" cy="365125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809F6CF-9E23-482F-B121-56566A46B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56349"/>
            <a:ext cx="2988365" cy="375045"/>
          </a:xfrm>
        </p:spPr>
        <p:txBody>
          <a:bodyPr/>
          <a:lstStyle>
            <a:lvl1pPr algn="r">
              <a:defRPr/>
            </a:lvl1pPr>
          </a:lstStyle>
          <a:p>
            <a:r>
              <a:rPr lang="fr-FR" dirty="0"/>
              <a:t>Module 3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731DDFE-3C58-45CD-995E-13DF68549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2914" y="6347998"/>
            <a:ext cx="960783" cy="365124"/>
          </a:xfrm>
        </p:spPr>
        <p:txBody>
          <a:bodyPr/>
          <a:lstStyle>
            <a:lvl1pPr>
              <a:defRPr b="1"/>
            </a:lvl1pPr>
          </a:lstStyle>
          <a:p>
            <a:fld id="{9BA320C2-BDE6-4EB1-A6D0-0042D9418E61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D3EF9A41-BAA5-4F8A-BF33-621C83F9E1BA}"/>
              </a:ext>
            </a:extLst>
          </p:cNvPr>
          <p:cNvCxnSpPr>
            <a:cxnSpLocks/>
          </p:cNvCxnSpPr>
          <p:nvPr userDrawn="1"/>
        </p:nvCxnSpPr>
        <p:spPr>
          <a:xfrm>
            <a:off x="1247258" y="685794"/>
            <a:ext cx="10166176" cy="0"/>
          </a:xfrm>
          <a:prstGeom prst="line">
            <a:avLst/>
          </a:prstGeom>
          <a:ln>
            <a:solidFill>
              <a:srgbClr val="00AC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454C6F00-889D-4AF2-98FC-DF4BC2EEFA5D}"/>
              </a:ext>
            </a:extLst>
          </p:cNvPr>
          <p:cNvCxnSpPr>
            <a:cxnSpLocks/>
          </p:cNvCxnSpPr>
          <p:nvPr userDrawn="1"/>
        </p:nvCxnSpPr>
        <p:spPr>
          <a:xfrm>
            <a:off x="838200" y="6336472"/>
            <a:ext cx="10515600" cy="0"/>
          </a:xfrm>
          <a:prstGeom prst="line">
            <a:avLst/>
          </a:prstGeom>
          <a:ln>
            <a:solidFill>
              <a:srgbClr val="00AC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space réservé de la date 4">
            <a:extLst>
              <a:ext uri="{FF2B5EF4-FFF2-40B4-BE49-F238E27FC236}">
                <a16:creationId xmlns:a16="http://schemas.microsoft.com/office/drawing/2014/main" id="{DF5D4D63-5594-4860-995F-C61509B79A42}"/>
              </a:ext>
            </a:extLst>
          </p:cNvPr>
          <p:cNvSpPr txBox="1">
            <a:spLocks/>
          </p:cNvSpPr>
          <p:nvPr userDrawn="1"/>
        </p:nvSpPr>
        <p:spPr>
          <a:xfrm>
            <a:off x="10343323" y="6349039"/>
            <a:ext cx="1036983" cy="3750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Version </a:t>
            </a:r>
            <a:r>
              <a:rPr lang="fr-FR" dirty="0" smtClean="0"/>
              <a:t>1.1</a:t>
            </a:r>
            <a:endParaRPr lang="fr-FR" dirty="0"/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9D8CE475-F34A-4F3B-8F30-2C66B7AD44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88000" y="108000"/>
            <a:ext cx="899624" cy="559061"/>
          </a:xfrm>
          <a:prstGeom prst="rect">
            <a:avLst/>
          </a:prstGeom>
        </p:spPr>
      </p:pic>
      <p:grpSp>
        <p:nvGrpSpPr>
          <p:cNvPr id="15" name="Groupe 14">
            <a:extLst>
              <a:ext uri="{FF2B5EF4-FFF2-40B4-BE49-F238E27FC236}">
                <a16:creationId xmlns:a16="http://schemas.microsoft.com/office/drawing/2014/main" id="{43EB01EA-8CD0-4698-A7F3-532A5D5FCB76}"/>
              </a:ext>
            </a:extLst>
          </p:cNvPr>
          <p:cNvGrpSpPr/>
          <p:nvPr userDrawn="1"/>
        </p:nvGrpSpPr>
        <p:grpSpPr>
          <a:xfrm>
            <a:off x="1005593" y="6427372"/>
            <a:ext cx="2905125" cy="285750"/>
            <a:chOff x="4315323" y="2512751"/>
            <a:chExt cx="2905125" cy="285750"/>
          </a:xfrm>
        </p:grpSpPr>
        <p:pic>
          <p:nvPicPr>
            <p:cNvPr id="18" name="Image 17">
              <a:extLst>
                <a:ext uri="{FF2B5EF4-FFF2-40B4-BE49-F238E27FC236}">
                  <a16:creationId xmlns:a16="http://schemas.microsoft.com/office/drawing/2014/main" id="{92851971-0DBB-43EE-8025-3A6264814A8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763123" y="2517514"/>
              <a:ext cx="1457325" cy="276225"/>
            </a:xfrm>
            <a:prstGeom prst="rect">
              <a:avLst/>
            </a:prstGeom>
          </p:spPr>
        </p:pic>
        <p:pic>
          <p:nvPicPr>
            <p:cNvPr id="19" name="Image 18">
              <a:extLst>
                <a:ext uri="{FF2B5EF4-FFF2-40B4-BE49-F238E27FC236}">
                  <a16:creationId xmlns:a16="http://schemas.microsoft.com/office/drawing/2014/main" id="{9A676922-77EE-4399-8C53-DF83EA2B647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315323" y="2512751"/>
              <a:ext cx="1447800" cy="2857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19240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75EF01-FD5A-4F49-A977-3E0D2B1D8F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78632" y="176213"/>
            <a:ext cx="10166176" cy="519447"/>
          </a:xfrm>
        </p:spPr>
        <p:txBody>
          <a:bodyPr>
            <a:normAutofit/>
          </a:bodyPr>
          <a:lstStyle>
            <a:lvl1pPr>
              <a:defRPr sz="3600" u="none">
                <a:solidFill>
                  <a:srgbClr val="00AC8C"/>
                </a:solidFill>
              </a:defRPr>
            </a:lvl1pPr>
          </a:lstStyle>
          <a:p>
            <a:r>
              <a:rPr lang="fr-FR"/>
              <a:t>Agenda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62F495B-D557-49C0-B9EB-1C14F7BCEE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83635" y="12792075"/>
            <a:ext cx="2743200" cy="365125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809F6CF-9E23-482F-B121-56566A46B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56349"/>
            <a:ext cx="2988365" cy="375045"/>
          </a:xfrm>
        </p:spPr>
        <p:txBody>
          <a:bodyPr/>
          <a:lstStyle>
            <a:lvl1pPr algn="r">
              <a:defRPr/>
            </a:lvl1pPr>
          </a:lstStyle>
          <a:p>
            <a:r>
              <a:rPr lang="fr-FR" dirty="0"/>
              <a:t>Module 3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731DDFE-3C58-45CD-995E-13DF68549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2914" y="6347998"/>
            <a:ext cx="960783" cy="365124"/>
          </a:xfrm>
        </p:spPr>
        <p:txBody>
          <a:bodyPr/>
          <a:lstStyle>
            <a:lvl1pPr>
              <a:defRPr b="1"/>
            </a:lvl1pPr>
          </a:lstStyle>
          <a:p>
            <a:fld id="{9BA320C2-BDE6-4EB1-A6D0-0042D9418E61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D3EF9A41-BAA5-4F8A-BF33-621C83F9E1BA}"/>
              </a:ext>
            </a:extLst>
          </p:cNvPr>
          <p:cNvCxnSpPr>
            <a:cxnSpLocks/>
          </p:cNvCxnSpPr>
          <p:nvPr userDrawn="1"/>
        </p:nvCxnSpPr>
        <p:spPr>
          <a:xfrm>
            <a:off x="1247258" y="685794"/>
            <a:ext cx="10166176" cy="0"/>
          </a:xfrm>
          <a:prstGeom prst="line">
            <a:avLst/>
          </a:prstGeom>
          <a:ln>
            <a:solidFill>
              <a:srgbClr val="00AC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454C6F00-889D-4AF2-98FC-DF4BC2EEFA5D}"/>
              </a:ext>
            </a:extLst>
          </p:cNvPr>
          <p:cNvCxnSpPr>
            <a:cxnSpLocks/>
          </p:cNvCxnSpPr>
          <p:nvPr userDrawn="1"/>
        </p:nvCxnSpPr>
        <p:spPr>
          <a:xfrm>
            <a:off x="838200" y="6336472"/>
            <a:ext cx="10515600" cy="0"/>
          </a:xfrm>
          <a:prstGeom prst="line">
            <a:avLst/>
          </a:prstGeom>
          <a:ln>
            <a:solidFill>
              <a:srgbClr val="00AC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space réservé de la date 4">
            <a:extLst>
              <a:ext uri="{FF2B5EF4-FFF2-40B4-BE49-F238E27FC236}">
                <a16:creationId xmlns:a16="http://schemas.microsoft.com/office/drawing/2014/main" id="{DF5D4D63-5594-4860-995F-C61509B79A42}"/>
              </a:ext>
            </a:extLst>
          </p:cNvPr>
          <p:cNvSpPr txBox="1">
            <a:spLocks/>
          </p:cNvSpPr>
          <p:nvPr userDrawn="1"/>
        </p:nvSpPr>
        <p:spPr>
          <a:xfrm>
            <a:off x="10343323" y="6349039"/>
            <a:ext cx="1036983" cy="3750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Version </a:t>
            </a:r>
            <a:r>
              <a:rPr lang="fr-FR" dirty="0" smtClean="0"/>
              <a:t>1.1</a:t>
            </a:r>
            <a:endParaRPr lang="fr-FR" dirty="0"/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9D8CE475-F34A-4F3B-8F30-2C66B7AD44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88000" y="108000"/>
            <a:ext cx="899624" cy="559061"/>
          </a:xfrm>
          <a:prstGeom prst="rect">
            <a:avLst/>
          </a:prstGeom>
        </p:spPr>
      </p:pic>
      <p:grpSp>
        <p:nvGrpSpPr>
          <p:cNvPr id="11" name="Groupe 10">
            <a:extLst>
              <a:ext uri="{FF2B5EF4-FFF2-40B4-BE49-F238E27FC236}">
                <a16:creationId xmlns:a16="http://schemas.microsoft.com/office/drawing/2014/main" id="{750AF9D9-938B-46D3-ADDD-F052B3C47EEB}"/>
              </a:ext>
            </a:extLst>
          </p:cNvPr>
          <p:cNvGrpSpPr/>
          <p:nvPr userDrawn="1"/>
        </p:nvGrpSpPr>
        <p:grpSpPr>
          <a:xfrm>
            <a:off x="1005593" y="6427372"/>
            <a:ext cx="2905125" cy="285750"/>
            <a:chOff x="4315323" y="2512751"/>
            <a:chExt cx="2905125" cy="285750"/>
          </a:xfrm>
        </p:grpSpPr>
        <p:pic>
          <p:nvPicPr>
            <p:cNvPr id="12" name="Image 11">
              <a:extLst>
                <a:ext uri="{FF2B5EF4-FFF2-40B4-BE49-F238E27FC236}">
                  <a16:creationId xmlns:a16="http://schemas.microsoft.com/office/drawing/2014/main" id="{D92454C6-C1B1-416F-9B15-E72422E1CF0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763123" y="2517514"/>
              <a:ext cx="1457325" cy="276225"/>
            </a:xfrm>
            <a:prstGeom prst="rect">
              <a:avLst/>
            </a:prstGeom>
          </p:spPr>
        </p:pic>
        <p:pic>
          <p:nvPicPr>
            <p:cNvPr id="15" name="Image 14">
              <a:extLst>
                <a:ext uri="{FF2B5EF4-FFF2-40B4-BE49-F238E27FC236}">
                  <a16:creationId xmlns:a16="http://schemas.microsoft.com/office/drawing/2014/main" id="{08199DD1-50D1-483B-BA5C-4D0CC5D06C3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315323" y="2512751"/>
              <a:ext cx="1447800" cy="2857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569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FDD375-342A-401B-A050-D44589FB5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D05523C-08FB-44BB-B1ED-1AD75999CD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FD8C7BE-92FE-4C7F-B110-E57B8E854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E01EC59-3F10-4E90-93FB-E06D80636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Module 3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E019D8C-1E27-4BE7-B4D6-6AE02164B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20C2-BDE6-4EB1-A6D0-0042D9418E6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74429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4E7F21-F6BA-4653-B2AC-70C3320D7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186399D-8CB5-4638-BCA1-3B15D388A2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307FFD0-1CC9-4FDC-ACD8-891777E6A1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3FD335B-80A4-4B12-B7D2-5350EF67C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CAA52E7-D382-4946-BD72-4D10EF15B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Module 3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E2FDD24-DF19-4D58-8AEB-899E4D1D9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20C2-BDE6-4EB1-A6D0-0042D9418E6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72052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2D3DCF-125A-4161-A06B-864D6FF77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9478621-13E8-480A-91CF-48977D63C6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84A2ADF-1F91-4EA7-9ECF-A96473A7DE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A85094F-F7EB-4761-8809-0DC63F9E7A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A2A417F-640E-4642-8105-87FAFB279A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EDBE593-1169-4F74-A766-BC71614B5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A97C317-479E-4783-B5A0-8658FFB91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Module 3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2DCE124-20FF-4302-AC6F-BD9917985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20C2-BDE6-4EB1-A6D0-0042D9418E6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27265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26DB60-8AC6-498E-808A-01CC4F7B8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CC0B2E1-CE5D-4C97-AD30-0AEB9CD63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2ABE617-C08F-4DA4-9242-7EE5D87DE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Module 3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36E7C9F-6D22-46B7-9072-192463BC1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20C2-BDE6-4EB1-A6D0-0042D9418E6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40355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B9C33F8-0BE9-4E57-9889-4022BE5BD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C29CEB6-BB6B-4795-9BEB-9A9BB27AF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Module 3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FDEEE07-F917-4087-9E70-DC510396D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20C2-BDE6-4EB1-A6D0-0042D9418E6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58410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C21D03-D925-43E5-B308-EDA7749DD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AEC61E4-0B5B-4C24-984D-637D663BED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E597812-D4DC-4047-AF09-83213996AA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8825DAC-83FC-40C4-A205-1BC0951D7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A5F16C7-CC4D-4E91-AF4F-663166DDA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Module 3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A6BAEBB-4EE7-42A5-B15D-46A2B9A7F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20C2-BDE6-4EB1-A6D0-0042D9418E6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36812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49353D2-0180-4DAE-A8D5-33EC25A8B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D5587D9-997A-4DE7-85BF-9B976CE592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49E66E5-9A0D-4F52-BBD9-2E1E8B969A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C45D7B1-E9D2-4572-8A4C-DF2D054D99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Module 3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D8A8E01-84A2-4B71-8F9F-37DDD185B6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320C2-BDE6-4EB1-A6D0-0042D9418E6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21680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>
            <a:extLst>
              <a:ext uri="{FF2B5EF4-FFF2-40B4-BE49-F238E27FC236}">
                <a16:creationId xmlns:a16="http://schemas.microsoft.com/office/drawing/2014/main" id="{DE5943D0-EB41-485C-87D8-B664E2F54DF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05" r="16142"/>
          <a:stretch/>
        </p:blipFill>
        <p:spPr bwMode="auto">
          <a:xfrm>
            <a:off x="-1" y="124728"/>
            <a:ext cx="12192001" cy="6733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CDE10B7-6AF8-434E-BA72-9C9B3B67BB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64420" y="1019445"/>
            <a:ext cx="4167332" cy="1085407"/>
          </a:xfrm>
        </p:spPr>
        <p:txBody>
          <a:bodyPr>
            <a:normAutofit/>
          </a:bodyPr>
          <a:lstStyle/>
          <a:p>
            <a:r>
              <a:rPr lang="fr-FR" sz="3400" b="1" dirty="0"/>
              <a:t>Gérer la formation des agents </a:t>
            </a:r>
            <a:r>
              <a:rPr lang="fr-FR" sz="3400" b="1" dirty="0" smtClean="0"/>
              <a:t>MAA dans </a:t>
            </a:r>
            <a:endParaRPr lang="fr-FR" sz="3400" b="1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2">
            <a:extLst>
              <a:ext uri="{FF2B5EF4-FFF2-40B4-BE49-F238E27FC236}">
                <a16:creationId xmlns:a16="http://schemas.microsoft.com/office/drawing/2014/main" id="{8A8CFFAD-8D78-4D7A-8351-AE856F2C19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0548" y="367862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 dirty="0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98C1F98D-0435-644D-9218-E99B098C08F8}"/>
              </a:ext>
            </a:extLst>
          </p:cNvPr>
          <p:cNvPicPr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2700988" cy="1676402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E811EC21-F90F-4559-B780-701D1C9F0A90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8631752" y="1096873"/>
            <a:ext cx="2333998" cy="930550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B90FD4F0-D22D-498B-9977-3F8867358045}"/>
              </a:ext>
            </a:extLst>
          </p:cNvPr>
          <p:cNvSpPr txBox="1"/>
          <p:nvPr/>
        </p:nvSpPr>
        <p:spPr>
          <a:xfrm>
            <a:off x="7820809" y="3550023"/>
            <a:ext cx="4302821" cy="28931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rgbClr val="00AC8C"/>
                </a:solidFill>
              </a:rPr>
              <a:t>Module 3 : </a:t>
            </a:r>
          </a:p>
          <a:p>
            <a:pPr algn="ctr"/>
            <a:endParaRPr lang="fr-FR" sz="1000" b="1" dirty="0" smtClean="0">
              <a:solidFill>
                <a:srgbClr val="00AC8C"/>
              </a:solidFill>
            </a:endParaRPr>
          </a:p>
          <a:p>
            <a:pPr algn="ctr"/>
            <a:r>
              <a:rPr lang="fr-FR" sz="2400" b="1" dirty="0" smtClean="0"/>
              <a:t>Consulter l’historique formation</a:t>
            </a:r>
          </a:p>
          <a:p>
            <a:pPr algn="ctr"/>
            <a:endParaRPr lang="fr-FR" sz="1000" b="1" dirty="0" smtClean="0"/>
          </a:p>
          <a:p>
            <a:pPr algn="ctr"/>
            <a:r>
              <a:rPr lang="fr-FR" sz="2400" b="1" dirty="0" smtClean="0"/>
              <a:t>Gérer </a:t>
            </a:r>
            <a:r>
              <a:rPr lang="fr-FR" sz="2400" b="1" dirty="0"/>
              <a:t>les </a:t>
            </a:r>
            <a:r>
              <a:rPr lang="fr-FR" sz="2400" b="1" dirty="0" smtClean="0"/>
              <a:t>référentiels : lieux, salles, organismes</a:t>
            </a:r>
          </a:p>
          <a:p>
            <a:pPr algn="ctr"/>
            <a:endParaRPr lang="fr-FR" sz="1000" b="1" dirty="0"/>
          </a:p>
          <a:p>
            <a:pPr algn="ctr"/>
            <a:r>
              <a:rPr lang="fr-FR" sz="2400" b="1" dirty="0" smtClean="0"/>
              <a:t>Suivre les formations via </a:t>
            </a:r>
          </a:p>
          <a:p>
            <a:pPr algn="ctr"/>
            <a:r>
              <a:rPr lang="fr-FR" sz="2400" b="1" dirty="0" smtClean="0"/>
              <a:t>BI &amp; Reporting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558851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 20">
            <a:extLst>
              <a:ext uri="{FF2B5EF4-FFF2-40B4-BE49-F238E27FC236}">
                <a16:creationId xmlns:a16="http://schemas.microsoft.com/office/drawing/2014/main" id="{B8F50852-6615-4CF4-BF20-B1BFE947081B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7409580" y="4108782"/>
            <a:ext cx="3910965" cy="2125980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</p:pic>
      <p:pic>
        <p:nvPicPr>
          <p:cNvPr id="35" name="Image 34">
            <a:extLst>
              <a:ext uri="{FF2B5EF4-FFF2-40B4-BE49-F238E27FC236}">
                <a16:creationId xmlns:a16="http://schemas.microsoft.com/office/drawing/2014/main" id="{81AD05DE-98B1-42D0-83A7-064073176C20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394889" y="1589367"/>
            <a:ext cx="3940348" cy="2405686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E22E7B5A-8D41-46AE-8DC7-669E82763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8-3 Créer </a:t>
            </a:r>
            <a:r>
              <a:rPr lang="fr-FR" dirty="0"/>
              <a:t>une salle de formation</a:t>
            </a:r>
          </a:p>
        </p:txBody>
      </p:sp>
      <p:graphicFrame>
        <p:nvGraphicFramePr>
          <p:cNvPr id="22" name="Tableau 140">
            <a:extLst>
              <a:ext uri="{FF2B5EF4-FFF2-40B4-BE49-F238E27FC236}">
                <a16:creationId xmlns:a16="http://schemas.microsoft.com/office/drawing/2014/main" id="{AD23CC77-7510-4617-B28D-04BA866101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1417749"/>
              </p:ext>
            </p:extLst>
          </p:nvPr>
        </p:nvGraphicFramePr>
        <p:xfrm>
          <a:off x="1304805" y="1572125"/>
          <a:ext cx="5722159" cy="322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138">
                  <a:extLst>
                    <a:ext uri="{9D8B030D-6E8A-4147-A177-3AD203B41FA5}">
                      <a16:colId xmlns:a16="http://schemas.microsoft.com/office/drawing/2014/main" val="1458599572"/>
                    </a:ext>
                  </a:extLst>
                </a:gridCol>
                <a:gridCol w="4179021">
                  <a:extLst>
                    <a:ext uri="{9D8B030D-6E8A-4147-A177-3AD203B41FA5}">
                      <a16:colId xmlns:a16="http://schemas.microsoft.com/office/drawing/2014/main" val="17544133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bg1"/>
                          </a:solidFill>
                        </a:rPr>
                        <a:t>Champ</a:t>
                      </a: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bg1"/>
                          </a:solidFill>
                        </a:rPr>
                        <a:t>Règle de gestion</a:t>
                      </a: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62628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1" u="sng" dirty="0"/>
                        <a:t>Code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Code explicite de la salle, permettant de la rechercher facilement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6777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1" u="sng" dirty="0"/>
                        <a:t>Libellé court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Nom de la salle + (nom du site)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0980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0" dirty="0"/>
                        <a:t>Libellé abrégé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Alimenté automatiquement avec les 18 premiers caractères du Libellé court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7072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0" u="sng" dirty="0"/>
                        <a:t>Statut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 Actif 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49194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0" u="sng" dirty="0"/>
                        <a:t>Date de début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/>
                        <a:t>01/01 de l’année de création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05925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0" u="sng" dirty="0" smtClean="0"/>
                        <a:t>Capacité</a:t>
                      </a:r>
                      <a:endParaRPr lang="fr-FR" sz="1600" b="0" u="sng" dirty="0"/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/>
                        <a:t>Nombre maximal de participants que peut accueillir la salle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7754824"/>
                  </a:ext>
                </a:extLst>
              </a:tr>
            </a:tbl>
          </a:graphicData>
        </a:graphic>
      </p:graphicFrame>
      <p:sp>
        <p:nvSpPr>
          <p:cNvPr id="24" name="Rectangle : avec coins arrondis en diagonale 23">
            <a:extLst>
              <a:ext uri="{FF2B5EF4-FFF2-40B4-BE49-F238E27FC236}">
                <a16:creationId xmlns:a16="http://schemas.microsoft.com/office/drawing/2014/main" id="{1DD5C232-65A4-4A7D-AB55-0CE6AFFBB6AA}"/>
              </a:ext>
            </a:extLst>
          </p:cNvPr>
          <p:cNvSpPr/>
          <p:nvPr/>
        </p:nvSpPr>
        <p:spPr>
          <a:xfrm>
            <a:off x="60960" y="1032521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1 –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RenoiRH</a:t>
            </a:r>
          </a:p>
        </p:txBody>
      </p:sp>
      <p:sp>
        <p:nvSpPr>
          <p:cNvPr id="25" name="Rectangle : avec coins arrondis en diagonale 24">
            <a:extLst>
              <a:ext uri="{FF2B5EF4-FFF2-40B4-BE49-F238E27FC236}">
                <a16:creationId xmlns:a16="http://schemas.microsoft.com/office/drawing/2014/main" id="{FB3C16AA-9357-4ACA-9355-9613E4076962}"/>
              </a:ext>
            </a:extLst>
          </p:cNvPr>
          <p:cNvSpPr/>
          <p:nvPr/>
        </p:nvSpPr>
        <p:spPr>
          <a:xfrm>
            <a:off x="60960" y="1604709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2 –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Stage / Session</a:t>
            </a:r>
          </a:p>
        </p:txBody>
      </p:sp>
      <p:sp>
        <p:nvSpPr>
          <p:cNvPr id="27" name="Rectangle : avec coins arrondis en diagonale 26">
            <a:extLst>
              <a:ext uri="{FF2B5EF4-FFF2-40B4-BE49-F238E27FC236}">
                <a16:creationId xmlns:a16="http://schemas.microsoft.com/office/drawing/2014/main" id="{72F41B7C-EE44-497C-9290-5DD5E71370F7}"/>
              </a:ext>
            </a:extLst>
          </p:cNvPr>
          <p:cNvSpPr/>
          <p:nvPr/>
        </p:nvSpPr>
        <p:spPr>
          <a:xfrm>
            <a:off x="60960" y="2749085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4 –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Validation</a:t>
            </a:r>
          </a:p>
        </p:txBody>
      </p:sp>
      <p:sp>
        <p:nvSpPr>
          <p:cNvPr id="29" name="Rectangle : avec coins arrondis en diagonale 28">
            <a:extLst>
              <a:ext uri="{FF2B5EF4-FFF2-40B4-BE49-F238E27FC236}">
                <a16:creationId xmlns:a16="http://schemas.microsoft.com/office/drawing/2014/main" id="{96A2ECC7-37ED-465F-B74D-575212DC98DA}"/>
              </a:ext>
            </a:extLst>
          </p:cNvPr>
          <p:cNvSpPr/>
          <p:nvPr/>
        </p:nvSpPr>
        <p:spPr>
          <a:xfrm>
            <a:off x="60960" y="3321273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5 –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Inscription</a:t>
            </a:r>
          </a:p>
        </p:txBody>
      </p:sp>
      <p:sp>
        <p:nvSpPr>
          <p:cNvPr id="30" name="Rectangle : avec coins arrondis en diagonale 29">
            <a:extLst>
              <a:ext uri="{FF2B5EF4-FFF2-40B4-BE49-F238E27FC236}">
                <a16:creationId xmlns:a16="http://schemas.microsoft.com/office/drawing/2014/main" id="{F079F7C3-165F-4B3B-8A81-C205CB323E08}"/>
              </a:ext>
            </a:extLst>
          </p:cNvPr>
          <p:cNvSpPr/>
          <p:nvPr/>
        </p:nvSpPr>
        <p:spPr>
          <a:xfrm>
            <a:off x="60960" y="3893461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6 - 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 Réalisation session</a:t>
            </a:r>
          </a:p>
        </p:txBody>
      </p:sp>
      <p:sp>
        <p:nvSpPr>
          <p:cNvPr id="31" name="Rectangle : avec coins arrondis en diagonale 30">
            <a:extLst>
              <a:ext uri="{FF2B5EF4-FFF2-40B4-BE49-F238E27FC236}">
                <a16:creationId xmlns:a16="http://schemas.microsoft.com/office/drawing/2014/main" id="{29ECD3B7-B1F8-4107-994E-BAB8330A088D}"/>
              </a:ext>
            </a:extLst>
          </p:cNvPr>
          <p:cNvSpPr/>
          <p:nvPr/>
        </p:nvSpPr>
        <p:spPr>
          <a:xfrm>
            <a:off x="60960" y="5037837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00AC8C"/>
          </a:solidFill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8 –</a:t>
            </a:r>
            <a:br>
              <a:rPr lang="fr-FR" sz="1000" dirty="0"/>
            </a:br>
            <a:r>
              <a:rPr lang="fr-FR" sz="1000" dirty="0"/>
              <a:t>Référentiels</a:t>
            </a:r>
          </a:p>
        </p:txBody>
      </p:sp>
      <p:sp>
        <p:nvSpPr>
          <p:cNvPr id="34" name="Rectangle : avec coins arrondis en diagonale 33">
            <a:extLst>
              <a:ext uri="{FF2B5EF4-FFF2-40B4-BE49-F238E27FC236}">
                <a16:creationId xmlns:a16="http://schemas.microsoft.com/office/drawing/2014/main" id="{9D206518-2346-43FE-A24A-420135434465}"/>
              </a:ext>
            </a:extLst>
          </p:cNvPr>
          <p:cNvSpPr/>
          <p:nvPr/>
        </p:nvSpPr>
        <p:spPr>
          <a:xfrm>
            <a:off x="60960" y="5610025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9 –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Reporting</a:t>
            </a:r>
          </a:p>
        </p:txBody>
      </p:sp>
      <p:sp>
        <p:nvSpPr>
          <p:cNvPr id="36" name="Rectangle : avec coins arrondis en diagonale 35">
            <a:extLst>
              <a:ext uri="{FF2B5EF4-FFF2-40B4-BE49-F238E27FC236}">
                <a16:creationId xmlns:a16="http://schemas.microsoft.com/office/drawing/2014/main" id="{34DF4452-AD41-42DD-968A-B64906313FDD}"/>
              </a:ext>
            </a:extLst>
          </p:cNvPr>
          <p:cNvSpPr/>
          <p:nvPr/>
        </p:nvSpPr>
        <p:spPr>
          <a:xfrm>
            <a:off x="60960" y="2176897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3 –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Téléinscription</a:t>
            </a:r>
          </a:p>
        </p:txBody>
      </p:sp>
      <p:sp>
        <p:nvSpPr>
          <p:cNvPr id="37" name="Rectangle : avec coins arrondis en diagonale 36">
            <a:extLst>
              <a:ext uri="{FF2B5EF4-FFF2-40B4-BE49-F238E27FC236}">
                <a16:creationId xmlns:a16="http://schemas.microsoft.com/office/drawing/2014/main" id="{7C813EB1-6EC0-42DC-9205-C8D0E3DE08DA}"/>
              </a:ext>
            </a:extLst>
          </p:cNvPr>
          <p:cNvSpPr/>
          <p:nvPr/>
        </p:nvSpPr>
        <p:spPr>
          <a:xfrm>
            <a:off x="60960" y="4465649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7 –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Historique</a:t>
            </a: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10F58BBF-A41F-4747-9076-22472B65B42E}"/>
              </a:ext>
            </a:extLst>
          </p:cNvPr>
          <p:cNvSpPr txBox="1"/>
          <p:nvPr/>
        </p:nvSpPr>
        <p:spPr>
          <a:xfrm>
            <a:off x="1232017" y="670477"/>
            <a:ext cx="5163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>
                <a:latin typeface="+mj-lt"/>
              </a:rPr>
              <a:t>Gérer les référentiels Salles, Lieux et Organismes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C2FEC9A2-0FE7-4004-BDD4-CBBDC38E6A83}"/>
              </a:ext>
            </a:extLst>
          </p:cNvPr>
          <p:cNvSpPr txBox="1"/>
          <p:nvPr/>
        </p:nvSpPr>
        <p:spPr>
          <a:xfrm>
            <a:off x="5877370" y="693823"/>
            <a:ext cx="5544000" cy="338554"/>
          </a:xfrm>
          <a:prstGeom prst="rect">
            <a:avLst/>
          </a:prstGeom>
          <a:solidFill>
            <a:srgbClr val="00AC8C"/>
          </a:solidFill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chemeClr val="bg1"/>
                </a:solidFill>
              </a:rPr>
              <a:t>Accès à l’écran </a:t>
            </a:r>
            <a:r>
              <a:rPr lang="fr-FR" sz="1600" dirty="0">
                <a:solidFill>
                  <a:schemeClr val="bg1"/>
                </a:solidFill>
              </a:rPr>
              <a:t>: Formation </a:t>
            </a:r>
            <a:r>
              <a:rPr lang="fr-FR" sz="1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 3" panose="05040102010807070707" pitchFamily="18" charset="2"/>
              </a:rPr>
              <a:t> </a:t>
            </a:r>
            <a:r>
              <a:rPr lang="fr-FR" sz="1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Configuration </a:t>
            </a:r>
            <a:r>
              <a:rPr lang="fr-FR" sz="1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 3" panose="05040102010807070707" pitchFamily="18" charset="2"/>
              </a:rPr>
              <a:t></a:t>
            </a:r>
            <a:r>
              <a:rPr lang="fr-FR" sz="1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Salles de formation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40" name="Freeform 458">
            <a:extLst>
              <a:ext uri="{FF2B5EF4-FFF2-40B4-BE49-F238E27FC236}">
                <a16:creationId xmlns:a16="http://schemas.microsoft.com/office/drawing/2014/main" id="{237A13B1-905F-43B2-BB17-23F827117417}"/>
              </a:ext>
            </a:extLst>
          </p:cNvPr>
          <p:cNvSpPr/>
          <p:nvPr/>
        </p:nvSpPr>
        <p:spPr>
          <a:xfrm>
            <a:off x="1298782" y="5552874"/>
            <a:ext cx="468000" cy="468000"/>
          </a:xfrm>
          <a:custGeom>
            <a:avLst/>
            <a:gdLst>
              <a:gd name="connsiteX0" fmla="*/ 113811 w 432706"/>
              <a:gd name="connsiteY0" fmla="*/ 276076 h 432707"/>
              <a:gd name="connsiteX1" fmla="*/ 156631 w 432706"/>
              <a:gd name="connsiteY1" fmla="*/ 318896 h 432707"/>
              <a:gd name="connsiteX2" fmla="*/ 141982 w 432706"/>
              <a:gd name="connsiteY2" fmla="*/ 333545 h 432707"/>
              <a:gd name="connsiteX3" fmla="*/ 126206 w 432706"/>
              <a:gd name="connsiteY3" fmla="*/ 333545 h 432707"/>
              <a:gd name="connsiteX4" fmla="*/ 126206 w 432706"/>
              <a:gd name="connsiteY4" fmla="*/ 306501 h 432707"/>
              <a:gd name="connsiteX5" fmla="*/ 99161 w 432706"/>
              <a:gd name="connsiteY5" fmla="*/ 306501 h 432707"/>
              <a:gd name="connsiteX6" fmla="*/ 99161 w 432706"/>
              <a:gd name="connsiteY6" fmla="*/ 290725 h 432707"/>
              <a:gd name="connsiteX7" fmla="*/ 226495 w 432706"/>
              <a:gd name="connsiteY7" fmla="*/ 164448 h 432707"/>
              <a:gd name="connsiteX8" fmla="*/ 230439 w 432706"/>
              <a:gd name="connsiteY8" fmla="*/ 166209 h 432707"/>
              <a:gd name="connsiteX9" fmla="*/ 229593 w 432706"/>
              <a:gd name="connsiteY9" fmla="*/ 174660 h 432707"/>
              <a:gd name="connsiteX10" fmla="*/ 147616 w 432706"/>
              <a:gd name="connsiteY10" fmla="*/ 256638 h 432707"/>
              <a:gd name="connsiteX11" fmla="*/ 139165 w 432706"/>
              <a:gd name="connsiteY11" fmla="*/ 257483 h 432707"/>
              <a:gd name="connsiteX12" fmla="*/ 140010 w 432706"/>
              <a:gd name="connsiteY12" fmla="*/ 249032 h 432707"/>
              <a:gd name="connsiteX13" fmla="*/ 221987 w 432706"/>
              <a:gd name="connsiteY13" fmla="*/ 167054 h 432707"/>
              <a:gd name="connsiteX14" fmla="*/ 226495 w 432706"/>
              <a:gd name="connsiteY14" fmla="*/ 164448 h 432707"/>
              <a:gd name="connsiteX15" fmla="*/ 225368 w 432706"/>
              <a:gd name="connsiteY15" fmla="*/ 126206 h 432707"/>
              <a:gd name="connsiteX16" fmla="*/ 72117 w 432706"/>
              <a:gd name="connsiteY16" fmla="*/ 279457 h 432707"/>
              <a:gd name="connsiteX17" fmla="*/ 72117 w 432706"/>
              <a:gd name="connsiteY17" fmla="*/ 360589 h 432707"/>
              <a:gd name="connsiteX18" fmla="*/ 153249 w 432706"/>
              <a:gd name="connsiteY18" fmla="*/ 360589 h 432707"/>
              <a:gd name="connsiteX19" fmla="*/ 306500 w 432706"/>
              <a:gd name="connsiteY19" fmla="*/ 207339 h 432707"/>
              <a:gd name="connsiteX20" fmla="*/ 288471 w 432706"/>
              <a:gd name="connsiteY20" fmla="*/ 74372 h 432707"/>
              <a:gd name="connsiteX21" fmla="*/ 269315 w 432706"/>
              <a:gd name="connsiteY21" fmla="*/ 82259 h 432707"/>
              <a:gd name="connsiteX22" fmla="*/ 243397 w 432706"/>
              <a:gd name="connsiteY22" fmla="*/ 108177 h 432707"/>
              <a:gd name="connsiteX23" fmla="*/ 324530 w 432706"/>
              <a:gd name="connsiteY23" fmla="*/ 189309 h 432707"/>
              <a:gd name="connsiteX24" fmla="*/ 350447 w 432706"/>
              <a:gd name="connsiteY24" fmla="*/ 163392 h 432707"/>
              <a:gd name="connsiteX25" fmla="*/ 358335 w 432706"/>
              <a:gd name="connsiteY25" fmla="*/ 144236 h 432707"/>
              <a:gd name="connsiteX26" fmla="*/ 350447 w 432706"/>
              <a:gd name="connsiteY26" fmla="*/ 125079 h 432707"/>
              <a:gd name="connsiteX27" fmla="*/ 307628 w 432706"/>
              <a:gd name="connsiteY27" fmla="*/ 82259 h 432707"/>
              <a:gd name="connsiteX28" fmla="*/ 288471 w 432706"/>
              <a:gd name="connsiteY28" fmla="*/ 74372 h 432707"/>
              <a:gd name="connsiteX29" fmla="*/ 81132 w 432706"/>
              <a:gd name="connsiteY29" fmla="*/ 0 h 432707"/>
              <a:gd name="connsiteX30" fmla="*/ 351574 w 432706"/>
              <a:gd name="connsiteY30" fmla="*/ 0 h 432707"/>
              <a:gd name="connsiteX31" fmla="*/ 408902 w 432706"/>
              <a:gd name="connsiteY31" fmla="*/ 23805 h 432707"/>
              <a:gd name="connsiteX32" fmla="*/ 432706 w 432706"/>
              <a:gd name="connsiteY32" fmla="*/ 81133 h 432707"/>
              <a:gd name="connsiteX33" fmla="*/ 432706 w 432706"/>
              <a:gd name="connsiteY33" fmla="*/ 351574 h 432707"/>
              <a:gd name="connsiteX34" fmla="*/ 408902 w 432706"/>
              <a:gd name="connsiteY34" fmla="*/ 408902 h 432707"/>
              <a:gd name="connsiteX35" fmla="*/ 351574 w 432706"/>
              <a:gd name="connsiteY35" fmla="*/ 432707 h 432707"/>
              <a:gd name="connsiteX36" fmla="*/ 81132 w 432706"/>
              <a:gd name="connsiteY36" fmla="*/ 432707 h 432707"/>
              <a:gd name="connsiteX37" fmla="*/ 23804 w 432706"/>
              <a:gd name="connsiteY37" fmla="*/ 408902 h 432707"/>
              <a:gd name="connsiteX38" fmla="*/ 0 w 432706"/>
              <a:gd name="connsiteY38" fmla="*/ 351574 h 432707"/>
              <a:gd name="connsiteX39" fmla="*/ 0 w 432706"/>
              <a:gd name="connsiteY39" fmla="*/ 81133 h 432707"/>
              <a:gd name="connsiteX40" fmla="*/ 23804 w 432706"/>
              <a:gd name="connsiteY40" fmla="*/ 23805 h 432707"/>
              <a:gd name="connsiteX41" fmla="*/ 81132 w 432706"/>
              <a:gd name="connsiteY41" fmla="*/ 0 h 432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432706" h="432707">
                <a:moveTo>
                  <a:pt x="113811" y="276076"/>
                </a:moveTo>
                <a:lnTo>
                  <a:pt x="156631" y="318896"/>
                </a:lnTo>
                <a:lnTo>
                  <a:pt x="141982" y="333545"/>
                </a:lnTo>
                <a:lnTo>
                  <a:pt x="126206" y="333545"/>
                </a:lnTo>
                <a:lnTo>
                  <a:pt x="126206" y="306501"/>
                </a:lnTo>
                <a:lnTo>
                  <a:pt x="99161" y="306501"/>
                </a:lnTo>
                <a:lnTo>
                  <a:pt x="99161" y="290725"/>
                </a:lnTo>
                <a:close/>
                <a:moveTo>
                  <a:pt x="226495" y="164448"/>
                </a:moveTo>
                <a:cubicBezTo>
                  <a:pt x="227903" y="164308"/>
                  <a:pt x="229218" y="164894"/>
                  <a:pt x="230439" y="166209"/>
                </a:cubicBezTo>
                <a:cubicBezTo>
                  <a:pt x="233068" y="168651"/>
                  <a:pt x="232786" y="171468"/>
                  <a:pt x="229593" y="174660"/>
                </a:cubicBezTo>
                <a:lnTo>
                  <a:pt x="147616" y="256638"/>
                </a:lnTo>
                <a:cubicBezTo>
                  <a:pt x="144423" y="259831"/>
                  <a:pt x="141606" y="260112"/>
                  <a:pt x="139165" y="257483"/>
                </a:cubicBezTo>
                <a:cubicBezTo>
                  <a:pt x="136535" y="255042"/>
                  <a:pt x="136817" y="252225"/>
                  <a:pt x="140010" y="249032"/>
                </a:cubicBezTo>
                <a:lnTo>
                  <a:pt x="221987" y="167054"/>
                </a:lnTo>
                <a:cubicBezTo>
                  <a:pt x="223584" y="165458"/>
                  <a:pt x="225086" y="164589"/>
                  <a:pt x="226495" y="164448"/>
                </a:cubicBezTo>
                <a:close/>
                <a:moveTo>
                  <a:pt x="225368" y="126206"/>
                </a:moveTo>
                <a:lnTo>
                  <a:pt x="72117" y="279457"/>
                </a:lnTo>
                <a:lnTo>
                  <a:pt x="72117" y="360589"/>
                </a:lnTo>
                <a:lnTo>
                  <a:pt x="153249" y="360589"/>
                </a:lnTo>
                <a:lnTo>
                  <a:pt x="306500" y="207339"/>
                </a:lnTo>
                <a:close/>
                <a:moveTo>
                  <a:pt x="288471" y="74372"/>
                </a:moveTo>
                <a:cubicBezTo>
                  <a:pt x="280959" y="74372"/>
                  <a:pt x="274574" y="77001"/>
                  <a:pt x="269315" y="82259"/>
                </a:cubicBezTo>
                <a:lnTo>
                  <a:pt x="243397" y="108177"/>
                </a:lnTo>
                <a:lnTo>
                  <a:pt x="324530" y="189309"/>
                </a:lnTo>
                <a:lnTo>
                  <a:pt x="350447" y="163392"/>
                </a:lnTo>
                <a:cubicBezTo>
                  <a:pt x="355706" y="158133"/>
                  <a:pt x="358335" y="151748"/>
                  <a:pt x="358335" y="144236"/>
                </a:cubicBezTo>
                <a:cubicBezTo>
                  <a:pt x="358335" y="136723"/>
                  <a:pt x="355706" y="130338"/>
                  <a:pt x="350447" y="125079"/>
                </a:cubicBezTo>
                <a:lnTo>
                  <a:pt x="307628" y="82259"/>
                </a:lnTo>
                <a:cubicBezTo>
                  <a:pt x="302369" y="77001"/>
                  <a:pt x="295983" y="74372"/>
                  <a:pt x="288471" y="74372"/>
                </a:cubicBezTo>
                <a:close/>
                <a:moveTo>
                  <a:pt x="81132" y="0"/>
                </a:moveTo>
                <a:lnTo>
                  <a:pt x="351574" y="0"/>
                </a:lnTo>
                <a:cubicBezTo>
                  <a:pt x="373923" y="0"/>
                  <a:pt x="393033" y="7935"/>
                  <a:pt x="408902" y="23805"/>
                </a:cubicBezTo>
                <a:cubicBezTo>
                  <a:pt x="424772" y="39674"/>
                  <a:pt x="432706" y="58784"/>
                  <a:pt x="432706" y="81133"/>
                </a:cubicBezTo>
                <a:lnTo>
                  <a:pt x="432706" y="351574"/>
                </a:lnTo>
                <a:cubicBezTo>
                  <a:pt x="432706" y="373924"/>
                  <a:pt x="424772" y="393033"/>
                  <a:pt x="408902" y="408902"/>
                </a:cubicBezTo>
                <a:cubicBezTo>
                  <a:pt x="393033" y="424772"/>
                  <a:pt x="373923" y="432707"/>
                  <a:pt x="351574" y="432707"/>
                </a:cubicBezTo>
                <a:lnTo>
                  <a:pt x="81132" y="432707"/>
                </a:lnTo>
                <a:cubicBezTo>
                  <a:pt x="58783" y="432707"/>
                  <a:pt x="39674" y="424772"/>
                  <a:pt x="23804" y="408902"/>
                </a:cubicBezTo>
                <a:cubicBezTo>
                  <a:pt x="7935" y="393033"/>
                  <a:pt x="0" y="373924"/>
                  <a:pt x="0" y="351574"/>
                </a:cubicBezTo>
                <a:lnTo>
                  <a:pt x="0" y="81133"/>
                </a:lnTo>
                <a:cubicBezTo>
                  <a:pt x="0" y="58784"/>
                  <a:pt x="7935" y="39674"/>
                  <a:pt x="23804" y="23805"/>
                </a:cubicBezTo>
                <a:cubicBezTo>
                  <a:pt x="39674" y="7935"/>
                  <a:pt x="58783" y="0"/>
                  <a:pt x="811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endParaRPr lang="fr-FR" dirty="0"/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947DFD10-188A-46B7-901F-0D3551C9119E}"/>
              </a:ext>
            </a:extLst>
          </p:cNvPr>
          <p:cNvSpPr txBox="1"/>
          <p:nvPr/>
        </p:nvSpPr>
        <p:spPr>
          <a:xfrm>
            <a:off x="1863112" y="5641826"/>
            <a:ext cx="516385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i="1" dirty="0">
                <a:solidFill>
                  <a:srgbClr val="7F7F7F"/>
                </a:solidFill>
                <a:latin typeface="Arial" panose="020B0604020202020204" pitchFamily="34" charset="0"/>
              </a:rPr>
              <a:t>Une salle doit être rattachée à un lieu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1E251FEC-6B8E-4A73-834D-8111D4E6B5B4}"/>
              </a:ext>
            </a:extLst>
          </p:cNvPr>
          <p:cNvSpPr txBox="1"/>
          <p:nvPr/>
        </p:nvSpPr>
        <p:spPr>
          <a:xfrm>
            <a:off x="8126626" y="2379753"/>
            <a:ext cx="372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chemeClr val="accent2"/>
                </a:solidFill>
                <a:sym typeface="Wingdings 3" panose="05040102010807070707" pitchFamily="18" charset="2"/>
              </a:rPr>
              <a:t>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49E40951-A8AA-4A4A-BC71-80B76662E633}"/>
              </a:ext>
            </a:extLst>
          </p:cNvPr>
          <p:cNvSpPr txBox="1"/>
          <p:nvPr/>
        </p:nvSpPr>
        <p:spPr>
          <a:xfrm>
            <a:off x="7862466" y="2546766"/>
            <a:ext cx="372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chemeClr val="accent2"/>
                </a:solidFill>
                <a:sym typeface="Wingdings 3" panose="05040102010807070707" pitchFamily="18" charset="2"/>
              </a:rPr>
              <a:t>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FD4D2AEC-1CF8-4453-B77E-835855415BF7}"/>
              </a:ext>
            </a:extLst>
          </p:cNvPr>
          <p:cNvSpPr txBox="1"/>
          <p:nvPr/>
        </p:nvSpPr>
        <p:spPr>
          <a:xfrm>
            <a:off x="7496706" y="3321273"/>
            <a:ext cx="372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chemeClr val="accent2"/>
                </a:solidFill>
                <a:sym typeface="Wingdings 3" panose="05040102010807070707" pitchFamily="18" charset="2"/>
              </a:rPr>
              <a:t>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53BDE1DD-0449-4877-A635-EAC1AB29B4E6}"/>
              </a:ext>
            </a:extLst>
          </p:cNvPr>
          <p:cNvSpPr txBox="1"/>
          <p:nvPr/>
        </p:nvSpPr>
        <p:spPr>
          <a:xfrm>
            <a:off x="8684694" y="3321273"/>
            <a:ext cx="372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chemeClr val="accent2"/>
                </a:solidFill>
                <a:sym typeface="Wingdings 3" panose="05040102010807070707" pitchFamily="18" charset="2"/>
              </a:rPr>
              <a:t>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F2DCFFA1-64CC-4FBF-8C9F-60EB4D7D24F0}"/>
              </a:ext>
            </a:extLst>
          </p:cNvPr>
          <p:cNvSpPr txBox="1"/>
          <p:nvPr/>
        </p:nvSpPr>
        <p:spPr>
          <a:xfrm>
            <a:off x="7821826" y="5563034"/>
            <a:ext cx="372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chemeClr val="accent2"/>
                </a:solidFill>
                <a:sym typeface="Wingdings 3" panose="05040102010807070707" pitchFamily="18" charset="2"/>
              </a:rPr>
              <a:t>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DCD82D0B-07F3-4413-8F45-DEA114DD8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20C2-BDE6-4EB1-A6D0-0042D9418E61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EF5CE95-A86C-48A1-B491-2C900D1FA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Module 3</a:t>
            </a:r>
          </a:p>
        </p:txBody>
      </p:sp>
      <p:grpSp>
        <p:nvGrpSpPr>
          <p:cNvPr id="39" name="Groupe 38"/>
          <p:cNvGrpSpPr/>
          <p:nvPr/>
        </p:nvGrpSpPr>
        <p:grpSpPr>
          <a:xfrm>
            <a:off x="11291627" y="103520"/>
            <a:ext cx="756938" cy="527878"/>
            <a:chOff x="10975331" y="352297"/>
            <a:chExt cx="756938" cy="527878"/>
          </a:xfrm>
        </p:grpSpPr>
        <p:sp>
          <p:nvSpPr>
            <p:cNvPr id="42" name="Rectangle avec coins arrondis en diagonale 41"/>
            <p:cNvSpPr/>
            <p:nvPr/>
          </p:nvSpPr>
          <p:spPr>
            <a:xfrm>
              <a:off x="10975331" y="352297"/>
              <a:ext cx="756938" cy="527878"/>
            </a:xfrm>
            <a:prstGeom prst="round2DiagRect">
              <a:avLst/>
            </a:prstGeom>
            <a:solidFill>
              <a:srgbClr val="5B9BD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43" name="ZoneTexte 42"/>
            <p:cNvSpPr txBox="1"/>
            <p:nvPr/>
          </p:nvSpPr>
          <p:spPr>
            <a:xfrm>
              <a:off x="10975331" y="450114"/>
              <a:ext cx="7569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>
                  <a:solidFill>
                    <a:srgbClr val="F6FCFA"/>
                  </a:solidFill>
                </a:rPr>
                <a:t>Démo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950774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2E7B5A-8D41-46AE-8DC7-669E82763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8-4 Affecter </a:t>
            </a:r>
            <a:r>
              <a:rPr lang="fr-FR" dirty="0"/>
              <a:t>une salle à un lieu </a:t>
            </a:r>
            <a:r>
              <a:rPr lang="fr-FR" dirty="0" smtClean="0"/>
              <a:t>de formation</a:t>
            </a:r>
            <a:endParaRPr lang="fr-FR" dirty="0"/>
          </a:p>
        </p:txBody>
      </p:sp>
      <p:sp>
        <p:nvSpPr>
          <p:cNvPr id="24" name="Rectangle : avec coins arrondis en diagonale 23">
            <a:extLst>
              <a:ext uri="{FF2B5EF4-FFF2-40B4-BE49-F238E27FC236}">
                <a16:creationId xmlns:a16="http://schemas.microsoft.com/office/drawing/2014/main" id="{54FC0D2D-A38A-4461-B1F0-0B454392D63A}"/>
              </a:ext>
            </a:extLst>
          </p:cNvPr>
          <p:cNvSpPr/>
          <p:nvPr/>
        </p:nvSpPr>
        <p:spPr>
          <a:xfrm>
            <a:off x="60960" y="1032521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1 –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RenoiRH</a:t>
            </a:r>
          </a:p>
        </p:txBody>
      </p:sp>
      <p:sp>
        <p:nvSpPr>
          <p:cNvPr id="25" name="Rectangle : avec coins arrondis en diagonale 24">
            <a:extLst>
              <a:ext uri="{FF2B5EF4-FFF2-40B4-BE49-F238E27FC236}">
                <a16:creationId xmlns:a16="http://schemas.microsoft.com/office/drawing/2014/main" id="{AE16E90C-F46D-4F1A-AE8E-38AA4D7314BA}"/>
              </a:ext>
            </a:extLst>
          </p:cNvPr>
          <p:cNvSpPr/>
          <p:nvPr/>
        </p:nvSpPr>
        <p:spPr>
          <a:xfrm>
            <a:off x="60960" y="1604709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2 –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Stage / Session</a:t>
            </a:r>
          </a:p>
        </p:txBody>
      </p:sp>
      <p:sp>
        <p:nvSpPr>
          <p:cNvPr id="26" name="Rectangle : avec coins arrondis en diagonale 25">
            <a:extLst>
              <a:ext uri="{FF2B5EF4-FFF2-40B4-BE49-F238E27FC236}">
                <a16:creationId xmlns:a16="http://schemas.microsoft.com/office/drawing/2014/main" id="{3DE8FC8F-9696-4613-AB53-2A15297301AC}"/>
              </a:ext>
            </a:extLst>
          </p:cNvPr>
          <p:cNvSpPr/>
          <p:nvPr/>
        </p:nvSpPr>
        <p:spPr>
          <a:xfrm>
            <a:off x="60960" y="2749085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4 –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Validation</a:t>
            </a:r>
          </a:p>
        </p:txBody>
      </p:sp>
      <p:sp>
        <p:nvSpPr>
          <p:cNvPr id="27" name="Rectangle : avec coins arrondis en diagonale 26">
            <a:extLst>
              <a:ext uri="{FF2B5EF4-FFF2-40B4-BE49-F238E27FC236}">
                <a16:creationId xmlns:a16="http://schemas.microsoft.com/office/drawing/2014/main" id="{66AB664E-953E-42CC-9BD7-C79AF1CA5C8F}"/>
              </a:ext>
            </a:extLst>
          </p:cNvPr>
          <p:cNvSpPr/>
          <p:nvPr/>
        </p:nvSpPr>
        <p:spPr>
          <a:xfrm>
            <a:off x="60960" y="3321273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5 –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Inscription</a:t>
            </a:r>
          </a:p>
        </p:txBody>
      </p:sp>
      <p:sp>
        <p:nvSpPr>
          <p:cNvPr id="28" name="Rectangle : avec coins arrondis en diagonale 27">
            <a:extLst>
              <a:ext uri="{FF2B5EF4-FFF2-40B4-BE49-F238E27FC236}">
                <a16:creationId xmlns:a16="http://schemas.microsoft.com/office/drawing/2014/main" id="{BFC3224C-24FC-4955-A580-D4F84800B97F}"/>
              </a:ext>
            </a:extLst>
          </p:cNvPr>
          <p:cNvSpPr/>
          <p:nvPr/>
        </p:nvSpPr>
        <p:spPr>
          <a:xfrm>
            <a:off x="60960" y="3893461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6 - 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 Réalisation session</a:t>
            </a:r>
          </a:p>
        </p:txBody>
      </p:sp>
      <p:sp>
        <p:nvSpPr>
          <p:cNvPr id="29" name="Rectangle : avec coins arrondis en diagonale 28">
            <a:extLst>
              <a:ext uri="{FF2B5EF4-FFF2-40B4-BE49-F238E27FC236}">
                <a16:creationId xmlns:a16="http://schemas.microsoft.com/office/drawing/2014/main" id="{277A962B-7C10-425F-A940-3BB0ABC4ED84}"/>
              </a:ext>
            </a:extLst>
          </p:cNvPr>
          <p:cNvSpPr/>
          <p:nvPr/>
        </p:nvSpPr>
        <p:spPr>
          <a:xfrm>
            <a:off x="60960" y="5037837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00AC8C"/>
          </a:solidFill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8 –</a:t>
            </a:r>
            <a:br>
              <a:rPr lang="fr-FR" sz="1000" dirty="0"/>
            </a:br>
            <a:r>
              <a:rPr lang="fr-FR" sz="1000" dirty="0"/>
              <a:t>Référentiels</a:t>
            </a:r>
          </a:p>
        </p:txBody>
      </p:sp>
      <p:sp>
        <p:nvSpPr>
          <p:cNvPr id="30" name="Rectangle : avec coins arrondis en diagonale 29">
            <a:extLst>
              <a:ext uri="{FF2B5EF4-FFF2-40B4-BE49-F238E27FC236}">
                <a16:creationId xmlns:a16="http://schemas.microsoft.com/office/drawing/2014/main" id="{1CD506FB-ECFF-46AB-B340-01A4F47FA7BB}"/>
              </a:ext>
            </a:extLst>
          </p:cNvPr>
          <p:cNvSpPr/>
          <p:nvPr/>
        </p:nvSpPr>
        <p:spPr>
          <a:xfrm>
            <a:off x="60960" y="5610025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9 –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Reporting</a:t>
            </a:r>
          </a:p>
        </p:txBody>
      </p:sp>
      <p:sp>
        <p:nvSpPr>
          <p:cNvPr id="31" name="Rectangle : avec coins arrondis en diagonale 30">
            <a:extLst>
              <a:ext uri="{FF2B5EF4-FFF2-40B4-BE49-F238E27FC236}">
                <a16:creationId xmlns:a16="http://schemas.microsoft.com/office/drawing/2014/main" id="{1B46CA08-E60E-495B-B7B6-5FE93A25F75D}"/>
              </a:ext>
            </a:extLst>
          </p:cNvPr>
          <p:cNvSpPr/>
          <p:nvPr/>
        </p:nvSpPr>
        <p:spPr>
          <a:xfrm>
            <a:off x="60960" y="2176897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3 –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Téléinscription</a:t>
            </a:r>
          </a:p>
        </p:txBody>
      </p:sp>
      <p:sp>
        <p:nvSpPr>
          <p:cNvPr id="32" name="Rectangle : avec coins arrondis en diagonale 31">
            <a:extLst>
              <a:ext uri="{FF2B5EF4-FFF2-40B4-BE49-F238E27FC236}">
                <a16:creationId xmlns:a16="http://schemas.microsoft.com/office/drawing/2014/main" id="{BA176655-4062-4A0E-9487-5F50B9BC877C}"/>
              </a:ext>
            </a:extLst>
          </p:cNvPr>
          <p:cNvSpPr/>
          <p:nvPr/>
        </p:nvSpPr>
        <p:spPr>
          <a:xfrm>
            <a:off x="60960" y="4465649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7 –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Historique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4DABC090-6F5F-42DF-9A71-4DC12868B121}"/>
              </a:ext>
            </a:extLst>
          </p:cNvPr>
          <p:cNvSpPr txBox="1"/>
          <p:nvPr/>
        </p:nvSpPr>
        <p:spPr>
          <a:xfrm>
            <a:off x="1232017" y="670477"/>
            <a:ext cx="5163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>
                <a:latin typeface="+mj-lt"/>
              </a:rPr>
              <a:t>Gérer les référentiels Salles, Lieux et Organismes</a:t>
            </a:r>
          </a:p>
        </p:txBody>
      </p:sp>
      <p:pic>
        <p:nvPicPr>
          <p:cNvPr id="34" name="Image 33">
            <a:extLst>
              <a:ext uri="{FF2B5EF4-FFF2-40B4-BE49-F238E27FC236}">
                <a16:creationId xmlns:a16="http://schemas.microsoft.com/office/drawing/2014/main" id="{D73F3433-3FF2-4632-865B-0679A1B91F02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575909" y="2644897"/>
            <a:ext cx="8102758" cy="2273480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</p:pic>
      <p:sp>
        <p:nvSpPr>
          <p:cNvPr id="35" name="ZoneTexte 34">
            <a:extLst>
              <a:ext uri="{FF2B5EF4-FFF2-40B4-BE49-F238E27FC236}">
                <a16:creationId xmlns:a16="http://schemas.microsoft.com/office/drawing/2014/main" id="{6B1AE14A-B0B8-4FC9-85B8-C371724094B6}"/>
              </a:ext>
            </a:extLst>
          </p:cNvPr>
          <p:cNvSpPr txBox="1"/>
          <p:nvPr/>
        </p:nvSpPr>
        <p:spPr>
          <a:xfrm>
            <a:off x="1437446" y="1355737"/>
            <a:ext cx="9916844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Clr>
                <a:srgbClr val="00AC8C"/>
              </a:buClr>
              <a:buFont typeface="Arial" panose="020B0604020202020204" pitchFamily="34" charset="0"/>
              <a:buChar char="•"/>
            </a:pPr>
            <a:r>
              <a:rPr lang="fr-FR" sz="2000" dirty="0">
                <a:ea typeface="Calibri" panose="020F0502020204030204" pitchFamily="34" charset="0"/>
                <a:cs typeface="Times New Roman" panose="02020603050405020304" pitchFamily="18" charset="0"/>
              </a:rPr>
              <a:t>Sélectionnez le lieu de formation auquel vous souhaitez rattacher les salles</a:t>
            </a:r>
          </a:p>
          <a:p>
            <a:pPr marL="285750" indent="-285750">
              <a:buClr>
                <a:srgbClr val="00AC8C"/>
              </a:buClr>
              <a:buFont typeface="Arial" panose="020B0604020202020204" pitchFamily="34" charset="0"/>
              <a:buChar char="•"/>
            </a:pPr>
            <a:r>
              <a:rPr lang="fr-FR" sz="2000" dirty="0">
                <a:ea typeface="Calibri" panose="020F0502020204030204" pitchFamily="34" charset="0"/>
                <a:cs typeface="Times New Roman" panose="02020603050405020304" pitchFamily="18" charset="0"/>
              </a:rPr>
              <a:t>Dans l’onglet </a:t>
            </a:r>
            <a:r>
              <a:rPr lang="fr-FR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Salle de formation</a:t>
            </a:r>
            <a:r>
              <a:rPr lang="fr-FR" sz="2000" dirty="0">
                <a:ea typeface="Calibri" panose="020F0502020204030204" pitchFamily="34" charset="0"/>
                <a:cs typeface="Times New Roman" panose="02020603050405020304" pitchFamily="18" charset="0"/>
              </a:rPr>
              <a:t>, cliquez sur le symbole « </a:t>
            </a:r>
            <a:r>
              <a:rPr lang="fr-FR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fr-FR" sz="2000" dirty="0">
                <a:ea typeface="Calibri" panose="020F0502020204030204" pitchFamily="34" charset="0"/>
                <a:cs typeface="Times New Roman" panose="02020603050405020304" pitchFamily="18" charset="0"/>
              </a:rPr>
              <a:t> » pour ajouter une salle</a:t>
            </a:r>
          </a:p>
          <a:p>
            <a:pPr marL="285750" indent="-285750">
              <a:buClr>
                <a:srgbClr val="00AC8C"/>
              </a:buClr>
              <a:buFont typeface="Arial" panose="020B0604020202020204" pitchFamily="34" charset="0"/>
              <a:buChar char="•"/>
            </a:pPr>
            <a:r>
              <a:rPr lang="fr-FR" sz="2000" dirty="0">
                <a:ea typeface="Calibri" panose="020F0502020204030204" pitchFamily="34" charset="0"/>
                <a:cs typeface="Times New Roman" panose="02020603050405020304" pitchFamily="18" charset="0"/>
              </a:rPr>
              <a:t>Recherchez et sélectionnez la salle souhaitée</a:t>
            </a:r>
          </a:p>
          <a:p>
            <a:pPr marL="285750" indent="-285750">
              <a:buClr>
                <a:srgbClr val="00AC8C"/>
              </a:buClr>
              <a:buFont typeface="Arial" panose="020B0604020202020204" pitchFamily="34" charset="0"/>
              <a:buChar char="•"/>
            </a:pPr>
            <a:endParaRPr lang="fr-FR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245EAC37-9ADA-49C3-9120-ECAA75FE28BD}"/>
              </a:ext>
            </a:extLst>
          </p:cNvPr>
          <p:cNvSpPr txBox="1"/>
          <p:nvPr/>
        </p:nvSpPr>
        <p:spPr>
          <a:xfrm>
            <a:off x="5880651" y="685793"/>
            <a:ext cx="6048000" cy="307777"/>
          </a:xfrm>
          <a:prstGeom prst="rect">
            <a:avLst/>
          </a:prstGeom>
          <a:solidFill>
            <a:srgbClr val="00AC8C"/>
          </a:solidFill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bg1"/>
                </a:solidFill>
              </a:rPr>
              <a:t>Accès à l’écran </a:t>
            </a:r>
            <a:r>
              <a:rPr lang="fr-FR" sz="1400" dirty="0">
                <a:solidFill>
                  <a:schemeClr val="bg1"/>
                </a:solidFill>
              </a:rPr>
              <a:t>: Formation </a:t>
            </a:r>
            <a:r>
              <a:rPr lang="fr-FR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 3" panose="05040102010807070707" pitchFamily="18" charset="2"/>
              </a:rPr>
              <a:t> Offre de formation  </a:t>
            </a:r>
            <a:r>
              <a:rPr lang="fr-FR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Configurer </a:t>
            </a:r>
            <a:r>
              <a:rPr lang="fr-FR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 3" panose="05040102010807070707" pitchFamily="18" charset="2"/>
              </a:rPr>
              <a:t> </a:t>
            </a:r>
            <a:r>
              <a:rPr lang="fr-FR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Lieu de formation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37" name="Freeform 458">
            <a:extLst>
              <a:ext uri="{FF2B5EF4-FFF2-40B4-BE49-F238E27FC236}">
                <a16:creationId xmlns:a16="http://schemas.microsoft.com/office/drawing/2014/main" id="{E197A98B-EE89-4A37-BCC8-929F9A59F51E}"/>
              </a:ext>
            </a:extLst>
          </p:cNvPr>
          <p:cNvSpPr/>
          <p:nvPr/>
        </p:nvSpPr>
        <p:spPr>
          <a:xfrm>
            <a:off x="1575909" y="5610025"/>
            <a:ext cx="414256" cy="403277"/>
          </a:xfrm>
          <a:custGeom>
            <a:avLst/>
            <a:gdLst>
              <a:gd name="connsiteX0" fmla="*/ 113811 w 432706"/>
              <a:gd name="connsiteY0" fmla="*/ 276076 h 432707"/>
              <a:gd name="connsiteX1" fmla="*/ 156631 w 432706"/>
              <a:gd name="connsiteY1" fmla="*/ 318896 h 432707"/>
              <a:gd name="connsiteX2" fmla="*/ 141982 w 432706"/>
              <a:gd name="connsiteY2" fmla="*/ 333545 h 432707"/>
              <a:gd name="connsiteX3" fmla="*/ 126206 w 432706"/>
              <a:gd name="connsiteY3" fmla="*/ 333545 h 432707"/>
              <a:gd name="connsiteX4" fmla="*/ 126206 w 432706"/>
              <a:gd name="connsiteY4" fmla="*/ 306501 h 432707"/>
              <a:gd name="connsiteX5" fmla="*/ 99161 w 432706"/>
              <a:gd name="connsiteY5" fmla="*/ 306501 h 432707"/>
              <a:gd name="connsiteX6" fmla="*/ 99161 w 432706"/>
              <a:gd name="connsiteY6" fmla="*/ 290725 h 432707"/>
              <a:gd name="connsiteX7" fmla="*/ 226495 w 432706"/>
              <a:gd name="connsiteY7" fmla="*/ 164448 h 432707"/>
              <a:gd name="connsiteX8" fmla="*/ 230439 w 432706"/>
              <a:gd name="connsiteY8" fmla="*/ 166209 h 432707"/>
              <a:gd name="connsiteX9" fmla="*/ 229593 w 432706"/>
              <a:gd name="connsiteY9" fmla="*/ 174660 h 432707"/>
              <a:gd name="connsiteX10" fmla="*/ 147616 w 432706"/>
              <a:gd name="connsiteY10" fmla="*/ 256638 h 432707"/>
              <a:gd name="connsiteX11" fmla="*/ 139165 w 432706"/>
              <a:gd name="connsiteY11" fmla="*/ 257483 h 432707"/>
              <a:gd name="connsiteX12" fmla="*/ 140010 w 432706"/>
              <a:gd name="connsiteY12" fmla="*/ 249032 h 432707"/>
              <a:gd name="connsiteX13" fmla="*/ 221987 w 432706"/>
              <a:gd name="connsiteY13" fmla="*/ 167054 h 432707"/>
              <a:gd name="connsiteX14" fmla="*/ 226495 w 432706"/>
              <a:gd name="connsiteY14" fmla="*/ 164448 h 432707"/>
              <a:gd name="connsiteX15" fmla="*/ 225368 w 432706"/>
              <a:gd name="connsiteY15" fmla="*/ 126206 h 432707"/>
              <a:gd name="connsiteX16" fmla="*/ 72117 w 432706"/>
              <a:gd name="connsiteY16" fmla="*/ 279457 h 432707"/>
              <a:gd name="connsiteX17" fmla="*/ 72117 w 432706"/>
              <a:gd name="connsiteY17" fmla="*/ 360589 h 432707"/>
              <a:gd name="connsiteX18" fmla="*/ 153249 w 432706"/>
              <a:gd name="connsiteY18" fmla="*/ 360589 h 432707"/>
              <a:gd name="connsiteX19" fmla="*/ 306500 w 432706"/>
              <a:gd name="connsiteY19" fmla="*/ 207339 h 432707"/>
              <a:gd name="connsiteX20" fmla="*/ 288471 w 432706"/>
              <a:gd name="connsiteY20" fmla="*/ 74372 h 432707"/>
              <a:gd name="connsiteX21" fmla="*/ 269315 w 432706"/>
              <a:gd name="connsiteY21" fmla="*/ 82259 h 432707"/>
              <a:gd name="connsiteX22" fmla="*/ 243397 w 432706"/>
              <a:gd name="connsiteY22" fmla="*/ 108177 h 432707"/>
              <a:gd name="connsiteX23" fmla="*/ 324530 w 432706"/>
              <a:gd name="connsiteY23" fmla="*/ 189309 h 432707"/>
              <a:gd name="connsiteX24" fmla="*/ 350447 w 432706"/>
              <a:gd name="connsiteY24" fmla="*/ 163392 h 432707"/>
              <a:gd name="connsiteX25" fmla="*/ 358335 w 432706"/>
              <a:gd name="connsiteY25" fmla="*/ 144236 h 432707"/>
              <a:gd name="connsiteX26" fmla="*/ 350447 w 432706"/>
              <a:gd name="connsiteY26" fmla="*/ 125079 h 432707"/>
              <a:gd name="connsiteX27" fmla="*/ 307628 w 432706"/>
              <a:gd name="connsiteY27" fmla="*/ 82259 h 432707"/>
              <a:gd name="connsiteX28" fmla="*/ 288471 w 432706"/>
              <a:gd name="connsiteY28" fmla="*/ 74372 h 432707"/>
              <a:gd name="connsiteX29" fmla="*/ 81132 w 432706"/>
              <a:gd name="connsiteY29" fmla="*/ 0 h 432707"/>
              <a:gd name="connsiteX30" fmla="*/ 351574 w 432706"/>
              <a:gd name="connsiteY30" fmla="*/ 0 h 432707"/>
              <a:gd name="connsiteX31" fmla="*/ 408902 w 432706"/>
              <a:gd name="connsiteY31" fmla="*/ 23805 h 432707"/>
              <a:gd name="connsiteX32" fmla="*/ 432706 w 432706"/>
              <a:gd name="connsiteY32" fmla="*/ 81133 h 432707"/>
              <a:gd name="connsiteX33" fmla="*/ 432706 w 432706"/>
              <a:gd name="connsiteY33" fmla="*/ 351574 h 432707"/>
              <a:gd name="connsiteX34" fmla="*/ 408902 w 432706"/>
              <a:gd name="connsiteY34" fmla="*/ 408902 h 432707"/>
              <a:gd name="connsiteX35" fmla="*/ 351574 w 432706"/>
              <a:gd name="connsiteY35" fmla="*/ 432707 h 432707"/>
              <a:gd name="connsiteX36" fmla="*/ 81132 w 432706"/>
              <a:gd name="connsiteY36" fmla="*/ 432707 h 432707"/>
              <a:gd name="connsiteX37" fmla="*/ 23804 w 432706"/>
              <a:gd name="connsiteY37" fmla="*/ 408902 h 432707"/>
              <a:gd name="connsiteX38" fmla="*/ 0 w 432706"/>
              <a:gd name="connsiteY38" fmla="*/ 351574 h 432707"/>
              <a:gd name="connsiteX39" fmla="*/ 0 w 432706"/>
              <a:gd name="connsiteY39" fmla="*/ 81133 h 432707"/>
              <a:gd name="connsiteX40" fmla="*/ 23804 w 432706"/>
              <a:gd name="connsiteY40" fmla="*/ 23805 h 432707"/>
              <a:gd name="connsiteX41" fmla="*/ 81132 w 432706"/>
              <a:gd name="connsiteY41" fmla="*/ 0 h 432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432706" h="432707">
                <a:moveTo>
                  <a:pt x="113811" y="276076"/>
                </a:moveTo>
                <a:lnTo>
                  <a:pt x="156631" y="318896"/>
                </a:lnTo>
                <a:lnTo>
                  <a:pt x="141982" y="333545"/>
                </a:lnTo>
                <a:lnTo>
                  <a:pt x="126206" y="333545"/>
                </a:lnTo>
                <a:lnTo>
                  <a:pt x="126206" y="306501"/>
                </a:lnTo>
                <a:lnTo>
                  <a:pt x="99161" y="306501"/>
                </a:lnTo>
                <a:lnTo>
                  <a:pt x="99161" y="290725"/>
                </a:lnTo>
                <a:close/>
                <a:moveTo>
                  <a:pt x="226495" y="164448"/>
                </a:moveTo>
                <a:cubicBezTo>
                  <a:pt x="227903" y="164308"/>
                  <a:pt x="229218" y="164894"/>
                  <a:pt x="230439" y="166209"/>
                </a:cubicBezTo>
                <a:cubicBezTo>
                  <a:pt x="233068" y="168651"/>
                  <a:pt x="232786" y="171468"/>
                  <a:pt x="229593" y="174660"/>
                </a:cubicBezTo>
                <a:lnTo>
                  <a:pt x="147616" y="256638"/>
                </a:lnTo>
                <a:cubicBezTo>
                  <a:pt x="144423" y="259831"/>
                  <a:pt x="141606" y="260112"/>
                  <a:pt x="139165" y="257483"/>
                </a:cubicBezTo>
                <a:cubicBezTo>
                  <a:pt x="136535" y="255042"/>
                  <a:pt x="136817" y="252225"/>
                  <a:pt x="140010" y="249032"/>
                </a:cubicBezTo>
                <a:lnTo>
                  <a:pt x="221987" y="167054"/>
                </a:lnTo>
                <a:cubicBezTo>
                  <a:pt x="223584" y="165458"/>
                  <a:pt x="225086" y="164589"/>
                  <a:pt x="226495" y="164448"/>
                </a:cubicBezTo>
                <a:close/>
                <a:moveTo>
                  <a:pt x="225368" y="126206"/>
                </a:moveTo>
                <a:lnTo>
                  <a:pt x="72117" y="279457"/>
                </a:lnTo>
                <a:lnTo>
                  <a:pt x="72117" y="360589"/>
                </a:lnTo>
                <a:lnTo>
                  <a:pt x="153249" y="360589"/>
                </a:lnTo>
                <a:lnTo>
                  <a:pt x="306500" y="207339"/>
                </a:lnTo>
                <a:close/>
                <a:moveTo>
                  <a:pt x="288471" y="74372"/>
                </a:moveTo>
                <a:cubicBezTo>
                  <a:pt x="280959" y="74372"/>
                  <a:pt x="274574" y="77001"/>
                  <a:pt x="269315" y="82259"/>
                </a:cubicBezTo>
                <a:lnTo>
                  <a:pt x="243397" y="108177"/>
                </a:lnTo>
                <a:lnTo>
                  <a:pt x="324530" y="189309"/>
                </a:lnTo>
                <a:lnTo>
                  <a:pt x="350447" y="163392"/>
                </a:lnTo>
                <a:cubicBezTo>
                  <a:pt x="355706" y="158133"/>
                  <a:pt x="358335" y="151748"/>
                  <a:pt x="358335" y="144236"/>
                </a:cubicBezTo>
                <a:cubicBezTo>
                  <a:pt x="358335" y="136723"/>
                  <a:pt x="355706" y="130338"/>
                  <a:pt x="350447" y="125079"/>
                </a:cubicBezTo>
                <a:lnTo>
                  <a:pt x="307628" y="82259"/>
                </a:lnTo>
                <a:cubicBezTo>
                  <a:pt x="302369" y="77001"/>
                  <a:pt x="295983" y="74372"/>
                  <a:pt x="288471" y="74372"/>
                </a:cubicBezTo>
                <a:close/>
                <a:moveTo>
                  <a:pt x="81132" y="0"/>
                </a:moveTo>
                <a:lnTo>
                  <a:pt x="351574" y="0"/>
                </a:lnTo>
                <a:cubicBezTo>
                  <a:pt x="373923" y="0"/>
                  <a:pt x="393033" y="7935"/>
                  <a:pt x="408902" y="23805"/>
                </a:cubicBezTo>
                <a:cubicBezTo>
                  <a:pt x="424772" y="39674"/>
                  <a:pt x="432706" y="58784"/>
                  <a:pt x="432706" y="81133"/>
                </a:cubicBezTo>
                <a:lnTo>
                  <a:pt x="432706" y="351574"/>
                </a:lnTo>
                <a:cubicBezTo>
                  <a:pt x="432706" y="373924"/>
                  <a:pt x="424772" y="393033"/>
                  <a:pt x="408902" y="408902"/>
                </a:cubicBezTo>
                <a:cubicBezTo>
                  <a:pt x="393033" y="424772"/>
                  <a:pt x="373923" y="432707"/>
                  <a:pt x="351574" y="432707"/>
                </a:cubicBezTo>
                <a:lnTo>
                  <a:pt x="81132" y="432707"/>
                </a:lnTo>
                <a:cubicBezTo>
                  <a:pt x="58783" y="432707"/>
                  <a:pt x="39674" y="424772"/>
                  <a:pt x="23804" y="408902"/>
                </a:cubicBezTo>
                <a:cubicBezTo>
                  <a:pt x="7935" y="393033"/>
                  <a:pt x="0" y="373924"/>
                  <a:pt x="0" y="351574"/>
                </a:cubicBezTo>
                <a:lnTo>
                  <a:pt x="0" y="81133"/>
                </a:lnTo>
                <a:cubicBezTo>
                  <a:pt x="0" y="58784"/>
                  <a:pt x="7935" y="39674"/>
                  <a:pt x="23804" y="23805"/>
                </a:cubicBezTo>
                <a:cubicBezTo>
                  <a:pt x="39674" y="7935"/>
                  <a:pt x="58783" y="0"/>
                  <a:pt x="811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endParaRPr lang="fr-FR" dirty="0"/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6E96C749-CAB0-4EAA-80CF-B4610FB1AA7D}"/>
              </a:ext>
            </a:extLst>
          </p:cNvPr>
          <p:cNvSpPr txBox="1"/>
          <p:nvPr/>
        </p:nvSpPr>
        <p:spPr>
          <a:xfrm>
            <a:off x="2069806" y="5509312"/>
            <a:ext cx="923604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i="1" dirty="0">
                <a:latin typeface="Arial" panose="020B0604020202020204" pitchFamily="34" charset="0"/>
              </a:rPr>
              <a:t>Répétez ces actions autant de fois que vous avez de salles à affecter au lieu sélectionné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569AD63D-E2BF-4EE5-98A2-2BE126314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20C2-BDE6-4EB1-A6D0-0042D9418E61}" type="slidenum">
              <a:rPr lang="fr-FR" smtClean="0"/>
              <a:pPr/>
              <a:t>11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9150738-58EE-457D-A374-F3C5381D4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Module 3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6E96C749-CAB0-4EAA-80CF-B4610FB1AA7D}"/>
              </a:ext>
            </a:extLst>
          </p:cNvPr>
          <p:cNvSpPr txBox="1"/>
          <p:nvPr/>
        </p:nvSpPr>
        <p:spPr>
          <a:xfrm>
            <a:off x="2069807" y="5801535"/>
            <a:ext cx="923604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i="1" dirty="0" smtClean="0">
                <a:latin typeface="Arial" panose="020B0604020202020204" pitchFamily="34" charset="0"/>
              </a:rPr>
              <a:t>Un lieu peut n’être rattaché à aucune salle</a:t>
            </a:r>
            <a:endParaRPr lang="fr-FR" sz="1600" i="1" dirty="0">
              <a:latin typeface="Arial" panose="020B0604020202020204" pitchFamily="34" charset="0"/>
            </a:endParaRPr>
          </a:p>
        </p:txBody>
      </p:sp>
      <p:grpSp>
        <p:nvGrpSpPr>
          <p:cNvPr id="22" name="Groupe 21"/>
          <p:cNvGrpSpPr/>
          <p:nvPr/>
        </p:nvGrpSpPr>
        <p:grpSpPr>
          <a:xfrm>
            <a:off x="11291627" y="103520"/>
            <a:ext cx="756938" cy="527878"/>
            <a:chOff x="10975331" y="352297"/>
            <a:chExt cx="756938" cy="527878"/>
          </a:xfrm>
        </p:grpSpPr>
        <p:sp>
          <p:nvSpPr>
            <p:cNvPr id="23" name="Rectangle avec coins arrondis en diagonale 22"/>
            <p:cNvSpPr/>
            <p:nvPr/>
          </p:nvSpPr>
          <p:spPr>
            <a:xfrm>
              <a:off x="10975331" y="352297"/>
              <a:ext cx="756938" cy="527878"/>
            </a:xfrm>
            <a:prstGeom prst="round2DiagRect">
              <a:avLst/>
            </a:prstGeom>
            <a:solidFill>
              <a:srgbClr val="5B9BD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39" name="ZoneTexte 38"/>
            <p:cNvSpPr txBox="1"/>
            <p:nvPr/>
          </p:nvSpPr>
          <p:spPr>
            <a:xfrm>
              <a:off x="10975331" y="450114"/>
              <a:ext cx="7569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>
                  <a:solidFill>
                    <a:srgbClr val="F6FCFA"/>
                  </a:solidFill>
                </a:rPr>
                <a:t>Démo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050506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2E7B5A-8D41-46AE-8DC7-669E82763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8-5 Organisme </a:t>
            </a:r>
            <a:r>
              <a:rPr lang="fr-FR" dirty="0"/>
              <a:t>de formation : principe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EA15F25-E26C-4D84-A927-FAF7C389F5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7258" y="1302029"/>
            <a:ext cx="10106542" cy="408132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Lorsqu’un stage est assuré en externe (appel à un prestataire, le stage peut être identifié par un organisme lors de la saisie du stage ou de la session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Tout comme les lieux et les salles, les organismes doivent être créés en amont de la création du stage / de la session, dans un référentiel partagé par l’ensemble des gestionnaires du ministère : </a:t>
            </a:r>
          </a:p>
          <a:p>
            <a:pPr lvl="1">
              <a:spcBef>
                <a:spcPts val="600"/>
              </a:spcBef>
              <a:spcAft>
                <a:spcPts val="300"/>
              </a:spcAft>
            </a:pPr>
            <a:r>
              <a:rPr lang="fr-F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organismes nationaux sont créés par les administrateurs de RenoiRH-formation</a:t>
            </a:r>
          </a:p>
          <a:p>
            <a:pPr lvl="1">
              <a:spcBef>
                <a:spcPts val="600"/>
              </a:spcBef>
              <a:spcAft>
                <a:spcPts val="3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Chaque gestionnaire peut y créer les organismes </a:t>
            </a:r>
            <a:r>
              <a:rPr lang="fr-FR" dirty="0">
                <a:latin typeface="Calibri" panose="020F0502020204030204" pitchFamily="34" charset="0"/>
                <a:cs typeface="Times New Roman" panose="02020603050405020304" pitchFamily="18" charset="0"/>
              </a:rPr>
              <a:t>locaux qu’il sollicite régulièrement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la création d’un stage / d’une session, l’organisme est à sélectionner dans ce référentiel. Le gestionnaire peut sélectionner soit des organismes qu’il a lui-même créés, soit des organismes créés par d’autres gestionnaires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>
              <a:latin typeface="+mn-lt"/>
            </a:endParaRPr>
          </a:p>
        </p:txBody>
      </p:sp>
      <p:sp>
        <p:nvSpPr>
          <p:cNvPr id="30" name="Freeform 386">
            <a:extLst>
              <a:ext uri="{FF2B5EF4-FFF2-40B4-BE49-F238E27FC236}">
                <a16:creationId xmlns:a16="http://schemas.microsoft.com/office/drawing/2014/main" id="{79A09B0D-D876-4A52-9A71-6E6D34976056}"/>
              </a:ext>
            </a:extLst>
          </p:cNvPr>
          <p:cNvSpPr/>
          <p:nvPr/>
        </p:nvSpPr>
        <p:spPr>
          <a:xfrm>
            <a:off x="9355937" y="107892"/>
            <a:ext cx="468000" cy="468000"/>
          </a:xfrm>
          <a:custGeom>
            <a:avLst/>
            <a:gdLst/>
            <a:ahLst/>
            <a:cxnLst/>
            <a:rect l="l" t="t" r="r" b="b"/>
            <a:pathLst>
              <a:path w="432708" h="432707">
                <a:moveTo>
                  <a:pt x="81133" y="0"/>
                </a:moveTo>
                <a:lnTo>
                  <a:pt x="351575" y="0"/>
                </a:lnTo>
                <a:cubicBezTo>
                  <a:pt x="373924" y="0"/>
                  <a:pt x="393034" y="7935"/>
                  <a:pt x="408903" y="23805"/>
                </a:cubicBezTo>
                <a:cubicBezTo>
                  <a:pt x="424774" y="39674"/>
                  <a:pt x="432708" y="58784"/>
                  <a:pt x="432708" y="81133"/>
                </a:cubicBezTo>
                <a:lnTo>
                  <a:pt x="432708" y="351574"/>
                </a:lnTo>
                <a:cubicBezTo>
                  <a:pt x="432708" y="373924"/>
                  <a:pt x="424774" y="393033"/>
                  <a:pt x="408903" y="408902"/>
                </a:cubicBezTo>
                <a:cubicBezTo>
                  <a:pt x="393034" y="424772"/>
                  <a:pt x="373924" y="432707"/>
                  <a:pt x="351575" y="432707"/>
                </a:cubicBezTo>
                <a:lnTo>
                  <a:pt x="81133" y="432707"/>
                </a:lnTo>
                <a:cubicBezTo>
                  <a:pt x="58784" y="432707"/>
                  <a:pt x="39675" y="424772"/>
                  <a:pt x="23805" y="408902"/>
                </a:cubicBezTo>
                <a:cubicBezTo>
                  <a:pt x="7936" y="393033"/>
                  <a:pt x="0" y="373924"/>
                  <a:pt x="0" y="351574"/>
                </a:cubicBezTo>
                <a:lnTo>
                  <a:pt x="0" y="81133"/>
                </a:lnTo>
                <a:cubicBezTo>
                  <a:pt x="0" y="58784"/>
                  <a:pt x="7936" y="39674"/>
                  <a:pt x="23805" y="23805"/>
                </a:cubicBezTo>
                <a:cubicBezTo>
                  <a:pt x="39675" y="7935"/>
                  <a:pt x="58784" y="0"/>
                  <a:pt x="81133" y="0"/>
                </a:cubicBezTo>
                <a:close/>
                <a:moveTo>
                  <a:pt x="274034" y="45074"/>
                </a:moveTo>
                <a:cubicBezTo>
                  <a:pt x="270795" y="44416"/>
                  <a:pt x="267343" y="44886"/>
                  <a:pt x="263681" y="46482"/>
                </a:cubicBezTo>
                <a:cubicBezTo>
                  <a:pt x="256170" y="49675"/>
                  <a:pt x="252413" y="55215"/>
                  <a:pt x="252413" y="63103"/>
                </a:cubicBezTo>
                <a:lnTo>
                  <a:pt x="252413" y="108177"/>
                </a:lnTo>
                <a:cubicBezTo>
                  <a:pt x="230064" y="108177"/>
                  <a:pt x="209781" y="110008"/>
                  <a:pt x="191563" y="113670"/>
                </a:cubicBezTo>
                <a:cubicBezTo>
                  <a:pt x="173347" y="117332"/>
                  <a:pt x="158087" y="122121"/>
                  <a:pt x="145785" y="128037"/>
                </a:cubicBezTo>
                <a:cubicBezTo>
                  <a:pt x="133485" y="133953"/>
                  <a:pt x="122780" y="141372"/>
                  <a:pt x="113671" y="150292"/>
                </a:cubicBezTo>
                <a:cubicBezTo>
                  <a:pt x="104562" y="159213"/>
                  <a:pt x="97379" y="168181"/>
                  <a:pt x="92120" y="177196"/>
                </a:cubicBezTo>
                <a:cubicBezTo>
                  <a:pt x="86862" y="186211"/>
                  <a:pt x="82682" y="196446"/>
                  <a:pt x="79584" y="207902"/>
                </a:cubicBezTo>
                <a:cubicBezTo>
                  <a:pt x="76484" y="219358"/>
                  <a:pt x="74467" y="229829"/>
                  <a:pt x="73527" y="239313"/>
                </a:cubicBezTo>
                <a:cubicBezTo>
                  <a:pt x="72588" y="248797"/>
                  <a:pt x="72118" y="259173"/>
                  <a:pt x="72118" y="270442"/>
                </a:cubicBezTo>
                <a:cubicBezTo>
                  <a:pt x="72118" y="304435"/>
                  <a:pt x="87801" y="342372"/>
                  <a:pt x="119164" y="384253"/>
                </a:cubicBezTo>
                <a:cubicBezTo>
                  <a:pt x="121042" y="386507"/>
                  <a:pt x="123390" y="387633"/>
                  <a:pt x="126206" y="387633"/>
                </a:cubicBezTo>
                <a:cubicBezTo>
                  <a:pt x="127521" y="387633"/>
                  <a:pt x="128742" y="387352"/>
                  <a:pt x="129869" y="386788"/>
                </a:cubicBezTo>
                <a:cubicBezTo>
                  <a:pt x="134001" y="385098"/>
                  <a:pt x="135785" y="381999"/>
                  <a:pt x="135222" y="377492"/>
                </a:cubicBezTo>
                <a:cubicBezTo>
                  <a:pt x="126958" y="311008"/>
                  <a:pt x="132780" y="266592"/>
                  <a:pt x="152687" y="244243"/>
                </a:cubicBezTo>
                <a:cubicBezTo>
                  <a:pt x="161327" y="234477"/>
                  <a:pt x="173534" y="227387"/>
                  <a:pt x="189310" y="222974"/>
                </a:cubicBezTo>
                <a:cubicBezTo>
                  <a:pt x="205085" y="218560"/>
                  <a:pt x="226120" y="216353"/>
                  <a:pt x="252413" y="216353"/>
                </a:cubicBezTo>
                <a:lnTo>
                  <a:pt x="252413" y="261427"/>
                </a:lnTo>
                <a:cubicBezTo>
                  <a:pt x="252413" y="269315"/>
                  <a:pt x="256170" y="274855"/>
                  <a:pt x="263681" y="278048"/>
                </a:cubicBezTo>
                <a:cubicBezTo>
                  <a:pt x="265935" y="278987"/>
                  <a:pt x="268188" y="279457"/>
                  <a:pt x="270442" y="279457"/>
                </a:cubicBezTo>
                <a:cubicBezTo>
                  <a:pt x="275326" y="279457"/>
                  <a:pt x="279552" y="277672"/>
                  <a:pt x="283120" y="274104"/>
                </a:cubicBezTo>
                <a:lnTo>
                  <a:pt x="382281" y="174942"/>
                </a:lnTo>
                <a:cubicBezTo>
                  <a:pt x="385850" y="171374"/>
                  <a:pt x="387634" y="167148"/>
                  <a:pt x="387634" y="162265"/>
                </a:cubicBezTo>
                <a:cubicBezTo>
                  <a:pt x="387634" y="157382"/>
                  <a:pt x="385850" y="153156"/>
                  <a:pt x="382281" y="149588"/>
                </a:cubicBezTo>
                <a:lnTo>
                  <a:pt x="283120" y="50426"/>
                </a:lnTo>
                <a:cubicBezTo>
                  <a:pt x="280302" y="47515"/>
                  <a:pt x="277275" y="45731"/>
                  <a:pt x="274034" y="450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/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8D9DD6F0-78AF-4830-925D-B01BD2F58368}"/>
              </a:ext>
            </a:extLst>
          </p:cNvPr>
          <p:cNvSpPr txBox="1"/>
          <p:nvPr/>
        </p:nvSpPr>
        <p:spPr>
          <a:xfrm>
            <a:off x="9855200" y="-16534"/>
            <a:ext cx="2336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chemeClr val="bg1">
                    <a:lumMod val="50000"/>
                  </a:schemeClr>
                </a:solidFill>
              </a:rPr>
              <a:t>Voir </a:t>
            </a:r>
            <a:r>
              <a:rPr lang="fr-FR" sz="1400" b="1" dirty="0">
                <a:solidFill>
                  <a:schemeClr val="bg1">
                    <a:lumMod val="50000"/>
                  </a:schemeClr>
                </a:solidFill>
              </a:rPr>
              <a:t>Séquence N°8 </a:t>
            </a:r>
            <a:r>
              <a:rPr lang="fr-FR" sz="14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br>
              <a:rPr lang="fr-FR" sz="14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fr-FR" sz="1400" dirty="0">
                <a:solidFill>
                  <a:schemeClr val="bg1">
                    <a:lumMod val="50000"/>
                  </a:schemeClr>
                </a:solidFill>
              </a:rPr>
              <a:t>Gérer les salles, les lieux et les organismes de formation</a:t>
            </a:r>
          </a:p>
        </p:txBody>
      </p:sp>
      <p:sp>
        <p:nvSpPr>
          <p:cNvPr id="21" name="Freeform 458">
            <a:extLst>
              <a:ext uri="{FF2B5EF4-FFF2-40B4-BE49-F238E27FC236}">
                <a16:creationId xmlns:a16="http://schemas.microsoft.com/office/drawing/2014/main" id="{07B44B98-BD4A-4587-AF18-80A526C56577}"/>
              </a:ext>
            </a:extLst>
          </p:cNvPr>
          <p:cNvSpPr/>
          <p:nvPr/>
        </p:nvSpPr>
        <p:spPr>
          <a:xfrm>
            <a:off x="4013786" y="5137998"/>
            <a:ext cx="468000" cy="468000"/>
          </a:xfrm>
          <a:custGeom>
            <a:avLst/>
            <a:gdLst>
              <a:gd name="connsiteX0" fmla="*/ 113811 w 432706"/>
              <a:gd name="connsiteY0" fmla="*/ 276076 h 432707"/>
              <a:gd name="connsiteX1" fmla="*/ 156631 w 432706"/>
              <a:gd name="connsiteY1" fmla="*/ 318896 h 432707"/>
              <a:gd name="connsiteX2" fmla="*/ 141982 w 432706"/>
              <a:gd name="connsiteY2" fmla="*/ 333545 h 432707"/>
              <a:gd name="connsiteX3" fmla="*/ 126206 w 432706"/>
              <a:gd name="connsiteY3" fmla="*/ 333545 h 432707"/>
              <a:gd name="connsiteX4" fmla="*/ 126206 w 432706"/>
              <a:gd name="connsiteY4" fmla="*/ 306501 h 432707"/>
              <a:gd name="connsiteX5" fmla="*/ 99161 w 432706"/>
              <a:gd name="connsiteY5" fmla="*/ 306501 h 432707"/>
              <a:gd name="connsiteX6" fmla="*/ 99161 w 432706"/>
              <a:gd name="connsiteY6" fmla="*/ 290725 h 432707"/>
              <a:gd name="connsiteX7" fmla="*/ 226495 w 432706"/>
              <a:gd name="connsiteY7" fmla="*/ 164448 h 432707"/>
              <a:gd name="connsiteX8" fmla="*/ 230439 w 432706"/>
              <a:gd name="connsiteY8" fmla="*/ 166209 h 432707"/>
              <a:gd name="connsiteX9" fmla="*/ 229593 w 432706"/>
              <a:gd name="connsiteY9" fmla="*/ 174660 h 432707"/>
              <a:gd name="connsiteX10" fmla="*/ 147616 w 432706"/>
              <a:gd name="connsiteY10" fmla="*/ 256638 h 432707"/>
              <a:gd name="connsiteX11" fmla="*/ 139165 w 432706"/>
              <a:gd name="connsiteY11" fmla="*/ 257483 h 432707"/>
              <a:gd name="connsiteX12" fmla="*/ 140010 w 432706"/>
              <a:gd name="connsiteY12" fmla="*/ 249032 h 432707"/>
              <a:gd name="connsiteX13" fmla="*/ 221987 w 432706"/>
              <a:gd name="connsiteY13" fmla="*/ 167054 h 432707"/>
              <a:gd name="connsiteX14" fmla="*/ 226495 w 432706"/>
              <a:gd name="connsiteY14" fmla="*/ 164448 h 432707"/>
              <a:gd name="connsiteX15" fmla="*/ 225368 w 432706"/>
              <a:gd name="connsiteY15" fmla="*/ 126206 h 432707"/>
              <a:gd name="connsiteX16" fmla="*/ 72117 w 432706"/>
              <a:gd name="connsiteY16" fmla="*/ 279457 h 432707"/>
              <a:gd name="connsiteX17" fmla="*/ 72117 w 432706"/>
              <a:gd name="connsiteY17" fmla="*/ 360589 h 432707"/>
              <a:gd name="connsiteX18" fmla="*/ 153249 w 432706"/>
              <a:gd name="connsiteY18" fmla="*/ 360589 h 432707"/>
              <a:gd name="connsiteX19" fmla="*/ 306500 w 432706"/>
              <a:gd name="connsiteY19" fmla="*/ 207339 h 432707"/>
              <a:gd name="connsiteX20" fmla="*/ 288471 w 432706"/>
              <a:gd name="connsiteY20" fmla="*/ 74372 h 432707"/>
              <a:gd name="connsiteX21" fmla="*/ 269315 w 432706"/>
              <a:gd name="connsiteY21" fmla="*/ 82259 h 432707"/>
              <a:gd name="connsiteX22" fmla="*/ 243397 w 432706"/>
              <a:gd name="connsiteY22" fmla="*/ 108177 h 432707"/>
              <a:gd name="connsiteX23" fmla="*/ 324530 w 432706"/>
              <a:gd name="connsiteY23" fmla="*/ 189309 h 432707"/>
              <a:gd name="connsiteX24" fmla="*/ 350447 w 432706"/>
              <a:gd name="connsiteY24" fmla="*/ 163392 h 432707"/>
              <a:gd name="connsiteX25" fmla="*/ 358335 w 432706"/>
              <a:gd name="connsiteY25" fmla="*/ 144236 h 432707"/>
              <a:gd name="connsiteX26" fmla="*/ 350447 w 432706"/>
              <a:gd name="connsiteY26" fmla="*/ 125079 h 432707"/>
              <a:gd name="connsiteX27" fmla="*/ 307628 w 432706"/>
              <a:gd name="connsiteY27" fmla="*/ 82259 h 432707"/>
              <a:gd name="connsiteX28" fmla="*/ 288471 w 432706"/>
              <a:gd name="connsiteY28" fmla="*/ 74372 h 432707"/>
              <a:gd name="connsiteX29" fmla="*/ 81132 w 432706"/>
              <a:gd name="connsiteY29" fmla="*/ 0 h 432707"/>
              <a:gd name="connsiteX30" fmla="*/ 351574 w 432706"/>
              <a:gd name="connsiteY30" fmla="*/ 0 h 432707"/>
              <a:gd name="connsiteX31" fmla="*/ 408902 w 432706"/>
              <a:gd name="connsiteY31" fmla="*/ 23805 h 432707"/>
              <a:gd name="connsiteX32" fmla="*/ 432706 w 432706"/>
              <a:gd name="connsiteY32" fmla="*/ 81133 h 432707"/>
              <a:gd name="connsiteX33" fmla="*/ 432706 w 432706"/>
              <a:gd name="connsiteY33" fmla="*/ 351574 h 432707"/>
              <a:gd name="connsiteX34" fmla="*/ 408902 w 432706"/>
              <a:gd name="connsiteY34" fmla="*/ 408902 h 432707"/>
              <a:gd name="connsiteX35" fmla="*/ 351574 w 432706"/>
              <a:gd name="connsiteY35" fmla="*/ 432707 h 432707"/>
              <a:gd name="connsiteX36" fmla="*/ 81132 w 432706"/>
              <a:gd name="connsiteY36" fmla="*/ 432707 h 432707"/>
              <a:gd name="connsiteX37" fmla="*/ 23804 w 432706"/>
              <a:gd name="connsiteY37" fmla="*/ 408902 h 432707"/>
              <a:gd name="connsiteX38" fmla="*/ 0 w 432706"/>
              <a:gd name="connsiteY38" fmla="*/ 351574 h 432707"/>
              <a:gd name="connsiteX39" fmla="*/ 0 w 432706"/>
              <a:gd name="connsiteY39" fmla="*/ 81133 h 432707"/>
              <a:gd name="connsiteX40" fmla="*/ 23804 w 432706"/>
              <a:gd name="connsiteY40" fmla="*/ 23805 h 432707"/>
              <a:gd name="connsiteX41" fmla="*/ 81132 w 432706"/>
              <a:gd name="connsiteY41" fmla="*/ 0 h 432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432706" h="432707">
                <a:moveTo>
                  <a:pt x="113811" y="276076"/>
                </a:moveTo>
                <a:lnTo>
                  <a:pt x="156631" y="318896"/>
                </a:lnTo>
                <a:lnTo>
                  <a:pt x="141982" y="333545"/>
                </a:lnTo>
                <a:lnTo>
                  <a:pt x="126206" y="333545"/>
                </a:lnTo>
                <a:lnTo>
                  <a:pt x="126206" y="306501"/>
                </a:lnTo>
                <a:lnTo>
                  <a:pt x="99161" y="306501"/>
                </a:lnTo>
                <a:lnTo>
                  <a:pt x="99161" y="290725"/>
                </a:lnTo>
                <a:close/>
                <a:moveTo>
                  <a:pt x="226495" y="164448"/>
                </a:moveTo>
                <a:cubicBezTo>
                  <a:pt x="227903" y="164308"/>
                  <a:pt x="229218" y="164894"/>
                  <a:pt x="230439" y="166209"/>
                </a:cubicBezTo>
                <a:cubicBezTo>
                  <a:pt x="233068" y="168651"/>
                  <a:pt x="232786" y="171468"/>
                  <a:pt x="229593" y="174660"/>
                </a:cubicBezTo>
                <a:lnTo>
                  <a:pt x="147616" y="256638"/>
                </a:lnTo>
                <a:cubicBezTo>
                  <a:pt x="144423" y="259831"/>
                  <a:pt x="141606" y="260112"/>
                  <a:pt x="139165" y="257483"/>
                </a:cubicBezTo>
                <a:cubicBezTo>
                  <a:pt x="136535" y="255042"/>
                  <a:pt x="136817" y="252225"/>
                  <a:pt x="140010" y="249032"/>
                </a:cubicBezTo>
                <a:lnTo>
                  <a:pt x="221987" y="167054"/>
                </a:lnTo>
                <a:cubicBezTo>
                  <a:pt x="223584" y="165458"/>
                  <a:pt x="225086" y="164589"/>
                  <a:pt x="226495" y="164448"/>
                </a:cubicBezTo>
                <a:close/>
                <a:moveTo>
                  <a:pt x="225368" y="126206"/>
                </a:moveTo>
                <a:lnTo>
                  <a:pt x="72117" y="279457"/>
                </a:lnTo>
                <a:lnTo>
                  <a:pt x="72117" y="360589"/>
                </a:lnTo>
                <a:lnTo>
                  <a:pt x="153249" y="360589"/>
                </a:lnTo>
                <a:lnTo>
                  <a:pt x="306500" y="207339"/>
                </a:lnTo>
                <a:close/>
                <a:moveTo>
                  <a:pt x="288471" y="74372"/>
                </a:moveTo>
                <a:cubicBezTo>
                  <a:pt x="280959" y="74372"/>
                  <a:pt x="274574" y="77001"/>
                  <a:pt x="269315" y="82259"/>
                </a:cubicBezTo>
                <a:lnTo>
                  <a:pt x="243397" y="108177"/>
                </a:lnTo>
                <a:lnTo>
                  <a:pt x="324530" y="189309"/>
                </a:lnTo>
                <a:lnTo>
                  <a:pt x="350447" y="163392"/>
                </a:lnTo>
                <a:cubicBezTo>
                  <a:pt x="355706" y="158133"/>
                  <a:pt x="358335" y="151748"/>
                  <a:pt x="358335" y="144236"/>
                </a:cubicBezTo>
                <a:cubicBezTo>
                  <a:pt x="358335" y="136723"/>
                  <a:pt x="355706" y="130338"/>
                  <a:pt x="350447" y="125079"/>
                </a:cubicBezTo>
                <a:lnTo>
                  <a:pt x="307628" y="82259"/>
                </a:lnTo>
                <a:cubicBezTo>
                  <a:pt x="302369" y="77001"/>
                  <a:pt x="295983" y="74372"/>
                  <a:pt x="288471" y="74372"/>
                </a:cubicBezTo>
                <a:close/>
                <a:moveTo>
                  <a:pt x="81132" y="0"/>
                </a:moveTo>
                <a:lnTo>
                  <a:pt x="351574" y="0"/>
                </a:lnTo>
                <a:cubicBezTo>
                  <a:pt x="373923" y="0"/>
                  <a:pt x="393033" y="7935"/>
                  <a:pt x="408902" y="23805"/>
                </a:cubicBezTo>
                <a:cubicBezTo>
                  <a:pt x="424772" y="39674"/>
                  <a:pt x="432706" y="58784"/>
                  <a:pt x="432706" y="81133"/>
                </a:cubicBezTo>
                <a:lnTo>
                  <a:pt x="432706" y="351574"/>
                </a:lnTo>
                <a:cubicBezTo>
                  <a:pt x="432706" y="373924"/>
                  <a:pt x="424772" y="393033"/>
                  <a:pt x="408902" y="408902"/>
                </a:cubicBezTo>
                <a:cubicBezTo>
                  <a:pt x="393033" y="424772"/>
                  <a:pt x="373923" y="432707"/>
                  <a:pt x="351574" y="432707"/>
                </a:cubicBezTo>
                <a:lnTo>
                  <a:pt x="81132" y="432707"/>
                </a:lnTo>
                <a:cubicBezTo>
                  <a:pt x="58783" y="432707"/>
                  <a:pt x="39674" y="424772"/>
                  <a:pt x="23804" y="408902"/>
                </a:cubicBezTo>
                <a:cubicBezTo>
                  <a:pt x="7935" y="393033"/>
                  <a:pt x="0" y="373924"/>
                  <a:pt x="0" y="351574"/>
                </a:cubicBezTo>
                <a:lnTo>
                  <a:pt x="0" y="81133"/>
                </a:lnTo>
                <a:cubicBezTo>
                  <a:pt x="0" y="58784"/>
                  <a:pt x="7935" y="39674"/>
                  <a:pt x="23804" y="23805"/>
                </a:cubicBezTo>
                <a:cubicBezTo>
                  <a:pt x="39674" y="7935"/>
                  <a:pt x="58783" y="0"/>
                  <a:pt x="811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endParaRPr lang="fr-FR" dirty="0"/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4CD56DD7-5EE7-402C-8842-47AA3FB7F027}"/>
              </a:ext>
            </a:extLst>
          </p:cNvPr>
          <p:cNvSpPr txBox="1"/>
          <p:nvPr/>
        </p:nvSpPr>
        <p:spPr>
          <a:xfrm>
            <a:off x="4660085" y="5090961"/>
            <a:ext cx="516385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i="1" dirty="0">
                <a:solidFill>
                  <a:srgbClr val="7F7F7F"/>
                </a:solidFill>
                <a:latin typeface="Arial" panose="020B0604020202020204" pitchFamily="34" charset="0"/>
              </a:rPr>
              <a:t>Chaque gestionnaire peut modifier uniquement les organismes qu’il a lui-même créés</a:t>
            </a:r>
          </a:p>
        </p:txBody>
      </p:sp>
      <p:sp>
        <p:nvSpPr>
          <p:cNvPr id="23" name="Rectangle : avec coins arrondis en diagonale 22">
            <a:extLst>
              <a:ext uri="{FF2B5EF4-FFF2-40B4-BE49-F238E27FC236}">
                <a16:creationId xmlns:a16="http://schemas.microsoft.com/office/drawing/2014/main" id="{C1922B13-7697-4515-BC08-0151B3EFFBBF}"/>
              </a:ext>
            </a:extLst>
          </p:cNvPr>
          <p:cNvSpPr/>
          <p:nvPr/>
        </p:nvSpPr>
        <p:spPr>
          <a:xfrm>
            <a:off x="60960" y="1032521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1 –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RenoiRH</a:t>
            </a:r>
          </a:p>
        </p:txBody>
      </p:sp>
      <p:sp>
        <p:nvSpPr>
          <p:cNvPr id="24" name="Rectangle : avec coins arrondis en diagonale 23">
            <a:extLst>
              <a:ext uri="{FF2B5EF4-FFF2-40B4-BE49-F238E27FC236}">
                <a16:creationId xmlns:a16="http://schemas.microsoft.com/office/drawing/2014/main" id="{A1AF060E-4329-4436-8B66-241168252AA4}"/>
              </a:ext>
            </a:extLst>
          </p:cNvPr>
          <p:cNvSpPr/>
          <p:nvPr/>
        </p:nvSpPr>
        <p:spPr>
          <a:xfrm>
            <a:off x="60960" y="1604709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2 –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Stage / Session</a:t>
            </a:r>
          </a:p>
        </p:txBody>
      </p:sp>
      <p:sp>
        <p:nvSpPr>
          <p:cNvPr id="26" name="Rectangle : avec coins arrondis en diagonale 25">
            <a:extLst>
              <a:ext uri="{FF2B5EF4-FFF2-40B4-BE49-F238E27FC236}">
                <a16:creationId xmlns:a16="http://schemas.microsoft.com/office/drawing/2014/main" id="{D7A7EC55-56D2-4FB0-85BA-D2E20A86DAB5}"/>
              </a:ext>
            </a:extLst>
          </p:cNvPr>
          <p:cNvSpPr/>
          <p:nvPr/>
        </p:nvSpPr>
        <p:spPr>
          <a:xfrm>
            <a:off x="60960" y="2749085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4 –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Validation</a:t>
            </a:r>
          </a:p>
        </p:txBody>
      </p:sp>
      <p:sp>
        <p:nvSpPr>
          <p:cNvPr id="27" name="Rectangle : avec coins arrondis en diagonale 26">
            <a:extLst>
              <a:ext uri="{FF2B5EF4-FFF2-40B4-BE49-F238E27FC236}">
                <a16:creationId xmlns:a16="http://schemas.microsoft.com/office/drawing/2014/main" id="{D0F56E9A-860A-42E4-A60D-94E5FE336B5B}"/>
              </a:ext>
            </a:extLst>
          </p:cNvPr>
          <p:cNvSpPr/>
          <p:nvPr/>
        </p:nvSpPr>
        <p:spPr>
          <a:xfrm>
            <a:off x="60960" y="3321273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5 –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Inscription</a:t>
            </a:r>
          </a:p>
        </p:txBody>
      </p:sp>
      <p:sp>
        <p:nvSpPr>
          <p:cNvPr id="28" name="Rectangle : avec coins arrondis en diagonale 27">
            <a:extLst>
              <a:ext uri="{FF2B5EF4-FFF2-40B4-BE49-F238E27FC236}">
                <a16:creationId xmlns:a16="http://schemas.microsoft.com/office/drawing/2014/main" id="{0F9F16FA-2ED3-4979-9007-CE8BABB75BCD}"/>
              </a:ext>
            </a:extLst>
          </p:cNvPr>
          <p:cNvSpPr/>
          <p:nvPr/>
        </p:nvSpPr>
        <p:spPr>
          <a:xfrm>
            <a:off x="60960" y="3893461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6 - 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 Réalisation session</a:t>
            </a:r>
          </a:p>
        </p:txBody>
      </p:sp>
      <p:sp>
        <p:nvSpPr>
          <p:cNvPr id="29" name="Rectangle : avec coins arrondis en diagonale 28">
            <a:extLst>
              <a:ext uri="{FF2B5EF4-FFF2-40B4-BE49-F238E27FC236}">
                <a16:creationId xmlns:a16="http://schemas.microsoft.com/office/drawing/2014/main" id="{01CB439D-9709-4AFB-8B25-6D002E7C51AE}"/>
              </a:ext>
            </a:extLst>
          </p:cNvPr>
          <p:cNvSpPr/>
          <p:nvPr/>
        </p:nvSpPr>
        <p:spPr>
          <a:xfrm>
            <a:off x="60960" y="5037837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00AC8C"/>
          </a:solidFill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8 –</a:t>
            </a:r>
            <a:br>
              <a:rPr lang="fr-FR" sz="1000" dirty="0"/>
            </a:br>
            <a:r>
              <a:rPr lang="fr-FR" sz="1000" dirty="0"/>
              <a:t>Référentiels</a:t>
            </a:r>
          </a:p>
        </p:txBody>
      </p:sp>
      <p:sp>
        <p:nvSpPr>
          <p:cNvPr id="31" name="Rectangle : avec coins arrondis en diagonale 30">
            <a:extLst>
              <a:ext uri="{FF2B5EF4-FFF2-40B4-BE49-F238E27FC236}">
                <a16:creationId xmlns:a16="http://schemas.microsoft.com/office/drawing/2014/main" id="{66DF9BD1-F4EA-422A-88D6-632637CA0A86}"/>
              </a:ext>
            </a:extLst>
          </p:cNvPr>
          <p:cNvSpPr/>
          <p:nvPr/>
        </p:nvSpPr>
        <p:spPr>
          <a:xfrm>
            <a:off x="60960" y="5610025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9 –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Reporting</a:t>
            </a:r>
          </a:p>
        </p:txBody>
      </p:sp>
      <p:sp>
        <p:nvSpPr>
          <p:cNvPr id="32" name="Rectangle : avec coins arrondis en diagonale 31">
            <a:extLst>
              <a:ext uri="{FF2B5EF4-FFF2-40B4-BE49-F238E27FC236}">
                <a16:creationId xmlns:a16="http://schemas.microsoft.com/office/drawing/2014/main" id="{E6F94787-C004-4649-845E-FB5DF0FE856A}"/>
              </a:ext>
            </a:extLst>
          </p:cNvPr>
          <p:cNvSpPr/>
          <p:nvPr/>
        </p:nvSpPr>
        <p:spPr>
          <a:xfrm>
            <a:off x="60960" y="2176897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3 –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Téléinscription</a:t>
            </a:r>
          </a:p>
        </p:txBody>
      </p:sp>
      <p:sp>
        <p:nvSpPr>
          <p:cNvPr id="33" name="Rectangle : avec coins arrondis en diagonale 32">
            <a:extLst>
              <a:ext uri="{FF2B5EF4-FFF2-40B4-BE49-F238E27FC236}">
                <a16:creationId xmlns:a16="http://schemas.microsoft.com/office/drawing/2014/main" id="{F8C1EB6D-E5FC-4689-A508-8FE7D5AC2A96}"/>
              </a:ext>
            </a:extLst>
          </p:cNvPr>
          <p:cNvSpPr/>
          <p:nvPr/>
        </p:nvSpPr>
        <p:spPr>
          <a:xfrm>
            <a:off x="60960" y="4465649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7 –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Historique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C3EC0C56-D966-4EBA-8D1E-8A5C4F379922}"/>
              </a:ext>
            </a:extLst>
          </p:cNvPr>
          <p:cNvSpPr txBox="1"/>
          <p:nvPr/>
        </p:nvSpPr>
        <p:spPr>
          <a:xfrm>
            <a:off x="1232017" y="670477"/>
            <a:ext cx="5163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>
                <a:latin typeface="+mj-lt"/>
              </a:rPr>
              <a:t>Gérer les référentiels Salles, Lieux et Organismes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83B3F24-96A8-4ACC-B172-BC4C0E641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20C2-BDE6-4EB1-A6D0-0042D9418E61}" type="slidenum">
              <a:rPr lang="fr-FR" smtClean="0"/>
              <a:pPr/>
              <a:t>12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0EE0BD2-D046-4134-9A17-B86772F94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Module 3</a:t>
            </a:r>
          </a:p>
        </p:txBody>
      </p:sp>
    </p:spTree>
    <p:extLst>
      <p:ext uri="{BB962C8B-B14F-4D97-AF65-F5344CB8AC3E}">
        <p14:creationId xmlns:p14="http://schemas.microsoft.com/office/powerpoint/2010/main" val="34592046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Image 43">
            <a:extLst>
              <a:ext uri="{FF2B5EF4-FFF2-40B4-BE49-F238E27FC236}">
                <a16:creationId xmlns:a16="http://schemas.microsoft.com/office/drawing/2014/main" id="{48354EBE-25D5-426E-9FAA-79B4933789B1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7394889" y="1631824"/>
            <a:ext cx="4415076" cy="2299550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E22E7B5A-8D41-46AE-8DC7-669E82763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7258" y="166346"/>
            <a:ext cx="6833486" cy="519447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8-6 Créer </a:t>
            </a:r>
            <a:r>
              <a:rPr lang="fr-FR" dirty="0"/>
              <a:t>un organisme de formation</a:t>
            </a:r>
          </a:p>
        </p:txBody>
      </p:sp>
      <p:sp>
        <p:nvSpPr>
          <p:cNvPr id="23" name="Rectangle : avec coins arrondis en diagonale 22">
            <a:extLst>
              <a:ext uri="{FF2B5EF4-FFF2-40B4-BE49-F238E27FC236}">
                <a16:creationId xmlns:a16="http://schemas.microsoft.com/office/drawing/2014/main" id="{C1922B13-7697-4515-BC08-0151B3EFFBBF}"/>
              </a:ext>
            </a:extLst>
          </p:cNvPr>
          <p:cNvSpPr/>
          <p:nvPr/>
        </p:nvSpPr>
        <p:spPr>
          <a:xfrm>
            <a:off x="60960" y="1032521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1 –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RenoiRH</a:t>
            </a:r>
          </a:p>
        </p:txBody>
      </p:sp>
      <p:sp>
        <p:nvSpPr>
          <p:cNvPr id="24" name="Rectangle : avec coins arrondis en diagonale 23">
            <a:extLst>
              <a:ext uri="{FF2B5EF4-FFF2-40B4-BE49-F238E27FC236}">
                <a16:creationId xmlns:a16="http://schemas.microsoft.com/office/drawing/2014/main" id="{A1AF060E-4329-4436-8B66-241168252AA4}"/>
              </a:ext>
            </a:extLst>
          </p:cNvPr>
          <p:cNvSpPr/>
          <p:nvPr/>
        </p:nvSpPr>
        <p:spPr>
          <a:xfrm>
            <a:off x="60960" y="1604709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2 –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Stage / Session</a:t>
            </a:r>
          </a:p>
        </p:txBody>
      </p:sp>
      <p:sp>
        <p:nvSpPr>
          <p:cNvPr id="26" name="Rectangle : avec coins arrondis en diagonale 25">
            <a:extLst>
              <a:ext uri="{FF2B5EF4-FFF2-40B4-BE49-F238E27FC236}">
                <a16:creationId xmlns:a16="http://schemas.microsoft.com/office/drawing/2014/main" id="{D7A7EC55-56D2-4FB0-85BA-D2E20A86DAB5}"/>
              </a:ext>
            </a:extLst>
          </p:cNvPr>
          <p:cNvSpPr/>
          <p:nvPr/>
        </p:nvSpPr>
        <p:spPr>
          <a:xfrm>
            <a:off x="60960" y="2749085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4 –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Validation</a:t>
            </a:r>
          </a:p>
        </p:txBody>
      </p:sp>
      <p:sp>
        <p:nvSpPr>
          <p:cNvPr id="27" name="Rectangle : avec coins arrondis en diagonale 26">
            <a:extLst>
              <a:ext uri="{FF2B5EF4-FFF2-40B4-BE49-F238E27FC236}">
                <a16:creationId xmlns:a16="http://schemas.microsoft.com/office/drawing/2014/main" id="{D0F56E9A-860A-42E4-A60D-94E5FE336B5B}"/>
              </a:ext>
            </a:extLst>
          </p:cNvPr>
          <p:cNvSpPr/>
          <p:nvPr/>
        </p:nvSpPr>
        <p:spPr>
          <a:xfrm>
            <a:off x="60960" y="3321273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5 –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Inscription</a:t>
            </a:r>
          </a:p>
        </p:txBody>
      </p:sp>
      <p:sp>
        <p:nvSpPr>
          <p:cNvPr id="28" name="Rectangle : avec coins arrondis en diagonale 27">
            <a:extLst>
              <a:ext uri="{FF2B5EF4-FFF2-40B4-BE49-F238E27FC236}">
                <a16:creationId xmlns:a16="http://schemas.microsoft.com/office/drawing/2014/main" id="{0F9F16FA-2ED3-4979-9007-CE8BABB75BCD}"/>
              </a:ext>
            </a:extLst>
          </p:cNvPr>
          <p:cNvSpPr/>
          <p:nvPr/>
        </p:nvSpPr>
        <p:spPr>
          <a:xfrm>
            <a:off x="60960" y="3893461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6 - 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 Réalisation session</a:t>
            </a:r>
          </a:p>
        </p:txBody>
      </p:sp>
      <p:sp>
        <p:nvSpPr>
          <p:cNvPr id="29" name="Rectangle : avec coins arrondis en diagonale 28">
            <a:extLst>
              <a:ext uri="{FF2B5EF4-FFF2-40B4-BE49-F238E27FC236}">
                <a16:creationId xmlns:a16="http://schemas.microsoft.com/office/drawing/2014/main" id="{01CB439D-9709-4AFB-8B25-6D002E7C51AE}"/>
              </a:ext>
            </a:extLst>
          </p:cNvPr>
          <p:cNvSpPr/>
          <p:nvPr/>
        </p:nvSpPr>
        <p:spPr>
          <a:xfrm>
            <a:off x="60960" y="5037837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00AC8C"/>
          </a:solidFill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8 –</a:t>
            </a:r>
            <a:br>
              <a:rPr lang="fr-FR" sz="1000" dirty="0"/>
            </a:br>
            <a:r>
              <a:rPr lang="fr-FR" sz="1000" dirty="0"/>
              <a:t>Référentiels</a:t>
            </a:r>
          </a:p>
        </p:txBody>
      </p:sp>
      <p:sp>
        <p:nvSpPr>
          <p:cNvPr id="31" name="Rectangle : avec coins arrondis en diagonale 30">
            <a:extLst>
              <a:ext uri="{FF2B5EF4-FFF2-40B4-BE49-F238E27FC236}">
                <a16:creationId xmlns:a16="http://schemas.microsoft.com/office/drawing/2014/main" id="{66DF9BD1-F4EA-422A-88D6-632637CA0A86}"/>
              </a:ext>
            </a:extLst>
          </p:cNvPr>
          <p:cNvSpPr/>
          <p:nvPr/>
        </p:nvSpPr>
        <p:spPr>
          <a:xfrm>
            <a:off x="60960" y="5610025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9 –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Reporting</a:t>
            </a:r>
          </a:p>
        </p:txBody>
      </p:sp>
      <p:sp>
        <p:nvSpPr>
          <p:cNvPr id="32" name="Rectangle : avec coins arrondis en diagonale 31">
            <a:extLst>
              <a:ext uri="{FF2B5EF4-FFF2-40B4-BE49-F238E27FC236}">
                <a16:creationId xmlns:a16="http://schemas.microsoft.com/office/drawing/2014/main" id="{E6F94787-C004-4649-845E-FB5DF0FE856A}"/>
              </a:ext>
            </a:extLst>
          </p:cNvPr>
          <p:cNvSpPr/>
          <p:nvPr/>
        </p:nvSpPr>
        <p:spPr>
          <a:xfrm>
            <a:off x="60960" y="2176897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3 –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Téléinscription</a:t>
            </a:r>
          </a:p>
        </p:txBody>
      </p:sp>
      <p:sp>
        <p:nvSpPr>
          <p:cNvPr id="33" name="Rectangle : avec coins arrondis en diagonale 32">
            <a:extLst>
              <a:ext uri="{FF2B5EF4-FFF2-40B4-BE49-F238E27FC236}">
                <a16:creationId xmlns:a16="http://schemas.microsoft.com/office/drawing/2014/main" id="{F8C1EB6D-E5FC-4689-A508-8FE7D5AC2A96}"/>
              </a:ext>
            </a:extLst>
          </p:cNvPr>
          <p:cNvSpPr/>
          <p:nvPr/>
        </p:nvSpPr>
        <p:spPr>
          <a:xfrm>
            <a:off x="60960" y="4465649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7 –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Historique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C3EC0C56-D966-4EBA-8D1E-8A5C4F379922}"/>
              </a:ext>
            </a:extLst>
          </p:cNvPr>
          <p:cNvSpPr txBox="1"/>
          <p:nvPr/>
        </p:nvSpPr>
        <p:spPr>
          <a:xfrm>
            <a:off x="1232017" y="670477"/>
            <a:ext cx="5163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>
                <a:latin typeface="+mj-lt"/>
              </a:rPr>
              <a:t>Gérer les référentiels Salles, Lieux et Organismes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E795CE36-24FB-4CCA-B834-3ECC8695539C}"/>
              </a:ext>
            </a:extLst>
          </p:cNvPr>
          <p:cNvSpPr txBox="1"/>
          <p:nvPr/>
        </p:nvSpPr>
        <p:spPr>
          <a:xfrm>
            <a:off x="5791020" y="693560"/>
            <a:ext cx="6048000" cy="323165"/>
          </a:xfrm>
          <a:prstGeom prst="rect">
            <a:avLst/>
          </a:prstGeom>
          <a:solidFill>
            <a:srgbClr val="00AC8C"/>
          </a:solidFill>
        </p:spPr>
        <p:txBody>
          <a:bodyPr wrap="square" rtlCol="0">
            <a:spAutoFit/>
          </a:bodyPr>
          <a:lstStyle/>
          <a:p>
            <a:r>
              <a:rPr lang="fr-FR" sz="1500" b="1" dirty="0">
                <a:solidFill>
                  <a:schemeClr val="bg1"/>
                </a:solidFill>
              </a:rPr>
              <a:t>Accès à l’écran </a:t>
            </a:r>
            <a:r>
              <a:rPr lang="fr-FR" sz="1500" dirty="0">
                <a:solidFill>
                  <a:schemeClr val="bg1"/>
                </a:solidFill>
              </a:rPr>
              <a:t>: Formation </a:t>
            </a:r>
            <a:r>
              <a:rPr lang="fr-FR" sz="15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 3" panose="05040102010807070707" pitchFamily="18" charset="2"/>
              </a:rPr>
              <a:t> Offre de formation  </a:t>
            </a:r>
            <a:r>
              <a:rPr lang="fr-FR" sz="15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Configurer </a:t>
            </a:r>
            <a:r>
              <a:rPr lang="fr-FR" sz="15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 3" panose="05040102010807070707" pitchFamily="18" charset="2"/>
              </a:rPr>
              <a:t> </a:t>
            </a:r>
            <a:r>
              <a:rPr lang="fr-FR" sz="15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Organisme</a:t>
            </a:r>
            <a:endParaRPr lang="fr-FR" sz="1500" dirty="0">
              <a:solidFill>
                <a:schemeClr val="bg1"/>
              </a:solidFill>
            </a:endParaRPr>
          </a:p>
        </p:txBody>
      </p:sp>
      <p:graphicFrame>
        <p:nvGraphicFramePr>
          <p:cNvPr id="37" name="Tableau 140">
            <a:extLst>
              <a:ext uri="{FF2B5EF4-FFF2-40B4-BE49-F238E27FC236}">
                <a16:creationId xmlns:a16="http://schemas.microsoft.com/office/drawing/2014/main" id="{598A6E40-BA8C-4590-87F1-0A9641BC04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0407707"/>
              </p:ext>
            </p:extLst>
          </p:nvPr>
        </p:nvGraphicFramePr>
        <p:xfrm>
          <a:off x="1304805" y="1617256"/>
          <a:ext cx="5722159" cy="3256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138">
                  <a:extLst>
                    <a:ext uri="{9D8B030D-6E8A-4147-A177-3AD203B41FA5}">
                      <a16:colId xmlns:a16="http://schemas.microsoft.com/office/drawing/2014/main" val="1458599572"/>
                    </a:ext>
                  </a:extLst>
                </a:gridCol>
                <a:gridCol w="4179021">
                  <a:extLst>
                    <a:ext uri="{9D8B030D-6E8A-4147-A177-3AD203B41FA5}">
                      <a16:colId xmlns:a16="http://schemas.microsoft.com/office/drawing/2014/main" val="17544133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bg1"/>
                          </a:solidFill>
                        </a:rPr>
                        <a:t>Champ</a:t>
                      </a: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bg1"/>
                          </a:solidFill>
                        </a:rPr>
                        <a:t>Règle de gestion</a:t>
                      </a: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62628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1" dirty="0"/>
                        <a:t>Code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Code explicite de </a:t>
                      </a:r>
                      <a:r>
                        <a:rPr lang="fr-FR" sz="1600" dirty="0" smtClean="0"/>
                        <a:t>l’organisme (10 caractère), </a:t>
                      </a:r>
                      <a:r>
                        <a:rPr lang="fr-FR" sz="1600" dirty="0"/>
                        <a:t>permettant de le rechercher </a:t>
                      </a:r>
                      <a:r>
                        <a:rPr lang="fr-FR" sz="1600" dirty="0" smtClean="0"/>
                        <a:t>facilement</a:t>
                      </a:r>
                    </a:p>
                    <a:p>
                      <a:r>
                        <a:rPr lang="fr-FR" sz="1600" i="1" dirty="0" smtClean="0">
                          <a:solidFill>
                            <a:srgbClr val="0070C0"/>
                          </a:solidFill>
                        </a:rPr>
                        <a:t>(L021000001)</a:t>
                      </a:r>
                      <a:endParaRPr lang="fr-FR" sz="1600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14865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1" dirty="0"/>
                        <a:t>Libellé court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Nom </a:t>
                      </a:r>
                      <a:r>
                        <a:rPr lang="fr-FR" sz="1600" dirty="0" smtClean="0"/>
                        <a:t>de l’organisme </a:t>
                      </a:r>
                      <a:r>
                        <a:rPr lang="fr-FR" sz="1600" i="1" dirty="0" smtClean="0">
                          <a:solidFill>
                            <a:srgbClr val="0070C0"/>
                          </a:solidFill>
                        </a:rPr>
                        <a:t>(AgroSupDijon)</a:t>
                      </a:r>
                      <a:endParaRPr lang="fr-FR" sz="1600" i="1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0980347"/>
                  </a:ext>
                </a:extLst>
              </a:tr>
              <a:tr h="505595">
                <a:tc>
                  <a:txBody>
                    <a:bodyPr/>
                    <a:lstStyle/>
                    <a:p>
                      <a:r>
                        <a:rPr lang="fr-FR" sz="1600" b="0" dirty="0"/>
                        <a:t>Libellé abrégé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Alimenté automatiquement avec les 18 premiers caractères du Libellé court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7072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0" u="sng" dirty="0"/>
                        <a:t>Statut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 Actif 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05925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0" u="sng" dirty="0"/>
                        <a:t>Date de début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/>
                        <a:t>01/01 de l’année de création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77548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0" u="non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Adresse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dirty="0"/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741849"/>
                  </a:ext>
                </a:extLst>
              </a:tr>
            </a:tbl>
          </a:graphicData>
        </a:graphic>
      </p:graphicFrame>
      <p:sp>
        <p:nvSpPr>
          <p:cNvPr id="38" name="ZoneTexte 37">
            <a:extLst>
              <a:ext uri="{FF2B5EF4-FFF2-40B4-BE49-F238E27FC236}">
                <a16:creationId xmlns:a16="http://schemas.microsoft.com/office/drawing/2014/main" id="{C1CDE173-100D-47AF-9AEF-54A513D9BCFE}"/>
              </a:ext>
            </a:extLst>
          </p:cNvPr>
          <p:cNvSpPr txBox="1"/>
          <p:nvPr/>
        </p:nvSpPr>
        <p:spPr>
          <a:xfrm>
            <a:off x="8191752" y="2687317"/>
            <a:ext cx="372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chemeClr val="accent2"/>
                </a:solidFill>
                <a:sym typeface="Wingdings 3" panose="05040102010807070707" pitchFamily="18" charset="2"/>
              </a:rPr>
              <a:t>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761E5C5B-6BE5-4661-A8F7-ECCABA0D8279}"/>
              </a:ext>
            </a:extLst>
          </p:cNvPr>
          <p:cNvSpPr txBox="1"/>
          <p:nvPr/>
        </p:nvSpPr>
        <p:spPr>
          <a:xfrm>
            <a:off x="7823827" y="2871983"/>
            <a:ext cx="372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chemeClr val="accent2"/>
                </a:solidFill>
                <a:sym typeface="Wingdings 3" panose="05040102010807070707" pitchFamily="18" charset="2"/>
              </a:rPr>
              <a:t>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B74D934B-D4EF-4A56-BDAD-8481BD3A1C06}"/>
              </a:ext>
            </a:extLst>
          </p:cNvPr>
          <p:cNvSpPr txBox="1"/>
          <p:nvPr/>
        </p:nvSpPr>
        <p:spPr>
          <a:xfrm>
            <a:off x="7823827" y="3089333"/>
            <a:ext cx="372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chemeClr val="accent2"/>
                </a:solidFill>
                <a:sym typeface="Wingdings 3" panose="05040102010807070707" pitchFamily="18" charset="2"/>
              </a:rPr>
              <a:t></a:t>
            </a:r>
            <a:endParaRPr lang="fr-FR" dirty="0">
              <a:solidFill>
                <a:schemeClr val="accent2"/>
              </a:solidFill>
            </a:endParaRPr>
          </a:p>
        </p:txBody>
      </p:sp>
      <p:pic>
        <p:nvPicPr>
          <p:cNvPr id="45" name="Image 44">
            <a:extLst>
              <a:ext uri="{FF2B5EF4-FFF2-40B4-BE49-F238E27FC236}">
                <a16:creationId xmlns:a16="http://schemas.microsoft.com/office/drawing/2014/main" id="{C6FA379A-32ED-419B-AB89-DF0746923442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394888" y="4116039"/>
            <a:ext cx="4415075" cy="1976421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</p:pic>
      <p:sp>
        <p:nvSpPr>
          <p:cNvPr id="46" name="ZoneTexte 45">
            <a:extLst>
              <a:ext uri="{FF2B5EF4-FFF2-40B4-BE49-F238E27FC236}">
                <a16:creationId xmlns:a16="http://schemas.microsoft.com/office/drawing/2014/main" id="{804AFFC4-CF2B-4EDE-9059-ECC2D8774C52}"/>
              </a:ext>
            </a:extLst>
          </p:cNvPr>
          <p:cNvSpPr txBox="1"/>
          <p:nvPr/>
        </p:nvSpPr>
        <p:spPr>
          <a:xfrm>
            <a:off x="8815020" y="5284671"/>
            <a:ext cx="372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chemeClr val="accent2"/>
                </a:solidFill>
                <a:sym typeface="Wingdings 3" panose="05040102010807070707" pitchFamily="18" charset="2"/>
              </a:rPr>
              <a:t>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E570AFF0-7468-43CE-94B0-CE99CCF2E588}"/>
              </a:ext>
            </a:extLst>
          </p:cNvPr>
          <p:cNvSpPr txBox="1"/>
          <p:nvPr/>
        </p:nvSpPr>
        <p:spPr>
          <a:xfrm>
            <a:off x="9523292" y="5284671"/>
            <a:ext cx="372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chemeClr val="accent2"/>
                </a:solidFill>
                <a:sym typeface="Wingdings 3" panose="05040102010807070707" pitchFamily="18" charset="2"/>
              </a:rPr>
              <a:t>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87B650EB-AFDE-4B06-BDFC-9AE5158809D8}"/>
              </a:ext>
            </a:extLst>
          </p:cNvPr>
          <p:cNvSpPr txBox="1"/>
          <p:nvPr/>
        </p:nvSpPr>
        <p:spPr>
          <a:xfrm>
            <a:off x="8293894" y="5786368"/>
            <a:ext cx="372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chemeClr val="accent2"/>
                </a:solidFill>
                <a:sym typeface="Wingdings 3" panose="05040102010807070707" pitchFamily="18" charset="2"/>
              </a:rPr>
              <a:t>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847CAA83-99A6-4851-96FF-C19CB6641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20C2-BDE6-4EB1-A6D0-0042D9418E61}" type="slidenum">
              <a:rPr lang="fr-FR" smtClean="0"/>
              <a:pPr/>
              <a:t>13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F4E2624-2CB5-4DF9-B193-1B22DAD55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Module 3</a:t>
            </a:r>
          </a:p>
        </p:txBody>
      </p:sp>
      <p:sp>
        <p:nvSpPr>
          <p:cNvPr id="30" name="Freeform 458">
            <a:extLst>
              <a:ext uri="{FF2B5EF4-FFF2-40B4-BE49-F238E27FC236}">
                <a16:creationId xmlns:a16="http://schemas.microsoft.com/office/drawing/2014/main" id="{07B44B98-BD4A-4587-AF18-80A526C56577}"/>
              </a:ext>
            </a:extLst>
          </p:cNvPr>
          <p:cNvSpPr/>
          <p:nvPr/>
        </p:nvSpPr>
        <p:spPr>
          <a:xfrm>
            <a:off x="1317075" y="5505837"/>
            <a:ext cx="405097" cy="405026"/>
          </a:xfrm>
          <a:custGeom>
            <a:avLst/>
            <a:gdLst>
              <a:gd name="connsiteX0" fmla="*/ 113811 w 432706"/>
              <a:gd name="connsiteY0" fmla="*/ 276076 h 432707"/>
              <a:gd name="connsiteX1" fmla="*/ 156631 w 432706"/>
              <a:gd name="connsiteY1" fmla="*/ 318896 h 432707"/>
              <a:gd name="connsiteX2" fmla="*/ 141982 w 432706"/>
              <a:gd name="connsiteY2" fmla="*/ 333545 h 432707"/>
              <a:gd name="connsiteX3" fmla="*/ 126206 w 432706"/>
              <a:gd name="connsiteY3" fmla="*/ 333545 h 432707"/>
              <a:gd name="connsiteX4" fmla="*/ 126206 w 432706"/>
              <a:gd name="connsiteY4" fmla="*/ 306501 h 432707"/>
              <a:gd name="connsiteX5" fmla="*/ 99161 w 432706"/>
              <a:gd name="connsiteY5" fmla="*/ 306501 h 432707"/>
              <a:gd name="connsiteX6" fmla="*/ 99161 w 432706"/>
              <a:gd name="connsiteY6" fmla="*/ 290725 h 432707"/>
              <a:gd name="connsiteX7" fmla="*/ 226495 w 432706"/>
              <a:gd name="connsiteY7" fmla="*/ 164448 h 432707"/>
              <a:gd name="connsiteX8" fmla="*/ 230439 w 432706"/>
              <a:gd name="connsiteY8" fmla="*/ 166209 h 432707"/>
              <a:gd name="connsiteX9" fmla="*/ 229593 w 432706"/>
              <a:gd name="connsiteY9" fmla="*/ 174660 h 432707"/>
              <a:gd name="connsiteX10" fmla="*/ 147616 w 432706"/>
              <a:gd name="connsiteY10" fmla="*/ 256638 h 432707"/>
              <a:gd name="connsiteX11" fmla="*/ 139165 w 432706"/>
              <a:gd name="connsiteY11" fmla="*/ 257483 h 432707"/>
              <a:gd name="connsiteX12" fmla="*/ 140010 w 432706"/>
              <a:gd name="connsiteY12" fmla="*/ 249032 h 432707"/>
              <a:gd name="connsiteX13" fmla="*/ 221987 w 432706"/>
              <a:gd name="connsiteY13" fmla="*/ 167054 h 432707"/>
              <a:gd name="connsiteX14" fmla="*/ 226495 w 432706"/>
              <a:gd name="connsiteY14" fmla="*/ 164448 h 432707"/>
              <a:gd name="connsiteX15" fmla="*/ 225368 w 432706"/>
              <a:gd name="connsiteY15" fmla="*/ 126206 h 432707"/>
              <a:gd name="connsiteX16" fmla="*/ 72117 w 432706"/>
              <a:gd name="connsiteY16" fmla="*/ 279457 h 432707"/>
              <a:gd name="connsiteX17" fmla="*/ 72117 w 432706"/>
              <a:gd name="connsiteY17" fmla="*/ 360589 h 432707"/>
              <a:gd name="connsiteX18" fmla="*/ 153249 w 432706"/>
              <a:gd name="connsiteY18" fmla="*/ 360589 h 432707"/>
              <a:gd name="connsiteX19" fmla="*/ 306500 w 432706"/>
              <a:gd name="connsiteY19" fmla="*/ 207339 h 432707"/>
              <a:gd name="connsiteX20" fmla="*/ 288471 w 432706"/>
              <a:gd name="connsiteY20" fmla="*/ 74372 h 432707"/>
              <a:gd name="connsiteX21" fmla="*/ 269315 w 432706"/>
              <a:gd name="connsiteY21" fmla="*/ 82259 h 432707"/>
              <a:gd name="connsiteX22" fmla="*/ 243397 w 432706"/>
              <a:gd name="connsiteY22" fmla="*/ 108177 h 432707"/>
              <a:gd name="connsiteX23" fmla="*/ 324530 w 432706"/>
              <a:gd name="connsiteY23" fmla="*/ 189309 h 432707"/>
              <a:gd name="connsiteX24" fmla="*/ 350447 w 432706"/>
              <a:gd name="connsiteY24" fmla="*/ 163392 h 432707"/>
              <a:gd name="connsiteX25" fmla="*/ 358335 w 432706"/>
              <a:gd name="connsiteY25" fmla="*/ 144236 h 432707"/>
              <a:gd name="connsiteX26" fmla="*/ 350447 w 432706"/>
              <a:gd name="connsiteY26" fmla="*/ 125079 h 432707"/>
              <a:gd name="connsiteX27" fmla="*/ 307628 w 432706"/>
              <a:gd name="connsiteY27" fmla="*/ 82259 h 432707"/>
              <a:gd name="connsiteX28" fmla="*/ 288471 w 432706"/>
              <a:gd name="connsiteY28" fmla="*/ 74372 h 432707"/>
              <a:gd name="connsiteX29" fmla="*/ 81132 w 432706"/>
              <a:gd name="connsiteY29" fmla="*/ 0 h 432707"/>
              <a:gd name="connsiteX30" fmla="*/ 351574 w 432706"/>
              <a:gd name="connsiteY30" fmla="*/ 0 h 432707"/>
              <a:gd name="connsiteX31" fmla="*/ 408902 w 432706"/>
              <a:gd name="connsiteY31" fmla="*/ 23805 h 432707"/>
              <a:gd name="connsiteX32" fmla="*/ 432706 w 432706"/>
              <a:gd name="connsiteY32" fmla="*/ 81133 h 432707"/>
              <a:gd name="connsiteX33" fmla="*/ 432706 w 432706"/>
              <a:gd name="connsiteY33" fmla="*/ 351574 h 432707"/>
              <a:gd name="connsiteX34" fmla="*/ 408902 w 432706"/>
              <a:gd name="connsiteY34" fmla="*/ 408902 h 432707"/>
              <a:gd name="connsiteX35" fmla="*/ 351574 w 432706"/>
              <a:gd name="connsiteY35" fmla="*/ 432707 h 432707"/>
              <a:gd name="connsiteX36" fmla="*/ 81132 w 432706"/>
              <a:gd name="connsiteY36" fmla="*/ 432707 h 432707"/>
              <a:gd name="connsiteX37" fmla="*/ 23804 w 432706"/>
              <a:gd name="connsiteY37" fmla="*/ 408902 h 432707"/>
              <a:gd name="connsiteX38" fmla="*/ 0 w 432706"/>
              <a:gd name="connsiteY38" fmla="*/ 351574 h 432707"/>
              <a:gd name="connsiteX39" fmla="*/ 0 w 432706"/>
              <a:gd name="connsiteY39" fmla="*/ 81133 h 432707"/>
              <a:gd name="connsiteX40" fmla="*/ 23804 w 432706"/>
              <a:gd name="connsiteY40" fmla="*/ 23805 h 432707"/>
              <a:gd name="connsiteX41" fmla="*/ 81132 w 432706"/>
              <a:gd name="connsiteY41" fmla="*/ 0 h 432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432706" h="432707">
                <a:moveTo>
                  <a:pt x="113811" y="276076"/>
                </a:moveTo>
                <a:lnTo>
                  <a:pt x="156631" y="318896"/>
                </a:lnTo>
                <a:lnTo>
                  <a:pt x="141982" y="333545"/>
                </a:lnTo>
                <a:lnTo>
                  <a:pt x="126206" y="333545"/>
                </a:lnTo>
                <a:lnTo>
                  <a:pt x="126206" y="306501"/>
                </a:lnTo>
                <a:lnTo>
                  <a:pt x="99161" y="306501"/>
                </a:lnTo>
                <a:lnTo>
                  <a:pt x="99161" y="290725"/>
                </a:lnTo>
                <a:close/>
                <a:moveTo>
                  <a:pt x="226495" y="164448"/>
                </a:moveTo>
                <a:cubicBezTo>
                  <a:pt x="227903" y="164308"/>
                  <a:pt x="229218" y="164894"/>
                  <a:pt x="230439" y="166209"/>
                </a:cubicBezTo>
                <a:cubicBezTo>
                  <a:pt x="233068" y="168651"/>
                  <a:pt x="232786" y="171468"/>
                  <a:pt x="229593" y="174660"/>
                </a:cubicBezTo>
                <a:lnTo>
                  <a:pt x="147616" y="256638"/>
                </a:lnTo>
                <a:cubicBezTo>
                  <a:pt x="144423" y="259831"/>
                  <a:pt x="141606" y="260112"/>
                  <a:pt x="139165" y="257483"/>
                </a:cubicBezTo>
                <a:cubicBezTo>
                  <a:pt x="136535" y="255042"/>
                  <a:pt x="136817" y="252225"/>
                  <a:pt x="140010" y="249032"/>
                </a:cubicBezTo>
                <a:lnTo>
                  <a:pt x="221987" y="167054"/>
                </a:lnTo>
                <a:cubicBezTo>
                  <a:pt x="223584" y="165458"/>
                  <a:pt x="225086" y="164589"/>
                  <a:pt x="226495" y="164448"/>
                </a:cubicBezTo>
                <a:close/>
                <a:moveTo>
                  <a:pt x="225368" y="126206"/>
                </a:moveTo>
                <a:lnTo>
                  <a:pt x="72117" y="279457"/>
                </a:lnTo>
                <a:lnTo>
                  <a:pt x="72117" y="360589"/>
                </a:lnTo>
                <a:lnTo>
                  <a:pt x="153249" y="360589"/>
                </a:lnTo>
                <a:lnTo>
                  <a:pt x="306500" y="207339"/>
                </a:lnTo>
                <a:close/>
                <a:moveTo>
                  <a:pt x="288471" y="74372"/>
                </a:moveTo>
                <a:cubicBezTo>
                  <a:pt x="280959" y="74372"/>
                  <a:pt x="274574" y="77001"/>
                  <a:pt x="269315" y="82259"/>
                </a:cubicBezTo>
                <a:lnTo>
                  <a:pt x="243397" y="108177"/>
                </a:lnTo>
                <a:lnTo>
                  <a:pt x="324530" y="189309"/>
                </a:lnTo>
                <a:lnTo>
                  <a:pt x="350447" y="163392"/>
                </a:lnTo>
                <a:cubicBezTo>
                  <a:pt x="355706" y="158133"/>
                  <a:pt x="358335" y="151748"/>
                  <a:pt x="358335" y="144236"/>
                </a:cubicBezTo>
                <a:cubicBezTo>
                  <a:pt x="358335" y="136723"/>
                  <a:pt x="355706" y="130338"/>
                  <a:pt x="350447" y="125079"/>
                </a:cubicBezTo>
                <a:lnTo>
                  <a:pt x="307628" y="82259"/>
                </a:lnTo>
                <a:cubicBezTo>
                  <a:pt x="302369" y="77001"/>
                  <a:pt x="295983" y="74372"/>
                  <a:pt x="288471" y="74372"/>
                </a:cubicBezTo>
                <a:close/>
                <a:moveTo>
                  <a:pt x="81132" y="0"/>
                </a:moveTo>
                <a:lnTo>
                  <a:pt x="351574" y="0"/>
                </a:lnTo>
                <a:cubicBezTo>
                  <a:pt x="373923" y="0"/>
                  <a:pt x="393033" y="7935"/>
                  <a:pt x="408902" y="23805"/>
                </a:cubicBezTo>
                <a:cubicBezTo>
                  <a:pt x="424772" y="39674"/>
                  <a:pt x="432706" y="58784"/>
                  <a:pt x="432706" y="81133"/>
                </a:cubicBezTo>
                <a:lnTo>
                  <a:pt x="432706" y="351574"/>
                </a:lnTo>
                <a:cubicBezTo>
                  <a:pt x="432706" y="373924"/>
                  <a:pt x="424772" y="393033"/>
                  <a:pt x="408902" y="408902"/>
                </a:cubicBezTo>
                <a:cubicBezTo>
                  <a:pt x="393033" y="424772"/>
                  <a:pt x="373923" y="432707"/>
                  <a:pt x="351574" y="432707"/>
                </a:cubicBezTo>
                <a:lnTo>
                  <a:pt x="81132" y="432707"/>
                </a:lnTo>
                <a:cubicBezTo>
                  <a:pt x="58783" y="432707"/>
                  <a:pt x="39674" y="424772"/>
                  <a:pt x="23804" y="408902"/>
                </a:cubicBezTo>
                <a:cubicBezTo>
                  <a:pt x="7935" y="393033"/>
                  <a:pt x="0" y="373924"/>
                  <a:pt x="0" y="351574"/>
                </a:cubicBezTo>
                <a:lnTo>
                  <a:pt x="0" y="81133"/>
                </a:lnTo>
                <a:cubicBezTo>
                  <a:pt x="0" y="58784"/>
                  <a:pt x="7935" y="39674"/>
                  <a:pt x="23804" y="23805"/>
                </a:cubicBezTo>
                <a:cubicBezTo>
                  <a:pt x="39674" y="7935"/>
                  <a:pt x="58783" y="0"/>
                  <a:pt x="811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endParaRPr lang="fr-FR" dirty="0"/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4CD56DD7-5EE7-402C-8842-47AA3FB7F027}"/>
              </a:ext>
            </a:extLst>
          </p:cNvPr>
          <p:cNvSpPr txBox="1"/>
          <p:nvPr/>
        </p:nvSpPr>
        <p:spPr>
          <a:xfrm>
            <a:off x="1722172" y="5431351"/>
            <a:ext cx="553923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500" i="1" dirty="0" smtClean="0">
                <a:latin typeface="Arial" panose="020B0604020202020204" pitchFamily="34" charset="0"/>
              </a:rPr>
              <a:t>Voir codification des organisme proposée dans le Manuel utilisateurs – Séquence 8</a:t>
            </a:r>
            <a:endParaRPr lang="fr-FR" sz="1500" i="1" dirty="0">
              <a:latin typeface="Arial" panose="020B0604020202020204" pitchFamily="34" charset="0"/>
            </a:endParaRPr>
          </a:p>
        </p:txBody>
      </p:sp>
      <p:grpSp>
        <p:nvGrpSpPr>
          <p:cNvPr id="41" name="Groupe 40"/>
          <p:cNvGrpSpPr/>
          <p:nvPr/>
        </p:nvGrpSpPr>
        <p:grpSpPr>
          <a:xfrm>
            <a:off x="11291627" y="103520"/>
            <a:ext cx="756938" cy="527878"/>
            <a:chOff x="10975331" y="352297"/>
            <a:chExt cx="756938" cy="527878"/>
          </a:xfrm>
        </p:grpSpPr>
        <p:sp>
          <p:nvSpPr>
            <p:cNvPr id="42" name="Rectangle avec coins arrondis en diagonale 41"/>
            <p:cNvSpPr/>
            <p:nvPr/>
          </p:nvSpPr>
          <p:spPr>
            <a:xfrm>
              <a:off x="10975331" y="352297"/>
              <a:ext cx="756938" cy="527878"/>
            </a:xfrm>
            <a:prstGeom prst="round2DiagRect">
              <a:avLst/>
            </a:prstGeom>
            <a:solidFill>
              <a:srgbClr val="5B9BD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43" name="ZoneTexte 42"/>
            <p:cNvSpPr txBox="1"/>
            <p:nvPr/>
          </p:nvSpPr>
          <p:spPr>
            <a:xfrm>
              <a:off x="10975331" y="450114"/>
              <a:ext cx="7569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>
                  <a:solidFill>
                    <a:srgbClr val="F6FCFA"/>
                  </a:solidFill>
                </a:rPr>
                <a:t>Démo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825623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BF9C1E-0908-4FB9-A6B5-D5427706D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Exercice</a:t>
            </a:r>
          </a:p>
        </p:txBody>
      </p:sp>
      <p:sp>
        <p:nvSpPr>
          <p:cNvPr id="21" name="Freeform 311">
            <a:extLst>
              <a:ext uri="{FF2B5EF4-FFF2-40B4-BE49-F238E27FC236}">
                <a16:creationId xmlns:a16="http://schemas.microsoft.com/office/drawing/2014/main" id="{CDA84206-3B29-48F0-AA20-6C652D196C01}"/>
              </a:ext>
            </a:extLst>
          </p:cNvPr>
          <p:cNvSpPr/>
          <p:nvPr/>
        </p:nvSpPr>
        <p:spPr>
          <a:xfrm>
            <a:off x="11156555" y="105275"/>
            <a:ext cx="928006" cy="804038"/>
          </a:xfrm>
          <a:custGeom>
            <a:avLst/>
            <a:gdLst/>
            <a:ahLst/>
            <a:cxnLst/>
            <a:rect l="l" t="t" r="r" b="b"/>
            <a:pathLst>
              <a:path w="540884" h="468766">
                <a:moveTo>
                  <a:pt x="45073" y="0"/>
                </a:moveTo>
                <a:lnTo>
                  <a:pt x="495810" y="0"/>
                </a:lnTo>
                <a:cubicBezTo>
                  <a:pt x="508206" y="0"/>
                  <a:pt x="518816" y="4413"/>
                  <a:pt x="527643" y="13241"/>
                </a:cubicBezTo>
                <a:cubicBezTo>
                  <a:pt x="536471" y="22067"/>
                  <a:pt x="540884" y="32678"/>
                  <a:pt x="540884" y="45074"/>
                </a:cubicBezTo>
                <a:lnTo>
                  <a:pt x="540884" y="351575"/>
                </a:lnTo>
                <a:cubicBezTo>
                  <a:pt x="540884" y="363970"/>
                  <a:pt x="536471" y="374581"/>
                  <a:pt x="527643" y="383408"/>
                </a:cubicBezTo>
                <a:cubicBezTo>
                  <a:pt x="518816" y="392235"/>
                  <a:pt x="508206" y="396648"/>
                  <a:pt x="495810" y="396648"/>
                </a:cubicBezTo>
                <a:lnTo>
                  <a:pt x="342560" y="396648"/>
                </a:lnTo>
                <a:cubicBezTo>
                  <a:pt x="342560" y="403597"/>
                  <a:pt x="344062" y="410875"/>
                  <a:pt x="347067" y="418481"/>
                </a:cubicBezTo>
                <a:cubicBezTo>
                  <a:pt x="350072" y="426087"/>
                  <a:pt x="353077" y="432754"/>
                  <a:pt x="356082" y="438482"/>
                </a:cubicBezTo>
                <a:cubicBezTo>
                  <a:pt x="359087" y="444210"/>
                  <a:pt x="360589" y="448295"/>
                  <a:pt x="360589" y="450737"/>
                </a:cubicBezTo>
                <a:cubicBezTo>
                  <a:pt x="360589" y="455620"/>
                  <a:pt x="358805" y="459845"/>
                  <a:pt x="355236" y="463414"/>
                </a:cubicBezTo>
                <a:cubicBezTo>
                  <a:pt x="351668" y="466982"/>
                  <a:pt x="347443" y="468766"/>
                  <a:pt x="342560" y="468766"/>
                </a:cubicBezTo>
                <a:lnTo>
                  <a:pt x="198324" y="468766"/>
                </a:lnTo>
                <a:cubicBezTo>
                  <a:pt x="193441" y="468766"/>
                  <a:pt x="189215" y="466982"/>
                  <a:pt x="185647" y="463414"/>
                </a:cubicBezTo>
                <a:cubicBezTo>
                  <a:pt x="182079" y="459845"/>
                  <a:pt x="180294" y="455620"/>
                  <a:pt x="180294" y="450737"/>
                </a:cubicBezTo>
                <a:cubicBezTo>
                  <a:pt x="180294" y="448107"/>
                  <a:pt x="181797" y="443976"/>
                  <a:pt x="184802" y="438342"/>
                </a:cubicBezTo>
                <a:cubicBezTo>
                  <a:pt x="187807" y="432707"/>
                  <a:pt x="190812" y="426134"/>
                  <a:pt x="193817" y="418622"/>
                </a:cubicBezTo>
                <a:cubicBezTo>
                  <a:pt x="196822" y="411110"/>
                  <a:pt x="198324" y="403785"/>
                  <a:pt x="198324" y="396648"/>
                </a:cubicBezTo>
                <a:lnTo>
                  <a:pt x="45073" y="396648"/>
                </a:lnTo>
                <a:cubicBezTo>
                  <a:pt x="32678" y="396648"/>
                  <a:pt x="22067" y="392235"/>
                  <a:pt x="13240" y="383408"/>
                </a:cubicBezTo>
                <a:cubicBezTo>
                  <a:pt x="4413" y="374581"/>
                  <a:pt x="0" y="363970"/>
                  <a:pt x="0" y="351575"/>
                </a:cubicBezTo>
                <a:lnTo>
                  <a:pt x="0" y="45074"/>
                </a:lnTo>
                <a:cubicBezTo>
                  <a:pt x="0" y="32678"/>
                  <a:pt x="4413" y="22067"/>
                  <a:pt x="13240" y="13241"/>
                </a:cubicBezTo>
                <a:cubicBezTo>
                  <a:pt x="22067" y="4413"/>
                  <a:pt x="32678" y="0"/>
                  <a:pt x="45073" y="0"/>
                </a:cubicBezTo>
                <a:close/>
                <a:moveTo>
                  <a:pt x="45073" y="36059"/>
                </a:moveTo>
                <a:cubicBezTo>
                  <a:pt x="42632" y="36059"/>
                  <a:pt x="40519" y="36951"/>
                  <a:pt x="38735" y="38735"/>
                </a:cubicBezTo>
                <a:cubicBezTo>
                  <a:pt x="36951" y="40519"/>
                  <a:pt x="36059" y="42632"/>
                  <a:pt x="36059" y="45074"/>
                </a:cubicBezTo>
                <a:lnTo>
                  <a:pt x="36059" y="279457"/>
                </a:lnTo>
                <a:cubicBezTo>
                  <a:pt x="36059" y="281898"/>
                  <a:pt x="36951" y="284011"/>
                  <a:pt x="38735" y="285795"/>
                </a:cubicBezTo>
                <a:cubicBezTo>
                  <a:pt x="40519" y="287579"/>
                  <a:pt x="42632" y="288471"/>
                  <a:pt x="45073" y="288471"/>
                </a:cubicBezTo>
                <a:lnTo>
                  <a:pt x="495810" y="288471"/>
                </a:lnTo>
                <a:cubicBezTo>
                  <a:pt x="498251" y="288471"/>
                  <a:pt x="500364" y="287579"/>
                  <a:pt x="502148" y="285795"/>
                </a:cubicBezTo>
                <a:cubicBezTo>
                  <a:pt x="503933" y="284011"/>
                  <a:pt x="504825" y="281898"/>
                  <a:pt x="504825" y="279457"/>
                </a:cubicBezTo>
                <a:lnTo>
                  <a:pt x="504825" y="45074"/>
                </a:lnTo>
                <a:cubicBezTo>
                  <a:pt x="504825" y="42632"/>
                  <a:pt x="503933" y="40519"/>
                  <a:pt x="502148" y="38735"/>
                </a:cubicBezTo>
                <a:cubicBezTo>
                  <a:pt x="500364" y="36951"/>
                  <a:pt x="498251" y="36059"/>
                  <a:pt x="495810" y="36059"/>
                </a:cubicBezTo>
                <a:lnTo>
                  <a:pt x="45073" y="36059"/>
                </a:lnTo>
                <a:close/>
              </a:path>
            </a:pathLst>
          </a:custGeom>
          <a:solidFill>
            <a:srgbClr val="00AC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70D555A7-2879-4FD8-B725-9E69C940AA54}"/>
              </a:ext>
            </a:extLst>
          </p:cNvPr>
          <p:cNvSpPr txBox="1"/>
          <p:nvPr/>
        </p:nvSpPr>
        <p:spPr>
          <a:xfrm>
            <a:off x="11211560" y="33682"/>
            <a:ext cx="777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rgbClr val="00AC8C"/>
                </a:solidFill>
              </a:rPr>
              <a:t>9</a:t>
            </a:r>
            <a:endParaRPr lang="fr-FR" b="1" dirty="0">
              <a:solidFill>
                <a:srgbClr val="00AC8C"/>
              </a:solidFill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A4C09C4C-2B80-418A-BEC1-988FD4B2F61C}"/>
              </a:ext>
            </a:extLst>
          </p:cNvPr>
          <p:cNvSpPr txBox="1"/>
          <p:nvPr/>
        </p:nvSpPr>
        <p:spPr>
          <a:xfrm>
            <a:off x="2194252" y="2155840"/>
            <a:ext cx="89563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00AC8C"/>
                </a:solidFill>
              </a:rPr>
              <a:t>Créer un lieu et </a:t>
            </a:r>
            <a:r>
              <a:rPr lang="fr-FR" sz="3200" b="1" dirty="0" smtClean="0">
                <a:solidFill>
                  <a:srgbClr val="00AC8C"/>
                </a:solidFill>
              </a:rPr>
              <a:t>une salle </a:t>
            </a:r>
            <a:r>
              <a:rPr lang="fr-FR" sz="3200" b="1" dirty="0">
                <a:solidFill>
                  <a:srgbClr val="00AC8C"/>
                </a:solidFill>
              </a:rPr>
              <a:t>de </a:t>
            </a:r>
            <a:r>
              <a:rPr lang="fr-FR" sz="3200" b="1" dirty="0" smtClean="0">
                <a:solidFill>
                  <a:srgbClr val="00AC8C"/>
                </a:solidFill>
              </a:rPr>
              <a:t>formation</a:t>
            </a:r>
          </a:p>
          <a:p>
            <a:pPr algn="ctr"/>
            <a:r>
              <a:rPr lang="fr-FR" sz="3200" b="1" dirty="0">
                <a:solidFill>
                  <a:srgbClr val="00AC8C"/>
                </a:solidFill>
              </a:rPr>
              <a:t>Affecter </a:t>
            </a:r>
            <a:r>
              <a:rPr lang="fr-FR" sz="3200" b="1" dirty="0" smtClean="0">
                <a:solidFill>
                  <a:srgbClr val="00AC8C"/>
                </a:solidFill>
              </a:rPr>
              <a:t>la </a:t>
            </a:r>
            <a:r>
              <a:rPr lang="fr-FR" sz="3200" b="1" dirty="0">
                <a:solidFill>
                  <a:srgbClr val="00AC8C"/>
                </a:solidFill>
              </a:rPr>
              <a:t>salle </a:t>
            </a:r>
            <a:r>
              <a:rPr lang="fr-FR" sz="3200" b="1" dirty="0" smtClean="0">
                <a:solidFill>
                  <a:srgbClr val="00AC8C"/>
                </a:solidFill>
              </a:rPr>
              <a:t>au lieu</a:t>
            </a:r>
            <a:endParaRPr lang="fr-FR" sz="3200" b="1" dirty="0">
              <a:solidFill>
                <a:srgbClr val="00AC8C"/>
              </a:solidFill>
            </a:endParaRPr>
          </a:p>
          <a:p>
            <a:pPr algn="ctr"/>
            <a:r>
              <a:rPr lang="fr-FR" sz="3200" b="1" dirty="0" smtClean="0">
                <a:solidFill>
                  <a:srgbClr val="00AC8C"/>
                </a:solidFill>
              </a:rPr>
              <a:t>Créer </a:t>
            </a:r>
            <a:r>
              <a:rPr lang="fr-FR" sz="3200" b="1" dirty="0">
                <a:solidFill>
                  <a:srgbClr val="00AC8C"/>
                </a:solidFill>
              </a:rPr>
              <a:t>un organisme de </a:t>
            </a:r>
            <a:r>
              <a:rPr lang="fr-FR" sz="3200" b="1" dirty="0" smtClean="0">
                <a:solidFill>
                  <a:srgbClr val="00AC8C"/>
                </a:solidFill>
              </a:rPr>
              <a:t>formation</a:t>
            </a:r>
            <a:endParaRPr lang="fr-FR" sz="3200" b="1" dirty="0">
              <a:solidFill>
                <a:srgbClr val="00AC8C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2C85A83B-C46E-465B-9450-97103F09F658}"/>
              </a:ext>
            </a:extLst>
          </p:cNvPr>
          <p:cNvSpPr txBox="1"/>
          <p:nvPr/>
        </p:nvSpPr>
        <p:spPr>
          <a:xfrm>
            <a:off x="4268676" y="4768193"/>
            <a:ext cx="4807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Se reporter au cahier d’exercices – Exercice </a:t>
            </a:r>
            <a:r>
              <a:rPr lang="fr-FR" i="1" dirty="0" smtClean="0"/>
              <a:t>9</a:t>
            </a:r>
            <a:endParaRPr lang="fr-FR" i="1" dirty="0"/>
          </a:p>
        </p:txBody>
      </p:sp>
      <p:sp>
        <p:nvSpPr>
          <p:cNvPr id="23" name="Rectangle : avec coins arrondis en diagonale 22">
            <a:extLst>
              <a:ext uri="{FF2B5EF4-FFF2-40B4-BE49-F238E27FC236}">
                <a16:creationId xmlns:a16="http://schemas.microsoft.com/office/drawing/2014/main" id="{A9C369C3-86B6-4867-8853-15B2A065E9B8}"/>
              </a:ext>
            </a:extLst>
          </p:cNvPr>
          <p:cNvSpPr/>
          <p:nvPr/>
        </p:nvSpPr>
        <p:spPr>
          <a:xfrm>
            <a:off x="60960" y="1032521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1 –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RenoiRH</a:t>
            </a:r>
          </a:p>
        </p:txBody>
      </p:sp>
      <p:sp>
        <p:nvSpPr>
          <p:cNvPr id="24" name="Rectangle : avec coins arrondis en diagonale 23">
            <a:extLst>
              <a:ext uri="{FF2B5EF4-FFF2-40B4-BE49-F238E27FC236}">
                <a16:creationId xmlns:a16="http://schemas.microsoft.com/office/drawing/2014/main" id="{CA7019FD-6C5B-44A5-9BA6-E186FE87F218}"/>
              </a:ext>
            </a:extLst>
          </p:cNvPr>
          <p:cNvSpPr/>
          <p:nvPr/>
        </p:nvSpPr>
        <p:spPr>
          <a:xfrm>
            <a:off x="60960" y="1604709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2 –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Stage / Session</a:t>
            </a:r>
          </a:p>
        </p:txBody>
      </p:sp>
      <p:sp>
        <p:nvSpPr>
          <p:cNvPr id="34" name="Rectangle : avec coins arrondis en diagonale 33">
            <a:extLst>
              <a:ext uri="{FF2B5EF4-FFF2-40B4-BE49-F238E27FC236}">
                <a16:creationId xmlns:a16="http://schemas.microsoft.com/office/drawing/2014/main" id="{F812B8BB-ECA9-4586-9EDD-2AE92968DE93}"/>
              </a:ext>
            </a:extLst>
          </p:cNvPr>
          <p:cNvSpPr/>
          <p:nvPr/>
        </p:nvSpPr>
        <p:spPr>
          <a:xfrm>
            <a:off x="60960" y="2749085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4 –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Validation</a:t>
            </a:r>
          </a:p>
        </p:txBody>
      </p:sp>
      <p:sp>
        <p:nvSpPr>
          <p:cNvPr id="35" name="Rectangle : avec coins arrondis en diagonale 34">
            <a:extLst>
              <a:ext uri="{FF2B5EF4-FFF2-40B4-BE49-F238E27FC236}">
                <a16:creationId xmlns:a16="http://schemas.microsoft.com/office/drawing/2014/main" id="{0D6A79D4-BB10-4835-915F-91442472415A}"/>
              </a:ext>
            </a:extLst>
          </p:cNvPr>
          <p:cNvSpPr/>
          <p:nvPr/>
        </p:nvSpPr>
        <p:spPr>
          <a:xfrm>
            <a:off x="60960" y="3321273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5 –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Inscription</a:t>
            </a:r>
          </a:p>
        </p:txBody>
      </p:sp>
      <p:sp>
        <p:nvSpPr>
          <p:cNvPr id="36" name="Rectangle : avec coins arrondis en diagonale 35">
            <a:extLst>
              <a:ext uri="{FF2B5EF4-FFF2-40B4-BE49-F238E27FC236}">
                <a16:creationId xmlns:a16="http://schemas.microsoft.com/office/drawing/2014/main" id="{BB454306-4428-4E29-84AB-79C664112299}"/>
              </a:ext>
            </a:extLst>
          </p:cNvPr>
          <p:cNvSpPr/>
          <p:nvPr/>
        </p:nvSpPr>
        <p:spPr>
          <a:xfrm>
            <a:off x="60960" y="3893461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6 - 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 Réalisation session</a:t>
            </a:r>
          </a:p>
        </p:txBody>
      </p:sp>
      <p:sp>
        <p:nvSpPr>
          <p:cNvPr id="37" name="Rectangle : avec coins arrondis en diagonale 36">
            <a:extLst>
              <a:ext uri="{FF2B5EF4-FFF2-40B4-BE49-F238E27FC236}">
                <a16:creationId xmlns:a16="http://schemas.microsoft.com/office/drawing/2014/main" id="{CA8B9E60-B86A-4266-BB46-5E1F5902FA27}"/>
              </a:ext>
            </a:extLst>
          </p:cNvPr>
          <p:cNvSpPr/>
          <p:nvPr/>
        </p:nvSpPr>
        <p:spPr>
          <a:xfrm>
            <a:off x="60960" y="5037837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00AC8C"/>
          </a:solidFill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8 –</a:t>
            </a:r>
            <a:br>
              <a:rPr lang="fr-FR" sz="1000" dirty="0"/>
            </a:br>
            <a:r>
              <a:rPr lang="fr-FR" sz="1000" dirty="0"/>
              <a:t>Référentiels</a:t>
            </a:r>
          </a:p>
        </p:txBody>
      </p:sp>
      <p:sp>
        <p:nvSpPr>
          <p:cNvPr id="38" name="Rectangle : avec coins arrondis en diagonale 37">
            <a:extLst>
              <a:ext uri="{FF2B5EF4-FFF2-40B4-BE49-F238E27FC236}">
                <a16:creationId xmlns:a16="http://schemas.microsoft.com/office/drawing/2014/main" id="{EA6D6700-08A0-41B7-ADD9-F0B89D6A0F53}"/>
              </a:ext>
            </a:extLst>
          </p:cNvPr>
          <p:cNvSpPr/>
          <p:nvPr/>
        </p:nvSpPr>
        <p:spPr>
          <a:xfrm>
            <a:off x="60960" y="5610025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9 –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Reporting</a:t>
            </a:r>
          </a:p>
        </p:txBody>
      </p:sp>
      <p:sp>
        <p:nvSpPr>
          <p:cNvPr id="39" name="Rectangle : avec coins arrondis en diagonale 38">
            <a:extLst>
              <a:ext uri="{FF2B5EF4-FFF2-40B4-BE49-F238E27FC236}">
                <a16:creationId xmlns:a16="http://schemas.microsoft.com/office/drawing/2014/main" id="{EED7652B-36AC-490E-9C07-44B4777A1D95}"/>
              </a:ext>
            </a:extLst>
          </p:cNvPr>
          <p:cNvSpPr/>
          <p:nvPr/>
        </p:nvSpPr>
        <p:spPr>
          <a:xfrm>
            <a:off x="60960" y="2176897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3 –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Téléinscription</a:t>
            </a:r>
          </a:p>
        </p:txBody>
      </p:sp>
      <p:sp>
        <p:nvSpPr>
          <p:cNvPr id="40" name="Rectangle : avec coins arrondis en diagonale 39">
            <a:extLst>
              <a:ext uri="{FF2B5EF4-FFF2-40B4-BE49-F238E27FC236}">
                <a16:creationId xmlns:a16="http://schemas.microsoft.com/office/drawing/2014/main" id="{D13E3FF0-1619-4FCE-8C9D-5DE88CCAE65B}"/>
              </a:ext>
            </a:extLst>
          </p:cNvPr>
          <p:cNvSpPr/>
          <p:nvPr/>
        </p:nvSpPr>
        <p:spPr>
          <a:xfrm>
            <a:off x="60960" y="4465649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7 –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Historique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65FA0D83-34AE-43A2-BDFD-90B2A90C057B}"/>
              </a:ext>
            </a:extLst>
          </p:cNvPr>
          <p:cNvSpPr txBox="1"/>
          <p:nvPr/>
        </p:nvSpPr>
        <p:spPr>
          <a:xfrm>
            <a:off x="1232017" y="670477"/>
            <a:ext cx="5163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>
                <a:latin typeface="+mj-lt"/>
              </a:rPr>
              <a:t>Gérer les référentiels Salles, Lieux et Organismes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6375445A-768A-4B5E-9190-A9637208A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20C2-BDE6-4EB1-A6D0-0042D9418E61}" type="slidenum">
              <a:rPr lang="fr-FR" smtClean="0"/>
              <a:pPr/>
              <a:t>14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82216F6-8847-49C4-8FAB-3E9B67662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Module 3</a:t>
            </a:r>
          </a:p>
        </p:txBody>
      </p:sp>
    </p:spTree>
    <p:extLst>
      <p:ext uri="{BB962C8B-B14F-4D97-AF65-F5344CB8AC3E}">
        <p14:creationId xmlns:p14="http://schemas.microsoft.com/office/powerpoint/2010/main" val="14221889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70B32F57-56FA-4D5E-A93F-24409AF97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Objectifs et programme de la formation</a:t>
            </a:r>
          </a:p>
        </p:txBody>
      </p:sp>
      <p:sp>
        <p:nvSpPr>
          <p:cNvPr id="31" name="Rectangle : avec coins arrondis en diagonale 30">
            <a:extLst>
              <a:ext uri="{FF2B5EF4-FFF2-40B4-BE49-F238E27FC236}">
                <a16:creationId xmlns:a16="http://schemas.microsoft.com/office/drawing/2014/main" id="{C270DC4A-0B7B-4621-B54D-D1D39685D70D}"/>
              </a:ext>
            </a:extLst>
          </p:cNvPr>
          <p:cNvSpPr/>
          <p:nvPr/>
        </p:nvSpPr>
        <p:spPr>
          <a:xfrm>
            <a:off x="455672" y="2482168"/>
            <a:ext cx="536713" cy="519440"/>
          </a:xfrm>
          <a:prstGeom prst="round2DiagRect">
            <a:avLst/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rgbClr val="00AC8C"/>
                </a:solidFill>
              </a:rPr>
              <a:t>1</a:t>
            </a:r>
          </a:p>
        </p:txBody>
      </p:sp>
      <p:sp>
        <p:nvSpPr>
          <p:cNvPr id="32" name="Rectangle : avec coins arrondis en diagonale 31">
            <a:extLst>
              <a:ext uri="{FF2B5EF4-FFF2-40B4-BE49-F238E27FC236}">
                <a16:creationId xmlns:a16="http://schemas.microsoft.com/office/drawing/2014/main" id="{97D255EB-8AA5-4D4A-9468-8803A055A931}"/>
              </a:ext>
            </a:extLst>
          </p:cNvPr>
          <p:cNvSpPr/>
          <p:nvPr/>
        </p:nvSpPr>
        <p:spPr>
          <a:xfrm>
            <a:off x="455672" y="3380936"/>
            <a:ext cx="536713" cy="519440"/>
          </a:xfrm>
          <a:prstGeom prst="round2DiagRect">
            <a:avLst/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rgbClr val="00AC8C"/>
                </a:solidFill>
              </a:rPr>
              <a:t>2</a:t>
            </a:r>
          </a:p>
        </p:txBody>
      </p:sp>
      <p:sp>
        <p:nvSpPr>
          <p:cNvPr id="33" name="Rectangle : avec coins arrondis en diagonale 32">
            <a:extLst>
              <a:ext uri="{FF2B5EF4-FFF2-40B4-BE49-F238E27FC236}">
                <a16:creationId xmlns:a16="http://schemas.microsoft.com/office/drawing/2014/main" id="{979AD7AD-2703-423C-B3B4-D052B8DD7EBA}"/>
              </a:ext>
            </a:extLst>
          </p:cNvPr>
          <p:cNvSpPr/>
          <p:nvPr/>
        </p:nvSpPr>
        <p:spPr>
          <a:xfrm>
            <a:off x="455672" y="4277229"/>
            <a:ext cx="536713" cy="519440"/>
          </a:xfrm>
          <a:prstGeom prst="round2DiagRect">
            <a:avLst/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rgbClr val="00AC8C"/>
                </a:solidFill>
              </a:rPr>
              <a:t>3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AB38FF3A-4A9D-4BA4-916E-33CB7B019B0D}"/>
              </a:ext>
            </a:extLst>
          </p:cNvPr>
          <p:cNvSpPr txBox="1"/>
          <p:nvPr/>
        </p:nvSpPr>
        <p:spPr>
          <a:xfrm>
            <a:off x="1216778" y="2450622"/>
            <a:ext cx="28218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Présentation générale</a:t>
            </a:r>
            <a:b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RenoiRH-formation</a:t>
            </a:r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0A240EE0-AE12-4E06-B617-650BDF1509B1}"/>
              </a:ext>
            </a:extLst>
          </p:cNvPr>
          <p:cNvSpPr txBox="1"/>
          <p:nvPr/>
        </p:nvSpPr>
        <p:spPr>
          <a:xfrm>
            <a:off x="1188720" y="3492646"/>
            <a:ext cx="28498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Créer un stage / une session</a:t>
            </a: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EBB718E6-C15C-44BB-BDAC-33EC53C9CF3E}"/>
              </a:ext>
            </a:extLst>
          </p:cNvPr>
          <p:cNvSpPr txBox="1"/>
          <p:nvPr/>
        </p:nvSpPr>
        <p:spPr>
          <a:xfrm>
            <a:off x="1188720" y="4246116"/>
            <a:ext cx="28498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Principes généraux de la téléinscription</a:t>
            </a:r>
          </a:p>
        </p:txBody>
      </p:sp>
      <p:grpSp>
        <p:nvGrpSpPr>
          <p:cNvPr id="6" name="Groupe 5"/>
          <p:cNvGrpSpPr/>
          <p:nvPr/>
        </p:nvGrpSpPr>
        <p:grpSpPr>
          <a:xfrm>
            <a:off x="4273336" y="2429181"/>
            <a:ext cx="3341851" cy="2559953"/>
            <a:chOff x="4824472" y="2449501"/>
            <a:chExt cx="3341851" cy="2559953"/>
          </a:xfrm>
        </p:grpSpPr>
        <p:sp>
          <p:nvSpPr>
            <p:cNvPr id="40" name="Rectangle : avec coins arrondis en diagonale 39">
              <a:extLst>
                <a:ext uri="{FF2B5EF4-FFF2-40B4-BE49-F238E27FC236}">
                  <a16:creationId xmlns:a16="http://schemas.microsoft.com/office/drawing/2014/main" id="{7B202AA7-3278-43A5-A71B-69CAD28A4D9F}"/>
                </a:ext>
              </a:extLst>
            </p:cNvPr>
            <p:cNvSpPr/>
            <p:nvPr/>
          </p:nvSpPr>
          <p:spPr>
            <a:xfrm>
              <a:off x="4824472" y="2482168"/>
              <a:ext cx="536713" cy="519440"/>
            </a:xfrm>
            <a:prstGeom prst="round2DiagRect">
              <a:avLst/>
            </a:prstGeom>
            <a:noFill/>
            <a:ln>
              <a:solidFill>
                <a:srgbClr val="00AC8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000" dirty="0">
                  <a:solidFill>
                    <a:srgbClr val="00AC8C"/>
                  </a:solidFill>
                </a:rPr>
                <a:t>4</a:t>
              </a:r>
            </a:p>
          </p:txBody>
        </p:sp>
        <p:sp>
          <p:nvSpPr>
            <p:cNvPr id="43" name="Rectangle : avec coins arrondis en diagonale 42">
              <a:extLst>
                <a:ext uri="{FF2B5EF4-FFF2-40B4-BE49-F238E27FC236}">
                  <a16:creationId xmlns:a16="http://schemas.microsoft.com/office/drawing/2014/main" id="{60CB4A14-07A1-4BC8-9207-C818F22C2364}"/>
                </a:ext>
              </a:extLst>
            </p:cNvPr>
            <p:cNvSpPr/>
            <p:nvPr/>
          </p:nvSpPr>
          <p:spPr>
            <a:xfrm>
              <a:off x="4824472" y="3380936"/>
              <a:ext cx="536713" cy="519440"/>
            </a:xfrm>
            <a:prstGeom prst="round2DiagRect">
              <a:avLst/>
            </a:prstGeom>
            <a:noFill/>
            <a:ln>
              <a:solidFill>
                <a:srgbClr val="00AC8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000" dirty="0">
                  <a:solidFill>
                    <a:srgbClr val="00AC8C"/>
                  </a:solidFill>
                </a:rPr>
                <a:t>5</a:t>
              </a:r>
            </a:p>
          </p:txBody>
        </p:sp>
        <p:sp>
          <p:nvSpPr>
            <p:cNvPr id="44" name="Rectangle : avec coins arrondis en diagonale 43">
              <a:extLst>
                <a:ext uri="{FF2B5EF4-FFF2-40B4-BE49-F238E27FC236}">
                  <a16:creationId xmlns:a16="http://schemas.microsoft.com/office/drawing/2014/main" id="{8710F20E-EC25-4E5F-8F05-C2056B3ED7F0}"/>
                </a:ext>
              </a:extLst>
            </p:cNvPr>
            <p:cNvSpPr/>
            <p:nvPr/>
          </p:nvSpPr>
          <p:spPr>
            <a:xfrm>
              <a:off x="4824472" y="4277229"/>
              <a:ext cx="536713" cy="519440"/>
            </a:xfrm>
            <a:prstGeom prst="round2DiagRect">
              <a:avLst/>
            </a:prstGeom>
            <a:noFill/>
            <a:ln>
              <a:solidFill>
                <a:srgbClr val="00AC8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000" dirty="0">
                  <a:solidFill>
                    <a:srgbClr val="00AC8C"/>
                  </a:solidFill>
                </a:rPr>
                <a:t>6</a:t>
              </a:r>
            </a:p>
          </p:txBody>
        </p:sp>
        <p:sp>
          <p:nvSpPr>
            <p:cNvPr id="46" name="ZoneTexte 45">
              <a:extLst>
                <a:ext uri="{FF2B5EF4-FFF2-40B4-BE49-F238E27FC236}">
                  <a16:creationId xmlns:a16="http://schemas.microsoft.com/office/drawing/2014/main" id="{0BEA2333-9C06-416F-B5BD-0D708F85D825}"/>
                </a:ext>
              </a:extLst>
            </p:cNvPr>
            <p:cNvSpPr txBox="1"/>
            <p:nvPr/>
          </p:nvSpPr>
          <p:spPr>
            <a:xfrm>
              <a:off x="5558957" y="3351266"/>
              <a:ext cx="260736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>
                  <a:latin typeface="Arial" panose="020B0604020202020204" pitchFamily="34" charset="0"/>
                  <a:cs typeface="Arial" panose="020B0604020202020204" pitchFamily="34" charset="0"/>
                </a:rPr>
                <a:t>Gérer les </a:t>
              </a:r>
              <a:r>
                <a:rPr lang="fr-FR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inscriptions et les convocations</a:t>
              </a:r>
              <a:endParaRPr lang="fr-FR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ZoneTexte 46">
              <a:extLst>
                <a:ext uri="{FF2B5EF4-FFF2-40B4-BE49-F238E27FC236}">
                  <a16:creationId xmlns:a16="http://schemas.microsoft.com/office/drawing/2014/main" id="{6A8C27E6-C4F7-4DAF-A967-520F965964A8}"/>
                </a:ext>
              </a:extLst>
            </p:cNvPr>
            <p:cNvSpPr txBox="1"/>
            <p:nvPr/>
          </p:nvSpPr>
          <p:spPr>
            <a:xfrm>
              <a:off x="5530794" y="2449501"/>
              <a:ext cx="260736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>
                  <a:latin typeface="Arial" panose="020B0604020202020204" pitchFamily="34" charset="0"/>
                  <a:cs typeface="Arial" panose="020B0604020202020204" pitchFamily="34" charset="0"/>
                </a:rPr>
                <a:t>Valider une demande de formation</a:t>
              </a:r>
            </a:p>
          </p:txBody>
        </p:sp>
        <p:sp>
          <p:nvSpPr>
            <p:cNvPr id="53" name="ZoneTexte 52">
              <a:extLst>
                <a:ext uri="{FF2B5EF4-FFF2-40B4-BE49-F238E27FC236}">
                  <a16:creationId xmlns:a16="http://schemas.microsoft.com/office/drawing/2014/main" id="{0B444CBC-43E0-414C-806E-FC2F8ECFE6E4}"/>
                </a:ext>
              </a:extLst>
            </p:cNvPr>
            <p:cNvSpPr txBox="1"/>
            <p:nvPr/>
          </p:nvSpPr>
          <p:spPr>
            <a:xfrm>
              <a:off x="5520772" y="4178457"/>
              <a:ext cx="260736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>
                  <a:latin typeface="Arial" panose="020B0604020202020204" pitchFamily="34" charset="0"/>
                  <a:cs typeface="Arial" panose="020B0604020202020204" pitchFamily="34" charset="0"/>
                </a:rPr>
                <a:t>Réaliser une </a:t>
              </a:r>
              <a:r>
                <a:rPr lang="fr-FR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session, gérer les présences et les attestations</a:t>
              </a:r>
              <a:endParaRPr lang="fr-FR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" name="Groupe 4"/>
          <p:cNvGrpSpPr/>
          <p:nvPr/>
        </p:nvGrpSpPr>
        <p:grpSpPr>
          <a:xfrm>
            <a:off x="7750346" y="1664629"/>
            <a:ext cx="3944452" cy="3432614"/>
            <a:chOff x="8379628" y="1698186"/>
            <a:chExt cx="3944452" cy="3432614"/>
          </a:xfrm>
        </p:grpSpPr>
        <p:sp>
          <p:nvSpPr>
            <p:cNvPr id="57" name="Rectangle : coins arrondis 56">
              <a:extLst>
                <a:ext uri="{FF2B5EF4-FFF2-40B4-BE49-F238E27FC236}">
                  <a16:creationId xmlns:a16="http://schemas.microsoft.com/office/drawing/2014/main" id="{9D4F80FC-79CE-400D-BA3F-E196F9BE7439}"/>
                </a:ext>
              </a:extLst>
            </p:cNvPr>
            <p:cNvSpPr/>
            <p:nvPr/>
          </p:nvSpPr>
          <p:spPr>
            <a:xfrm>
              <a:off x="8379628" y="2103120"/>
              <a:ext cx="3764279" cy="3027680"/>
            </a:xfrm>
            <a:prstGeom prst="roundRect">
              <a:avLst>
                <a:gd name="adj" fmla="val 9231"/>
              </a:avLst>
            </a:prstGeom>
            <a:solidFill>
              <a:srgbClr val="F6FCFA"/>
            </a:solidFill>
            <a:ln>
              <a:solidFill>
                <a:srgbClr val="00AC8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49" name="Rectangle : avec coins arrondis en diagonale 48">
              <a:extLst>
                <a:ext uri="{FF2B5EF4-FFF2-40B4-BE49-F238E27FC236}">
                  <a16:creationId xmlns:a16="http://schemas.microsoft.com/office/drawing/2014/main" id="{4C772FAA-329A-4477-B46A-BAB8DC4A2DCD}"/>
                </a:ext>
              </a:extLst>
            </p:cNvPr>
            <p:cNvSpPr/>
            <p:nvPr/>
          </p:nvSpPr>
          <p:spPr>
            <a:xfrm>
              <a:off x="8731194" y="2482168"/>
              <a:ext cx="536713" cy="519440"/>
            </a:xfrm>
            <a:prstGeom prst="round2DiagRect">
              <a:avLst/>
            </a:prstGeom>
            <a:noFill/>
            <a:ln>
              <a:solidFill>
                <a:srgbClr val="00AC8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000" dirty="0">
                  <a:solidFill>
                    <a:srgbClr val="00AC8C"/>
                  </a:solidFill>
                </a:rPr>
                <a:t>7</a:t>
              </a:r>
            </a:p>
          </p:txBody>
        </p:sp>
        <p:sp>
          <p:nvSpPr>
            <p:cNvPr id="50" name="Rectangle : avec coins arrondis en diagonale 49">
              <a:extLst>
                <a:ext uri="{FF2B5EF4-FFF2-40B4-BE49-F238E27FC236}">
                  <a16:creationId xmlns:a16="http://schemas.microsoft.com/office/drawing/2014/main" id="{7627F7E2-4717-4EC6-B550-9853A5EA7AAA}"/>
                </a:ext>
              </a:extLst>
            </p:cNvPr>
            <p:cNvSpPr/>
            <p:nvPr/>
          </p:nvSpPr>
          <p:spPr>
            <a:xfrm>
              <a:off x="8731194" y="3380936"/>
              <a:ext cx="536713" cy="519440"/>
            </a:xfrm>
            <a:prstGeom prst="round2DiagRect">
              <a:avLst/>
            </a:prstGeom>
            <a:noFill/>
            <a:ln>
              <a:solidFill>
                <a:srgbClr val="00AC8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000" dirty="0">
                  <a:solidFill>
                    <a:srgbClr val="00AC8C"/>
                  </a:solidFill>
                </a:rPr>
                <a:t>8</a:t>
              </a:r>
            </a:p>
          </p:txBody>
        </p:sp>
        <p:sp>
          <p:nvSpPr>
            <p:cNvPr id="51" name="ZoneTexte 50">
              <a:extLst>
                <a:ext uri="{FF2B5EF4-FFF2-40B4-BE49-F238E27FC236}">
                  <a16:creationId xmlns:a16="http://schemas.microsoft.com/office/drawing/2014/main" id="{7EDB5EFA-93AD-4FB8-885C-6BA7D5A4087A}"/>
                </a:ext>
              </a:extLst>
            </p:cNvPr>
            <p:cNvSpPr txBox="1"/>
            <p:nvPr/>
          </p:nvSpPr>
          <p:spPr>
            <a:xfrm>
              <a:off x="9437516" y="2429181"/>
              <a:ext cx="28865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>
                  <a:latin typeface="Arial" panose="020B0604020202020204" pitchFamily="34" charset="0"/>
                  <a:cs typeface="Arial" panose="020B0604020202020204" pitchFamily="34" charset="0"/>
                </a:rPr>
                <a:t>Consulter l’historique</a:t>
              </a:r>
              <a:br>
                <a:rPr lang="fr-FR" sz="1600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fr-FR" sz="1600" dirty="0">
                  <a:latin typeface="Arial" panose="020B0604020202020204" pitchFamily="34" charset="0"/>
                  <a:cs typeface="Arial" panose="020B0604020202020204" pitchFamily="34" charset="0"/>
                </a:rPr>
                <a:t>des formations d’un agent</a:t>
              </a:r>
            </a:p>
          </p:txBody>
        </p:sp>
        <p:sp>
          <p:nvSpPr>
            <p:cNvPr id="55" name="Rectangle : avec coins arrondis en diagonale 54">
              <a:extLst>
                <a:ext uri="{FF2B5EF4-FFF2-40B4-BE49-F238E27FC236}">
                  <a16:creationId xmlns:a16="http://schemas.microsoft.com/office/drawing/2014/main" id="{2554EB4D-6683-43D1-AE75-8BFF9DC6B23E}"/>
                </a:ext>
              </a:extLst>
            </p:cNvPr>
            <p:cNvSpPr/>
            <p:nvPr/>
          </p:nvSpPr>
          <p:spPr>
            <a:xfrm>
              <a:off x="8731194" y="4277229"/>
              <a:ext cx="536713" cy="519440"/>
            </a:xfrm>
            <a:prstGeom prst="round2DiagRect">
              <a:avLst/>
            </a:prstGeom>
            <a:solidFill>
              <a:srgbClr val="00AC8C"/>
            </a:solidFill>
            <a:ln>
              <a:solidFill>
                <a:srgbClr val="00AC8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000" dirty="0"/>
                <a:t>9</a:t>
              </a:r>
            </a:p>
          </p:txBody>
        </p:sp>
        <p:sp>
          <p:nvSpPr>
            <p:cNvPr id="56" name="ZoneTexte 55">
              <a:extLst>
                <a:ext uri="{FF2B5EF4-FFF2-40B4-BE49-F238E27FC236}">
                  <a16:creationId xmlns:a16="http://schemas.microsoft.com/office/drawing/2014/main" id="{4500BA40-F51C-42E6-A92F-7827141092D8}"/>
                </a:ext>
              </a:extLst>
            </p:cNvPr>
            <p:cNvSpPr txBox="1"/>
            <p:nvPr/>
          </p:nvSpPr>
          <p:spPr>
            <a:xfrm>
              <a:off x="9437516" y="4244562"/>
              <a:ext cx="23785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b="1" dirty="0">
                  <a:solidFill>
                    <a:srgbClr val="00AC8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Suivre les formations</a:t>
              </a:r>
              <a:br>
                <a:rPr lang="fr-FR" sz="1600" b="1" dirty="0">
                  <a:solidFill>
                    <a:srgbClr val="00AC8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fr-FR" sz="1600" b="1" dirty="0">
                  <a:solidFill>
                    <a:srgbClr val="00AC8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via BI &amp; Reporting</a:t>
              </a:r>
            </a:p>
          </p:txBody>
        </p:sp>
        <p:sp>
          <p:nvSpPr>
            <p:cNvPr id="58" name="Triangle isocèle 57">
              <a:extLst>
                <a:ext uri="{FF2B5EF4-FFF2-40B4-BE49-F238E27FC236}">
                  <a16:creationId xmlns:a16="http://schemas.microsoft.com/office/drawing/2014/main" id="{BA0E1F86-4689-40DF-92FF-0CBBC23E85A6}"/>
                </a:ext>
              </a:extLst>
            </p:cNvPr>
            <p:cNvSpPr/>
            <p:nvPr/>
          </p:nvSpPr>
          <p:spPr>
            <a:xfrm flipV="1">
              <a:off x="9753767" y="1698186"/>
              <a:ext cx="1016000" cy="264160"/>
            </a:xfrm>
            <a:prstGeom prst="triangle">
              <a:avLst/>
            </a:prstGeom>
            <a:solidFill>
              <a:srgbClr val="00AC8C"/>
            </a:solidFill>
            <a:ln>
              <a:solidFill>
                <a:srgbClr val="00AC8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6E38261C-653F-4BB4-A783-547CF1301E55}"/>
                </a:ext>
              </a:extLst>
            </p:cNvPr>
            <p:cNvSpPr txBox="1"/>
            <p:nvPr/>
          </p:nvSpPr>
          <p:spPr>
            <a:xfrm>
              <a:off x="9437516" y="3348269"/>
              <a:ext cx="275448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>
                  <a:latin typeface="Arial" panose="020B0604020202020204" pitchFamily="34" charset="0"/>
                  <a:cs typeface="Arial" panose="020B0604020202020204" pitchFamily="34" charset="0"/>
                </a:rPr>
                <a:t>Gérer les </a:t>
              </a:r>
              <a:r>
                <a:rPr lang="fr-FR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référentiels</a:t>
              </a:r>
            </a:p>
            <a:p>
              <a:r>
                <a:rPr lang="fr-FR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Lieux, Salles, Organismes</a:t>
              </a:r>
              <a:endParaRPr lang="fr-FR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96DE7A0F-B7C8-45DC-A164-B71CCA228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20C2-BDE6-4EB1-A6D0-0042D9418E61}" type="slidenum">
              <a:rPr lang="fr-FR" smtClean="0"/>
              <a:pPr/>
              <a:t>15</a:t>
            </a:fld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9DFBCA6-DDE6-41BD-A82A-CF1556086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Module 3</a:t>
            </a:r>
          </a:p>
        </p:txBody>
      </p:sp>
    </p:spTree>
    <p:extLst>
      <p:ext uri="{BB962C8B-B14F-4D97-AF65-F5344CB8AC3E}">
        <p14:creationId xmlns:p14="http://schemas.microsoft.com/office/powerpoint/2010/main" val="30173967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2E7B5A-8D41-46AE-8DC7-669E82763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9-1 Suivi </a:t>
            </a:r>
            <a:r>
              <a:rPr lang="fr-FR" dirty="0"/>
              <a:t>des formations : principe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EA15F25-E26C-4D84-A927-FAF7C389F5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7258" y="1302029"/>
            <a:ext cx="10106542" cy="3059432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suivi 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 la formation s’effectue dans le domaine </a:t>
            </a:r>
            <a:r>
              <a:rPr lang="fr-F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BI &amp; Reporting 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 RenoiRH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 domaine permet de gérer des rapports à destination des Responsables Formation pour réaliser le suivi des formations.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Deux types de rapport sont disponibles dans BI &amp; Reporting : 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600"/>
              </a:spcBef>
              <a:spcAft>
                <a:spcPts val="300"/>
              </a:spcAft>
            </a:pPr>
            <a:r>
              <a:rPr lang="fr-FR" dirty="0">
                <a:effectLst/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Les rapports </a:t>
            </a:r>
            <a:r>
              <a:rPr lang="fr-FR" b="1" dirty="0">
                <a:effectLst/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standards</a:t>
            </a:r>
            <a:r>
              <a:rPr lang="fr-FR" dirty="0">
                <a:effectLst/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développés par le CISIRH, pour l’ensemble des partenaires / ministères. </a:t>
            </a:r>
            <a:r>
              <a:rPr lang="fr-FR" dirty="0"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La liste des rapports disponibles est fonction du rôle RenoiRH utilisé</a:t>
            </a:r>
          </a:p>
          <a:p>
            <a:pPr lvl="1"/>
            <a:r>
              <a:rPr lang="fr-FR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Les rapports </a:t>
            </a:r>
            <a:r>
              <a:rPr lang="fr-FR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Ad-hoc, </a:t>
            </a:r>
            <a:r>
              <a:rPr lang="fr-FR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créés par les partenaires / ministères (non détaillés dans le cadre de cette formation)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Deux rapports standards sont à utiliser pour le suivi de la formation : </a:t>
            </a:r>
          </a:p>
          <a:p>
            <a:endParaRPr lang="fr-FR" dirty="0">
              <a:latin typeface="+mn-lt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CFEEDD85-C456-467C-BA50-16C357255BE2}"/>
              </a:ext>
            </a:extLst>
          </p:cNvPr>
          <p:cNvSpPr txBox="1"/>
          <p:nvPr/>
        </p:nvSpPr>
        <p:spPr>
          <a:xfrm>
            <a:off x="1232017" y="670477"/>
            <a:ext cx="5163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>
                <a:latin typeface="+mj-lt"/>
              </a:rPr>
              <a:t>Suivre les formations via BI &amp; Reporting</a:t>
            </a:r>
          </a:p>
        </p:txBody>
      </p:sp>
      <p:sp>
        <p:nvSpPr>
          <p:cNvPr id="30" name="Freeform 386">
            <a:extLst>
              <a:ext uri="{FF2B5EF4-FFF2-40B4-BE49-F238E27FC236}">
                <a16:creationId xmlns:a16="http://schemas.microsoft.com/office/drawing/2014/main" id="{79A09B0D-D876-4A52-9A71-6E6D34976056}"/>
              </a:ext>
            </a:extLst>
          </p:cNvPr>
          <p:cNvSpPr/>
          <p:nvPr/>
        </p:nvSpPr>
        <p:spPr>
          <a:xfrm>
            <a:off x="9355937" y="107892"/>
            <a:ext cx="468000" cy="468000"/>
          </a:xfrm>
          <a:custGeom>
            <a:avLst/>
            <a:gdLst/>
            <a:ahLst/>
            <a:cxnLst/>
            <a:rect l="l" t="t" r="r" b="b"/>
            <a:pathLst>
              <a:path w="432708" h="432707">
                <a:moveTo>
                  <a:pt x="81133" y="0"/>
                </a:moveTo>
                <a:lnTo>
                  <a:pt x="351575" y="0"/>
                </a:lnTo>
                <a:cubicBezTo>
                  <a:pt x="373924" y="0"/>
                  <a:pt x="393034" y="7935"/>
                  <a:pt x="408903" y="23805"/>
                </a:cubicBezTo>
                <a:cubicBezTo>
                  <a:pt x="424774" y="39674"/>
                  <a:pt x="432708" y="58784"/>
                  <a:pt x="432708" y="81133"/>
                </a:cubicBezTo>
                <a:lnTo>
                  <a:pt x="432708" y="351574"/>
                </a:lnTo>
                <a:cubicBezTo>
                  <a:pt x="432708" y="373924"/>
                  <a:pt x="424774" y="393033"/>
                  <a:pt x="408903" y="408902"/>
                </a:cubicBezTo>
                <a:cubicBezTo>
                  <a:pt x="393034" y="424772"/>
                  <a:pt x="373924" y="432707"/>
                  <a:pt x="351575" y="432707"/>
                </a:cubicBezTo>
                <a:lnTo>
                  <a:pt x="81133" y="432707"/>
                </a:lnTo>
                <a:cubicBezTo>
                  <a:pt x="58784" y="432707"/>
                  <a:pt x="39675" y="424772"/>
                  <a:pt x="23805" y="408902"/>
                </a:cubicBezTo>
                <a:cubicBezTo>
                  <a:pt x="7936" y="393033"/>
                  <a:pt x="0" y="373924"/>
                  <a:pt x="0" y="351574"/>
                </a:cubicBezTo>
                <a:lnTo>
                  <a:pt x="0" y="81133"/>
                </a:lnTo>
                <a:cubicBezTo>
                  <a:pt x="0" y="58784"/>
                  <a:pt x="7936" y="39674"/>
                  <a:pt x="23805" y="23805"/>
                </a:cubicBezTo>
                <a:cubicBezTo>
                  <a:pt x="39675" y="7935"/>
                  <a:pt x="58784" y="0"/>
                  <a:pt x="81133" y="0"/>
                </a:cubicBezTo>
                <a:close/>
                <a:moveTo>
                  <a:pt x="274034" y="45074"/>
                </a:moveTo>
                <a:cubicBezTo>
                  <a:pt x="270795" y="44416"/>
                  <a:pt x="267343" y="44886"/>
                  <a:pt x="263681" y="46482"/>
                </a:cubicBezTo>
                <a:cubicBezTo>
                  <a:pt x="256170" y="49675"/>
                  <a:pt x="252413" y="55215"/>
                  <a:pt x="252413" y="63103"/>
                </a:cubicBezTo>
                <a:lnTo>
                  <a:pt x="252413" y="108177"/>
                </a:lnTo>
                <a:cubicBezTo>
                  <a:pt x="230064" y="108177"/>
                  <a:pt x="209781" y="110008"/>
                  <a:pt x="191563" y="113670"/>
                </a:cubicBezTo>
                <a:cubicBezTo>
                  <a:pt x="173347" y="117332"/>
                  <a:pt x="158087" y="122121"/>
                  <a:pt x="145785" y="128037"/>
                </a:cubicBezTo>
                <a:cubicBezTo>
                  <a:pt x="133485" y="133953"/>
                  <a:pt x="122780" y="141372"/>
                  <a:pt x="113671" y="150292"/>
                </a:cubicBezTo>
                <a:cubicBezTo>
                  <a:pt x="104562" y="159213"/>
                  <a:pt x="97379" y="168181"/>
                  <a:pt x="92120" y="177196"/>
                </a:cubicBezTo>
                <a:cubicBezTo>
                  <a:pt x="86862" y="186211"/>
                  <a:pt x="82682" y="196446"/>
                  <a:pt x="79584" y="207902"/>
                </a:cubicBezTo>
                <a:cubicBezTo>
                  <a:pt x="76484" y="219358"/>
                  <a:pt x="74467" y="229829"/>
                  <a:pt x="73527" y="239313"/>
                </a:cubicBezTo>
                <a:cubicBezTo>
                  <a:pt x="72588" y="248797"/>
                  <a:pt x="72118" y="259173"/>
                  <a:pt x="72118" y="270442"/>
                </a:cubicBezTo>
                <a:cubicBezTo>
                  <a:pt x="72118" y="304435"/>
                  <a:pt x="87801" y="342372"/>
                  <a:pt x="119164" y="384253"/>
                </a:cubicBezTo>
                <a:cubicBezTo>
                  <a:pt x="121042" y="386507"/>
                  <a:pt x="123390" y="387633"/>
                  <a:pt x="126206" y="387633"/>
                </a:cubicBezTo>
                <a:cubicBezTo>
                  <a:pt x="127521" y="387633"/>
                  <a:pt x="128742" y="387352"/>
                  <a:pt x="129869" y="386788"/>
                </a:cubicBezTo>
                <a:cubicBezTo>
                  <a:pt x="134001" y="385098"/>
                  <a:pt x="135785" y="381999"/>
                  <a:pt x="135222" y="377492"/>
                </a:cubicBezTo>
                <a:cubicBezTo>
                  <a:pt x="126958" y="311008"/>
                  <a:pt x="132780" y="266592"/>
                  <a:pt x="152687" y="244243"/>
                </a:cubicBezTo>
                <a:cubicBezTo>
                  <a:pt x="161327" y="234477"/>
                  <a:pt x="173534" y="227387"/>
                  <a:pt x="189310" y="222974"/>
                </a:cubicBezTo>
                <a:cubicBezTo>
                  <a:pt x="205085" y="218560"/>
                  <a:pt x="226120" y="216353"/>
                  <a:pt x="252413" y="216353"/>
                </a:cubicBezTo>
                <a:lnTo>
                  <a:pt x="252413" y="261427"/>
                </a:lnTo>
                <a:cubicBezTo>
                  <a:pt x="252413" y="269315"/>
                  <a:pt x="256170" y="274855"/>
                  <a:pt x="263681" y="278048"/>
                </a:cubicBezTo>
                <a:cubicBezTo>
                  <a:pt x="265935" y="278987"/>
                  <a:pt x="268188" y="279457"/>
                  <a:pt x="270442" y="279457"/>
                </a:cubicBezTo>
                <a:cubicBezTo>
                  <a:pt x="275326" y="279457"/>
                  <a:pt x="279552" y="277672"/>
                  <a:pt x="283120" y="274104"/>
                </a:cubicBezTo>
                <a:lnTo>
                  <a:pt x="382281" y="174942"/>
                </a:lnTo>
                <a:cubicBezTo>
                  <a:pt x="385850" y="171374"/>
                  <a:pt x="387634" y="167148"/>
                  <a:pt x="387634" y="162265"/>
                </a:cubicBezTo>
                <a:cubicBezTo>
                  <a:pt x="387634" y="157382"/>
                  <a:pt x="385850" y="153156"/>
                  <a:pt x="382281" y="149588"/>
                </a:cubicBezTo>
                <a:lnTo>
                  <a:pt x="283120" y="50426"/>
                </a:lnTo>
                <a:cubicBezTo>
                  <a:pt x="280302" y="47515"/>
                  <a:pt x="277275" y="45731"/>
                  <a:pt x="274034" y="450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/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8D9DD6F0-78AF-4830-925D-B01BD2F58368}"/>
              </a:ext>
            </a:extLst>
          </p:cNvPr>
          <p:cNvSpPr txBox="1"/>
          <p:nvPr/>
        </p:nvSpPr>
        <p:spPr>
          <a:xfrm>
            <a:off x="9855200" y="-16534"/>
            <a:ext cx="2336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chemeClr val="bg1">
                    <a:lumMod val="50000"/>
                  </a:schemeClr>
                </a:solidFill>
              </a:rPr>
              <a:t>Voir </a:t>
            </a:r>
            <a:r>
              <a:rPr lang="fr-FR" sz="1400" b="1" dirty="0">
                <a:solidFill>
                  <a:schemeClr val="bg1">
                    <a:lumMod val="50000"/>
                  </a:schemeClr>
                </a:solidFill>
              </a:rPr>
              <a:t>Séquence N°9 </a:t>
            </a:r>
            <a:r>
              <a:rPr lang="fr-FR" sz="14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br>
              <a:rPr lang="fr-FR" sz="14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fr-FR" sz="1400" dirty="0">
                <a:solidFill>
                  <a:schemeClr val="bg1">
                    <a:lumMod val="50000"/>
                  </a:schemeClr>
                </a:solidFill>
              </a:rPr>
              <a:t>Suivre les formations</a:t>
            </a:r>
            <a:br>
              <a:rPr lang="fr-FR" sz="14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fr-FR" sz="1400" dirty="0">
                <a:solidFill>
                  <a:schemeClr val="bg1">
                    <a:lumMod val="50000"/>
                  </a:schemeClr>
                </a:solidFill>
              </a:rPr>
              <a:t>dans BI Reporting</a:t>
            </a:r>
          </a:p>
        </p:txBody>
      </p:sp>
      <p:sp>
        <p:nvSpPr>
          <p:cNvPr id="23" name="Rectangle : avec coins arrondis en diagonale 22">
            <a:extLst>
              <a:ext uri="{FF2B5EF4-FFF2-40B4-BE49-F238E27FC236}">
                <a16:creationId xmlns:a16="http://schemas.microsoft.com/office/drawing/2014/main" id="{C1922B13-7697-4515-BC08-0151B3EFFBBF}"/>
              </a:ext>
            </a:extLst>
          </p:cNvPr>
          <p:cNvSpPr/>
          <p:nvPr/>
        </p:nvSpPr>
        <p:spPr>
          <a:xfrm>
            <a:off x="60960" y="1032521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1 –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RenoiRH</a:t>
            </a:r>
          </a:p>
        </p:txBody>
      </p:sp>
      <p:sp>
        <p:nvSpPr>
          <p:cNvPr id="24" name="Rectangle : avec coins arrondis en diagonale 23">
            <a:extLst>
              <a:ext uri="{FF2B5EF4-FFF2-40B4-BE49-F238E27FC236}">
                <a16:creationId xmlns:a16="http://schemas.microsoft.com/office/drawing/2014/main" id="{A1AF060E-4329-4436-8B66-241168252AA4}"/>
              </a:ext>
            </a:extLst>
          </p:cNvPr>
          <p:cNvSpPr/>
          <p:nvPr/>
        </p:nvSpPr>
        <p:spPr>
          <a:xfrm>
            <a:off x="60960" y="1604709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2 –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Stage / Session</a:t>
            </a:r>
          </a:p>
        </p:txBody>
      </p:sp>
      <p:sp>
        <p:nvSpPr>
          <p:cNvPr id="26" name="Rectangle : avec coins arrondis en diagonale 25">
            <a:extLst>
              <a:ext uri="{FF2B5EF4-FFF2-40B4-BE49-F238E27FC236}">
                <a16:creationId xmlns:a16="http://schemas.microsoft.com/office/drawing/2014/main" id="{D7A7EC55-56D2-4FB0-85BA-D2E20A86DAB5}"/>
              </a:ext>
            </a:extLst>
          </p:cNvPr>
          <p:cNvSpPr/>
          <p:nvPr/>
        </p:nvSpPr>
        <p:spPr>
          <a:xfrm>
            <a:off x="60960" y="2749085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4 –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Validation</a:t>
            </a:r>
          </a:p>
        </p:txBody>
      </p:sp>
      <p:sp>
        <p:nvSpPr>
          <p:cNvPr id="27" name="Rectangle : avec coins arrondis en diagonale 26">
            <a:extLst>
              <a:ext uri="{FF2B5EF4-FFF2-40B4-BE49-F238E27FC236}">
                <a16:creationId xmlns:a16="http://schemas.microsoft.com/office/drawing/2014/main" id="{D0F56E9A-860A-42E4-A60D-94E5FE336B5B}"/>
              </a:ext>
            </a:extLst>
          </p:cNvPr>
          <p:cNvSpPr/>
          <p:nvPr/>
        </p:nvSpPr>
        <p:spPr>
          <a:xfrm>
            <a:off x="60960" y="3321273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5 –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Inscription</a:t>
            </a:r>
          </a:p>
        </p:txBody>
      </p:sp>
      <p:sp>
        <p:nvSpPr>
          <p:cNvPr id="28" name="Rectangle : avec coins arrondis en diagonale 27">
            <a:extLst>
              <a:ext uri="{FF2B5EF4-FFF2-40B4-BE49-F238E27FC236}">
                <a16:creationId xmlns:a16="http://schemas.microsoft.com/office/drawing/2014/main" id="{0F9F16FA-2ED3-4979-9007-CE8BABB75BCD}"/>
              </a:ext>
            </a:extLst>
          </p:cNvPr>
          <p:cNvSpPr/>
          <p:nvPr/>
        </p:nvSpPr>
        <p:spPr>
          <a:xfrm>
            <a:off x="60960" y="3893461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6 - 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 Réalisation session</a:t>
            </a:r>
          </a:p>
        </p:txBody>
      </p:sp>
      <p:sp>
        <p:nvSpPr>
          <p:cNvPr id="29" name="Rectangle : avec coins arrondis en diagonale 28">
            <a:extLst>
              <a:ext uri="{FF2B5EF4-FFF2-40B4-BE49-F238E27FC236}">
                <a16:creationId xmlns:a16="http://schemas.microsoft.com/office/drawing/2014/main" id="{01CB439D-9709-4AFB-8B25-6D002E7C51AE}"/>
              </a:ext>
            </a:extLst>
          </p:cNvPr>
          <p:cNvSpPr/>
          <p:nvPr/>
        </p:nvSpPr>
        <p:spPr>
          <a:xfrm>
            <a:off x="60960" y="5037837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8 –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Référentiels</a:t>
            </a:r>
          </a:p>
        </p:txBody>
      </p:sp>
      <p:sp>
        <p:nvSpPr>
          <p:cNvPr id="31" name="Rectangle : avec coins arrondis en diagonale 30">
            <a:extLst>
              <a:ext uri="{FF2B5EF4-FFF2-40B4-BE49-F238E27FC236}">
                <a16:creationId xmlns:a16="http://schemas.microsoft.com/office/drawing/2014/main" id="{66DF9BD1-F4EA-422A-88D6-632637CA0A86}"/>
              </a:ext>
            </a:extLst>
          </p:cNvPr>
          <p:cNvSpPr/>
          <p:nvPr/>
        </p:nvSpPr>
        <p:spPr>
          <a:xfrm>
            <a:off x="60960" y="5610025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00AC8C"/>
          </a:solidFill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9 –</a:t>
            </a:r>
            <a:br>
              <a:rPr lang="fr-FR" sz="1000" dirty="0"/>
            </a:br>
            <a:r>
              <a:rPr lang="fr-FR" sz="1000" dirty="0"/>
              <a:t>Reporting</a:t>
            </a:r>
          </a:p>
        </p:txBody>
      </p:sp>
      <p:sp>
        <p:nvSpPr>
          <p:cNvPr id="32" name="Rectangle : avec coins arrondis en diagonale 31">
            <a:extLst>
              <a:ext uri="{FF2B5EF4-FFF2-40B4-BE49-F238E27FC236}">
                <a16:creationId xmlns:a16="http://schemas.microsoft.com/office/drawing/2014/main" id="{E6F94787-C004-4649-845E-FB5DF0FE856A}"/>
              </a:ext>
            </a:extLst>
          </p:cNvPr>
          <p:cNvSpPr/>
          <p:nvPr/>
        </p:nvSpPr>
        <p:spPr>
          <a:xfrm>
            <a:off x="60960" y="2176897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3 –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Téléinscription</a:t>
            </a:r>
          </a:p>
        </p:txBody>
      </p:sp>
      <p:sp>
        <p:nvSpPr>
          <p:cNvPr id="33" name="Rectangle : avec coins arrondis en diagonale 32">
            <a:extLst>
              <a:ext uri="{FF2B5EF4-FFF2-40B4-BE49-F238E27FC236}">
                <a16:creationId xmlns:a16="http://schemas.microsoft.com/office/drawing/2014/main" id="{F8C1EB6D-E5FC-4689-A508-8FE7D5AC2A96}"/>
              </a:ext>
            </a:extLst>
          </p:cNvPr>
          <p:cNvSpPr/>
          <p:nvPr/>
        </p:nvSpPr>
        <p:spPr>
          <a:xfrm>
            <a:off x="60960" y="4465649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7 –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Historique</a:t>
            </a:r>
          </a:p>
        </p:txBody>
      </p:sp>
      <p:graphicFrame>
        <p:nvGraphicFramePr>
          <p:cNvPr id="10" name="Tableau 10">
            <a:extLst>
              <a:ext uri="{FF2B5EF4-FFF2-40B4-BE49-F238E27FC236}">
                <a16:creationId xmlns:a16="http://schemas.microsoft.com/office/drawing/2014/main" id="{74557638-EA58-46F6-AA6D-D4CABB630C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7809381"/>
              </p:ext>
            </p:extLst>
          </p:nvPr>
        </p:nvGraphicFramePr>
        <p:xfrm>
          <a:off x="1584250" y="4357900"/>
          <a:ext cx="9769550" cy="192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1787">
                  <a:extLst>
                    <a:ext uri="{9D8B030D-6E8A-4147-A177-3AD203B41FA5}">
                      <a16:colId xmlns:a16="http://schemas.microsoft.com/office/drawing/2014/main" val="335300105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56312793"/>
                    </a:ext>
                  </a:extLst>
                </a:gridCol>
                <a:gridCol w="1131423">
                  <a:extLst>
                    <a:ext uri="{9D8B030D-6E8A-4147-A177-3AD203B41FA5}">
                      <a16:colId xmlns:a16="http://schemas.microsoft.com/office/drawing/2014/main" val="15089318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46037733"/>
                    </a:ext>
                  </a:extLst>
                </a:gridCol>
                <a:gridCol w="4829780">
                  <a:extLst>
                    <a:ext uri="{9D8B030D-6E8A-4147-A177-3AD203B41FA5}">
                      <a16:colId xmlns:a16="http://schemas.microsoft.com/office/drawing/2014/main" val="4660684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Titre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Code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Description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7920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Suivi des sessions de formation bis</a:t>
                      </a:r>
                    </a:p>
                    <a:p>
                      <a:r>
                        <a:rPr lang="fr-FR" dirty="0"/>
                        <a:t>(Cible : FOR-Suivi des sessions)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&gt;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XZE0031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&gt;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Liste des stages / sessions avec informations correspondantes (y compris le nombre de participants inscrits)</a:t>
                      </a:r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7216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Bilan de formation (hors MSO)</a:t>
                      </a:r>
                    </a:p>
                    <a:p>
                      <a:r>
                        <a:rPr lang="fr-FR" dirty="0"/>
                        <a:t>(Cible : FOR-Bilan de formation)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&gt;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XZ700099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&gt;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Liste des stagiaires avec heures de présences par stage / session</a:t>
                      </a:r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4059630"/>
                  </a:ext>
                </a:extLst>
              </a:tr>
            </a:tbl>
          </a:graphicData>
        </a:graphic>
      </p:graphicFrame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84DA203-E991-482E-AD1A-D1BC12292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20C2-BDE6-4EB1-A6D0-0042D9418E61}" type="slidenum">
              <a:rPr lang="fr-FR" smtClean="0"/>
              <a:pPr/>
              <a:t>16</a:t>
            </a:fld>
            <a:endParaRPr lang="fr-FR" dirty="0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C9A632F5-D9D2-4D60-93BA-AAFEFB4C0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Module 3</a:t>
            </a:r>
          </a:p>
        </p:txBody>
      </p:sp>
    </p:spTree>
    <p:extLst>
      <p:ext uri="{BB962C8B-B14F-4D97-AF65-F5344CB8AC3E}">
        <p14:creationId xmlns:p14="http://schemas.microsoft.com/office/powerpoint/2010/main" val="30337851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2E7B5A-8D41-46AE-8DC7-669E82763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9-2 Lancer </a:t>
            </a:r>
            <a:r>
              <a:rPr lang="fr-FR" dirty="0"/>
              <a:t>un rapport (1)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EA15F25-E26C-4D84-A927-FAF7C389F5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7258" y="1302029"/>
            <a:ext cx="10106542" cy="3059432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fr-FR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Sélectionnez </a:t>
            </a:r>
            <a:r>
              <a:rPr lang="fr-FR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 domaine </a:t>
            </a:r>
            <a:r>
              <a:rPr lang="fr-FR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BI &amp; Reporting </a:t>
            </a:r>
            <a:r>
              <a:rPr lang="fr-FR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et </a:t>
            </a:r>
            <a:r>
              <a:rPr lang="fr-FR" sz="22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 Rapport standard »</a:t>
            </a:r>
            <a:endParaRPr lang="fr-FR" sz="2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CFEEDD85-C456-467C-BA50-16C357255BE2}"/>
              </a:ext>
            </a:extLst>
          </p:cNvPr>
          <p:cNvSpPr txBox="1"/>
          <p:nvPr/>
        </p:nvSpPr>
        <p:spPr>
          <a:xfrm>
            <a:off x="1232017" y="670477"/>
            <a:ext cx="5163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>
                <a:latin typeface="+mj-lt"/>
              </a:rPr>
              <a:t>Suivre les formations via BI &amp; Reporting</a:t>
            </a:r>
          </a:p>
        </p:txBody>
      </p:sp>
      <p:sp>
        <p:nvSpPr>
          <p:cNvPr id="23" name="Rectangle : avec coins arrondis en diagonale 22">
            <a:extLst>
              <a:ext uri="{FF2B5EF4-FFF2-40B4-BE49-F238E27FC236}">
                <a16:creationId xmlns:a16="http://schemas.microsoft.com/office/drawing/2014/main" id="{C1922B13-7697-4515-BC08-0151B3EFFBBF}"/>
              </a:ext>
            </a:extLst>
          </p:cNvPr>
          <p:cNvSpPr/>
          <p:nvPr/>
        </p:nvSpPr>
        <p:spPr>
          <a:xfrm>
            <a:off x="60960" y="1032521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1 –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RenoiRH</a:t>
            </a:r>
          </a:p>
        </p:txBody>
      </p:sp>
      <p:sp>
        <p:nvSpPr>
          <p:cNvPr id="24" name="Rectangle : avec coins arrondis en diagonale 23">
            <a:extLst>
              <a:ext uri="{FF2B5EF4-FFF2-40B4-BE49-F238E27FC236}">
                <a16:creationId xmlns:a16="http://schemas.microsoft.com/office/drawing/2014/main" id="{A1AF060E-4329-4436-8B66-241168252AA4}"/>
              </a:ext>
            </a:extLst>
          </p:cNvPr>
          <p:cNvSpPr/>
          <p:nvPr/>
        </p:nvSpPr>
        <p:spPr>
          <a:xfrm>
            <a:off x="60960" y="1604709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2 –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Stage / Session</a:t>
            </a:r>
          </a:p>
        </p:txBody>
      </p:sp>
      <p:sp>
        <p:nvSpPr>
          <p:cNvPr id="26" name="Rectangle : avec coins arrondis en diagonale 25">
            <a:extLst>
              <a:ext uri="{FF2B5EF4-FFF2-40B4-BE49-F238E27FC236}">
                <a16:creationId xmlns:a16="http://schemas.microsoft.com/office/drawing/2014/main" id="{D7A7EC55-56D2-4FB0-85BA-D2E20A86DAB5}"/>
              </a:ext>
            </a:extLst>
          </p:cNvPr>
          <p:cNvSpPr/>
          <p:nvPr/>
        </p:nvSpPr>
        <p:spPr>
          <a:xfrm>
            <a:off x="60960" y="2749085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4 –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Validation</a:t>
            </a:r>
          </a:p>
        </p:txBody>
      </p:sp>
      <p:sp>
        <p:nvSpPr>
          <p:cNvPr id="27" name="Rectangle : avec coins arrondis en diagonale 26">
            <a:extLst>
              <a:ext uri="{FF2B5EF4-FFF2-40B4-BE49-F238E27FC236}">
                <a16:creationId xmlns:a16="http://schemas.microsoft.com/office/drawing/2014/main" id="{D0F56E9A-860A-42E4-A60D-94E5FE336B5B}"/>
              </a:ext>
            </a:extLst>
          </p:cNvPr>
          <p:cNvSpPr/>
          <p:nvPr/>
        </p:nvSpPr>
        <p:spPr>
          <a:xfrm>
            <a:off x="60960" y="3321273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5 –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Inscription</a:t>
            </a:r>
          </a:p>
        </p:txBody>
      </p:sp>
      <p:sp>
        <p:nvSpPr>
          <p:cNvPr id="28" name="Rectangle : avec coins arrondis en diagonale 27">
            <a:extLst>
              <a:ext uri="{FF2B5EF4-FFF2-40B4-BE49-F238E27FC236}">
                <a16:creationId xmlns:a16="http://schemas.microsoft.com/office/drawing/2014/main" id="{0F9F16FA-2ED3-4979-9007-CE8BABB75BCD}"/>
              </a:ext>
            </a:extLst>
          </p:cNvPr>
          <p:cNvSpPr/>
          <p:nvPr/>
        </p:nvSpPr>
        <p:spPr>
          <a:xfrm>
            <a:off x="60960" y="3893461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6 - 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 Réalisation session</a:t>
            </a:r>
          </a:p>
        </p:txBody>
      </p:sp>
      <p:sp>
        <p:nvSpPr>
          <p:cNvPr id="29" name="Rectangle : avec coins arrondis en diagonale 28">
            <a:extLst>
              <a:ext uri="{FF2B5EF4-FFF2-40B4-BE49-F238E27FC236}">
                <a16:creationId xmlns:a16="http://schemas.microsoft.com/office/drawing/2014/main" id="{01CB439D-9709-4AFB-8B25-6D002E7C51AE}"/>
              </a:ext>
            </a:extLst>
          </p:cNvPr>
          <p:cNvSpPr/>
          <p:nvPr/>
        </p:nvSpPr>
        <p:spPr>
          <a:xfrm>
            <a:off x="60960" y="5037837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8 –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Référentiels</a:t>
            </a:r>
          </a:p>
        </p:txBody>
      </p:sp>
      <p:sp>
        <p:nvSpPr>
          <p:cNvPr id="31" name="Rectangle : avec coins arrondis en diagonale 30">
            <a:extLst>
              <a:ext uri="{FF2B5EF4-FFF2-40B4-BE49-F238E27FC236}">
                <a16:creationId xmlns:a16="http://schemas.microsoft.com/office/drawing/2014/main" id="{66DF9BD1-F4EA-422A-88D6-632637CA0A86}"/>
              </a:ext>
            </a:extLst>
          </p:cNvPr>
          <p:cNvSpPr/>
          <p:nvPr/>
        </p:nvSpPr>
        <p:spPr>
          <a:xfrm>
            <a:off x="60960" y="5610025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00AC8C"/>
          </a:solidFill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9 –</a:t>
            </a:r>
            <a:br>
              <a:rPr lang="fr-FR" sz="1000" dirty="0"/>
            </a:br>
            <a:r>
              <a:rPr lang="fr-FR" sz="1000" dirty="0"/>
              <a:t>Reporting</a:t>
            </a:r>
          </a:p>
        </p:txBody>
      </p:sp>
      <p:sp>
        <p:nvSpPr>
          <p:cNvPr id="32" name="Rectangle : avec coins arrondis en diagonale 31">
            <a:extLst>
              <a:ext uri="{FF2B5EF4-FFF2-40B4-BE49-F238E27FC236}">
                <a16:creationId xmlns:a16="http://schemas.microsoft.com/office/drawing/2014/main" id="{E6F94787-C004-4649-845E-FB5DF0FE856A}"/>
              </a:ext>
            </a:extLst>
          </p:cNvPr>
          <p:cNvSpPr/>
          <p:nvPr/>
        </p:nvSpPr>
        <p:spPr>
          <a:xfrm>
            <a:off x="60960" y="2176897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3 –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Téléinscription</a:t>
            </a:r>
          </a:p>
        </p:txBody>
      </p:sp>
      <p:sp>
        <p:nvSpPr>
          <p:cNvPr id="33" name="Rectangle : avec coins arrondis en diagonale 32">
            <a:extLst>
              <a:ext uri="{FF2B5EF4-FFF2-40B4-BE49-F238E27FC236}">
                <a16:creationId xmlns:a16="http://schemas.microsoft.com/office/drawing/2014/main" id="{F8C1EB6D-E5FC-4689-A508-8FE7D5AC2A96}"/>
              </a:ext>
            </a:extLst>
          </p:cNvPr>
          <p:cNvSpPr/>
          <p:nvPr/>
        </p:nvSpPr>
        <p:spPr>
          <a:xfrm>
            <a:off x="60960" y="4465649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7 –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Historique</a:t>
            </a:r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2B0AD146-04CD-4803-99F0-CB29FFCFD8A5}"/>
              </a:ext>
            </a:extLst>
          </p:cNvPr>
          <p:cNvPicPr/>
          <p:nvPr/>
        </p:nvPicPr>
        <p:blipFill rotWithShape="1">
          <a:blip r:embed="rId2"/>
          <a:srcRect t="765" b="1"/>
          <a:stretch/>
        </p:blipFill>
        <p:spPr>
          <a:xfrm>
            <a:off x="6300529" y="2430233"/>
            <a:ext cx="5598160" cy="3205542"/>
          </a:xfrm>
          <a:prstGeom prst="rect">
            <a:avLst/>
          </a:prstGeom>
          <a:ln w="9525" cap="flat" cmpd="sng" algn="ctr">
            <a:solidFill>
              <a:sysClr val="window" lastClr="FFFFFF">
                <a:lumMod val="50000"/>
              </a:sysClr>
            </a:solidFill>
            <a:prstDash val="solid"/>
            <a:round/>
            <a:headEnd type="none" w="med" len="med"/>
            <a:tailEnd type="none" w="med" len="med"/>
            <a:extLst>
              <a:ext uri="{C807C97D-BFC1-408E-A445-0C87EB9F89A2}">
                <ask:lineSketchStyleProps xmlns:ask="http://schemas.microsoft.com/office/drawing/2018/sketchyshapes" xmlns="" sd="0">
                  <a:custGeom>
                    <a:avLst/>
                    <a:gdLst/>
                    <a:ahLst/>
                    <a:cxnLst/>
                    <a:rect l="0" t="0" r="0" b="0"/>
                    <a:pathLst/>
                  </a:custGeom>
                  <ask:type/>
                </ask:lineSketchStyleProps>
              </a:ext>
            </a:extLst>
          </a:ln>
        </p:spPr>
      </p:pic>
      <p:sp>
        <p:nvSpPr>
          <p:cNvPr id="20" name="ZoneTexte 19">
            <a:extLst>
              <a:ext uri="{FF2B5EF4-FFF2-40B4-BE49-F238E27FC236}">
                <a16:creationId xmlns:a16="http://schemas.microsoft.com/office/drawing/2014/main" id="{DBDEE0B6-790E-47CC-B968-F992DB85FC5F}"/>
              </a:ext>
            </a:extLst>
          </p:cNvPr>
          <p:cNvSpPr txBox="1"/>
          <p:nvPr/>
        </p:nvSpPr>
        <p:spPr>
          <a:xfrm>
            <a:off x="1239638" y="1880462"/>
            <a:ext cx="4890214" cy="17235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Clr>
                <a:srgbClr val="00AC8C"/>
              </a:buClr>
              <a:buFont typeface="Arial" panose="020B0604020202020204" pitchFamily="34" charset="0"/>
              <a:buChar char="•"/>
            </a:pP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Saisissez le </a:t>
            </a:r>
            <a:r>
              <a:rPr lang="fr-FR" sz="2200" b="1" dirty="0">
                <a:ea typeface="Calibri" panose="020F0502020204030204" pitchFamily="34" charset="0"/>
                <a:cs typeface="Times New Roman" panose="02020603050405020304" pitchFamily="18" charset="0"/>
              </a:rPr>
              <a:t>Titre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ou le </a:t>
            </a:r>
            <a:r>
              <a:rPr lang="fr-FR" sz="2200" b="1" dirty="0">
                <a:ea typeface="Calibri" panose="020F0502020204030204" pitchFamily="34" charset="0"/>
                <a:cs typeface="Times New Roman" panose="02020603050405020304" pitchFamily="18" charset="0"/>
              </a:rPr>
              <a:t>Code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du rapport </a:t>
            </a:r>
            <a:r>
              <a:rPr lang="fr-FR" sz="2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et cliquez sur « Rechercher »</a:t>
            </a:r>
            <a:endParaRPr lang="fr-FR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rgbClr val="00AC8C"/>
              </a:buClr>
              <a:buFont typeface="Arial" panose="020B0604020202020204" pitchFamily="34" charset="0"/>
              <a:buChar char="•"/>
            </a:pPr>
            <a:endParaRPr lang="fr-FR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rgbClr val="00AC8C"/>
              </a:buClr>
              <a:buFont typeface="Arial" panose="020B0604020202020204" pitchFamily="34" charset="0"/>
              <a:buChar char="•"/>
            </a:pP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Dans la liste des résultats, cliquez sur le titre du rapport souhaité</a:t>
            </a:r>
            <a:endParaRPr lang="fr-FR" sz="2200" dirty="0">
              <a:cs typeface="Times New Roman" panose="02020603050405020304" pitchFamily="18" charset="0"/>
            </a:endParaRP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F37BA023-921D-4B95-9834-1B1C1CFEAB7E}"/>
              </a:ext>
            </a:extLst>
          </p:cNvPr>
          <p:cNvSpPr txBox="1"/>
          <p:nvPr/>
        </p:nvSpPr>
        <p:spPr>
          <a:xfrm>
            <a:off x="7432656" y="3663672"/>
            <a:ext cx="372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chemeClr val="accent2"/>
                </a:solidFill>
                <a:sym typeface="Wingdings 3" panose="05040102010807070707" pitchFamily="18" charset="2"/>
              </a:rPr>
              <a:t>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0235185A-83B0-407B-9014-BB707DFAB8C7}"/>
              </a:ext>
            </a:extLst>
          </p:cNvPr>
          <p:cNvSpPr txBox="1"/>
          <p:nvPr/>
        </p:nvSpPr>
        <p:spPr>
          <a:xfrm>
            <a:off x="8727362" y="3663672"/>
            <a:ext cx="372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chemeClr val="accent2"/>
                </a:solidFill>
                <a:sym typeface="Wingdings 3" panose="05040102010807070707" pitchFamily="18" charset="2"/>
              </a:rPr>
              <a:t>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0C2E2CAB-97B2-4CFF-857D-41C8BE37D2F0}"/>
              </a:ext>
            </a:extLst>
          </p:cNvPr>
          <p:cNvSpPr txBox="1"/>
          <p:nvPr/>
        </p:nvSpPr>
        <p:spPr>
          <a:xfrm>
            <a:off x="6144222" y="5157562"/>
            <a:ext cx="372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chemeClr val="accent2"/>
                </a:solidFill>
                <a:sym typeface="Wingdings 3" panose="05040102010807070707" pitchFamily="18" charset="2"/>
              </a:rPr>
              <a:t>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35" name="Freeform 458">
            <a:extLst>
              <a:ext uri="{FF2B5EF4-FFF2-40B4-BE49-F238E27FC236}">
                <a16:creationId xmlns:a16="http://schemas.microsoft.com/office/drawing/2014/main" id="{0023BF0B-7CEC-4812-B6D6-856013429C39}"/>
              </a:ext>
            </a:extLst>
          </p:cNvPr>
          <p:cNvSpPr/>
          <p:nvPr/>
        </p:nvSpPr>
        <p:spPr>
          <a:xfrm>
            <a:off x="1417953" y="4721070"/>
            <a:ext cx="468000" cy="468000"/>
          </a:xfrm>
          <a:custGeom>
            <a:avLst/>
            <a:gdLst>
              <a:gd name="connsiteX0" fmla="*/ 113811 w 432706"/>
              <a:gd name="connsiteY0" fmla="*/ 276076 h 432707"/>
              <a:gd name="connsiteX1" fmla="*/ 156631 w 432706"/>
              <a:gd name="connsiteY1" fmla="*/ 318896 h 432707"/>
              <a:gd name="connsiteX2" fmla="*/ 141982 w 432706"/>
              <a:gd name="connsiteY2" fmla="*/ 333545 h 432707"/>
              <a:gd name="connsiteX3" fmla="*/ 126206 w 432706"/>
              <a:gd name="connsiteY3" fmla="*/ 333545 h 432707"/>
              <a:gd name="connsiteX4" fmla="*/ 126206 w 432706"/>
              <a:gd name="connsiteY4" fmla="*/ 306501 h 432707"/>
              <a:gd name="connsiteX5" fmla="*/ 99161 w 432706"/>
              <a:gd name="connsiteY5" fmla="*/ 306501 h 432707"/>
              <a:gd name="connsiteX6" fmla="*/ 99161 w 432706"/>
              <a:gd name="connsiteY6" fmla="*/ 290725 h 432707"/>
              <a:gd name="connsiteX7" fmla="*/ 226495 w 432706"/>
              <a:gd name="connsiteY7" fmla="*/ 164448 h 432707"/>
              <a:gd name="connsiteX8" fmla="*/ 230439 w 432706"/>
              <a:gd name="connsiteY8" fmla="*/ 166209 h 432707"/>
              <a:gd name="connsiteX9" fmla="*/ 229593 w 432706"/>
              <a:gd name="connsiteY9" fmla="*/ 174660 h 432707"/>
              <a:gd name="connsiteX10" fmla="*/ 147616 w 432706"/>
              <a:gd name="connsiteY10" fmla="*/ 256638 h 432707"/>
              <a:gd name="connsiteX11" fmla="*/ 139165 w 432706"/>
              <a:gd name="connsiteY11" fmla="*/ 257483 h 432707"/>
              <a:gd name="connsiteX12" fmla="*/ 140010 w 432706"/>
              <a:gd name="connsiteY12" fmla="*/ 249032 h 432707"/>
              <a:gd name="connsiteX13" fmla="*/ 221987 w 432706"/>
              <a:gd name="connsiteY13" fmla="*/ 167054 h 432707"/>
              <a:gd name="connsiteX14" fmla="*/ 226495 w 432706"/>
              <a:gd name="connsiteY14" fmla="*/ 164448 h 432707"/>
              <a:gd name="connsiteX15" fmla="*/ 225368 w 432706"/>
              <a:gd name="connsiteY15" fmla="*/ 126206 h 432707"/>
              <a:gd name="connsiteX16" fmla="*/ 72117 w 432706"/>
              <a:gd name="connsiteY16" fmla="*/ 279457 h 432707"/>
              <a:gd name="connsiteX17" fmla="*/ 72117 w 432706"/>
              <a:gd name="connsiteY17" fmla="*/ 360589 h 432707"/>
              <a:gd name="connsiteX18" fmla="*/ 153249 w 432706"/>
              <a:gd name="connsiteY18" fmla="*/ 360589 h 432707"/>
              <a:gd name="connsiteX19" fmla="*/ 306500 w 432706"/>
              <a:gd name="connsiteY19" fmla="*/ 207339 h 432707"/>
              <a:gd name="connsiteX20" fmla="*/ 288471 w 432706"/>
              <a:gd name="connsiteY20" fmla="*/ 74372 h 432707"/>
              <a:gd name="connsiteX21" fmla="*/ 269315 w 432706"/>
              <a:gd name="connsiteY21" fmla="*/ 82259 h 432707"/>
              <a:gd name="connsiteX22" fmla="*/ 243397 w 432706"/>
              <a:gd name="connsiteY22" fmla="*/ 108177 h 432707"/>
              <a:gd name="connsiteX23" fmla="*/ 324530 w 432706"/>
              <a:gd name="connsiteY23" fmla="*/ 189309 h 432707"/>
              <a:gd name="connsiteX24" fmla="*/ 350447 w 432706"/>
              <a:gd name="connsiteY24" fmla="*/ 163392 h 432707"/>
              <a:gd name="connsiteX25" fmla="*/ 358335 w 432706"/>
              <a:gd name="connsiteY25" fmla="*/ 144236 h 432707"/>
              <a:gd name="connsiteX26" fmla="*/ 350447 w 432706"/>
              <a:gd name="connsiteY26" fmla="*/ 125079 h 432707"/>
              <a:gd name="connsiteX27" fmla="*/ 307628 w 432706"/>
              <a:gd name="connsiteY27" fmla="*/ 82259 h 432707"/>
              <a:gd name="connsiteX28" fmla="*/ 288471 w 432706"/>
              <a:gd name="connsiteY28" fmla="*/ 74372 h 432707"/>
              <a:gd name="connsiteX29" fmla="*/ 81132 w 432706"/>
              <a:gd name="connsiteY29" fmla="*/ 0 h 432707"/>
              <a:gd name="connsiteX30" fmla="*/ 351574 w 432706"/>
              <a:gd name="connsiteY30" fmla="*/ 0 h 432707"/>
              <a:gd name="connsiteX31" fmla="*/ 408902 w 432706"/>
              <a:gd name="connsiteY31" fmla="*/ 23805 h 432707"/>
              <a:gd name="connsiteX32" fmla="*/ 432706 w 432706"/>
              <a:gd name="connsiteY32" fmla="*/ 81133 h 432707"/>
              <a:gd name="connsiteX33" fmla="*/ 432706 w 432706"/>
              <a:gd name="connsiteY33" fmla="*/ 351574 h 432707"/>
              <a:gd name="connsiteX34" fmla="*/ 408902 w 432706"/>
              <a:gd name="connsiteY34" fmla="*/ 408902 h 432707"/>
              <a:gd name="connsiteX35" fmla="*/ 351574 w 432706"/>
              <a:gd name="connsiteY35" fmla="*/ 432707 h 432707"/>
              <a:gd name="connsiteX36" fmla="*/ 81132 w 432706"/>
              <a:gd name="connsiteY36" fmla="*/ 432707 h 432707"/>
              <a:gd name="connsiteX37" fmla="*/ 23804 w 432706"/>
              <a:gd name="connsiteY37" fmla="*/ 408902 h 432707"/>
              <a:gd name="connsiteX38" fmla="*/ 0 w 432706"/>
              <a:gd name="connsiteY38" fmla="*/ 351574 h 432707"/>
              <a:gd name="connsiteX39" fmla="*/ 0 w 432706"/>
              <a:gd name="connsiteY39" fmla="*/ 81133 h 432707"/>
              <a:gd name="connsiteX40" fmla="*/ 23804 w 432706"/>
              <a:gd name="connsiteY40" fmla="*/ 23805 h 432707"/>
              <a:gd name="connsiteX41" fmla="*/ 81132 w 432706"/>
              <a:gd name="connsiteY41" fmla="*/ 0 h 432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432706" h="432707">
                <a:moveTo>
                  <a:pt x="113811" y="276076"/>
                </a:moveTo>
                <a:lnTo>
                  <a:pt x="156631" y="318896"/>
                </a:lnTo>
                <a:lnTo>
                  <a:pt x="141982" y="333545"/>
                </a:lnTo>
                <a:lnTo>
                  <a:pt x="126206" y="333545"/>
                </a:lnTo>
                <a:lnTo>
                  <a:pt x="126206" y="306501"/>
                </a:lnTo>
                <a:lnTo>
                  <a:pt x="99161" y="306501"/>
                </a:lnTo>
                <a:lnTo>
                  <a:pt x="99161" y="290725"/>
                </a:lnTo>
                <a:close/>
                <a:moveTo>
                  <a:pt x="226495" y="164448"/>
                </a:moveTo>
                <a:cubicBezTo>
                  <a:pt x="227903" y="164308"/>
                  <a:pt x="229218" y="164894"/>
                  <a:pt x="230439" y="166209"/>
                </a:cubicBezTo>
                <a:cubicBezTo>
                  <a:pt x="233068" y="168651"/>
                  <a:pt x="232786" y="171468"/>
                  <a:pt x="229593" y="174660"/>
                </a:cubicBezTo>
                <a:lnTo>
                  <a:pt x="147616" y="256638"/>
                </a:lnTo>
                <a:cubicBezTo>
                  <a:pt x="144423" y="259831"/>
                  <a:pt x="141606" y="260112"/>
                  <a:pt x="139165" y="257483"/>
                </a:cubicBezTo>
                <a:cubicBezTo>
                  <a:pt x="136535" y="255042"/>
                  <a:pt x="136817" y="252225"/>
                  <a:pt x="140010" y="249032"/>
                </a:cubicBezTo>
                <a:lnTo>
                  <a:pt x="221987" y="167054"/>
                </a:lnTo>
                <a:cubicBezTo>
                  <a:pt x="223584" y="165458"/>
                  <a:pt x="225086" y="164589"/>
                  <a:pt x="226495" y="164448"/>
                </a:cubicBezTo>
                <a:close/>
                <a:moveTo>
                  <a:pt x="225368" y="126206"/>
                </a:moveTo>
                <a:lnTo>
                  <a:pt x="72117" y="279457"/>
                </a:lnTo>
                <a:lnTo>
                  <a:pt x="72117" y="360589"/>
                </a:lnTo>
                <a:lnTo>
                  <a:pt x="153249" y="360589"/>
                </a:lnTo>
                <a:lnTo>
                  <a:pt x="306500" y="207339"/>
                </a:lnTo>
                <a:close/>
                <a:moveTo>
                  <a:pt x="288471" y="74372"/>
                </a:moveTo>
                <a:cubicBezTo>
                  <a:pt x="280959" y="74372"/>
                  <a:pt x="274574" y="77001"/>
                  <a:pt x="269315" y="82259"/>
                </a:cubicBezTo>
                <a:lnTo>
                  <a:pt x="243397" y="108177"/>
                </a:lnTo>
                <a:lnTo>
                  <a:pt x="324530" y="189309"/>
                </a:lnTo>
                <a:lnTo>
                  <a:pt x="350447" y="163392"/>
                </a:lnTo>
                <a:cubicBezTo>
                  <a:pt x="355706" y="158133"/>
                  <a:pt x="358335" y="151748"/>
                  <a:pt x="358335" y="144236"/>
                </a:cubicBezTo>
                <a:cubicBezTo>
                  <a:pt x="358335" y="136723"/>
                  <a:pt x="355706" y="130338"/>
                  <a:pt x="350447" y="125079"/>
                </a:cubicBezTo>
                <a:lnTo>
                  <a:pt x="307628" y="82259"/>
                </a:lnTo>
                <a:cubicBezTo>
                  <a:pt x="302369" y="77001"/>
                  <a:pt x="295983" y="74372"/>
                  <a:pt x="288471" y="74372"/>
                </a:cubicBezTo>
                <a:close/>
                <a:moveTo>
                  <a:pt x="81132" y="0"/>
                </a:moveTo>
                <a:lnTo>
                  <a:pt x="351574" y="0"/>
                </a:lnTo>
                <a:cubicBezTo>
                  <a:pt x="373923" y="0"/>
                  <a:pt x="393033" y="7935"/>
                  <a:pt x="408902" y="23805"/>
                </a:cubicBezTo>
                <a:cubicBezTo>
                  <a:pt x="424772" y="39674"/>
                  <a:pt x="432706" y="58784"/>
                  <a:pt x="432706" y="81133"/>
                </a:cubicBezTo>
                <a:lnTo>
                  <a:pt x="432706" y="351574"/>
                </a:lnTo>
                <a:cubicBezTo>
                  <a:pt x="432706" y="373924"/>
                  <a:pt x="424772" y="393033"/>
                  <a:pt x="408902" y="408902"/>
                </a:cubicBezTo>
                <a:cubicBezTo>
                  <a:pt x="393033" y="424772"/>
                  <a:pt x="373923" y="432707"/>
                  <a:pt x="351574" y="432707"/>
                </a:cubicBezTo>
                <a:lnTo>
                  <a:pt x="81132" y="432707"/>
                </a:lnTo>
                <a:cubicBezTo>
                  <a:pt x="58783" y="432707"/>
                  <a:pt x="39674" y="424772"/>
                  <a:pt x="23804" y="408902"/>
                </a:cubicBezTo>
                <a:cubicBezTo>
                  <a:pt x="7935" y="393033"/>
                  <a:pt x="0" y="373924"/>
                  <a:pt x="0" y="351574"/>
                </a:cubicBezTo>
                <a:lnTo>
                  <a:pt x="0" y="81133"/>
                </a:lnTo>
                <a:cubicBezTo>
                  <a:pt x="0" y="58784"/>
                  <a:pt x="7935" y="39674"/>
                  <a:pt x="23804" y="23805"/>
                </a:cubicBezTo>
                <a:cubicBezTo>
                  <a:pt x="39674" y="7935"/>
                  <a:pt x="58783" y="0"/>
                  <a:pt x="811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endParaRPr lang="fr-FR" dirty="0"/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A8FFDC73-9C71-4683-A0A6-8C6BD9EDCA07}"/>
              </a:ext>
            </a:extLst>
          </p:cNvPr>
          <p:cNvSpPr txBox="1"/>
          <p:nvPr/>
        </p:nvSpPr>
        <p:spPr>
          <a:xfrm>
            <a:off x="2056630" y="4675452"/>
            <a:ext cx="386105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i="1" dirty="0">
                <a:solidFill>
                  <a:srgbClr val="80808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colonne </a:t>
            </a:r>
            <a:r>
              <a:rPr lang="fr-FR" sz="1800" b="1" i="1" dirty="0">
                <a:solidFill>
                  <a:srgbClr val="80808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Rôle</a:t>
            </a:r>
            <a:r>
              <a:rPr lang="fr-FR" sz="1800" i="1" dirty="0">
                <a:solidFill>
                  <a:srgbClr val="80808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indique les rôles qui ont droit d’accès au rapport</a:t>
            </a:r>
            <a:endParaRPr lang="fr-FR" sz="1600" b="1" i="1" dirty="0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7719D14-3CBB-46BC-B967-2559AF603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20C2-BDE6-4EB1-A6D0-0042D9418E61}" type="slidenum">
              <a:rPr lang="fr-FR" smtClean="0"/>
              <a:pPr/>
              <a:t>17</a:t>
            </a:fld>
            <a:endParaRPr lang="fr-FR" dirty="0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1FB7DBFC-EEB7-46FC-8F37-3A8CA2581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Module 3</a:t>
            </a:r>
          </a:p>
        </p:txBody>
      </p:sp>
      <p:grpSp>
        <p:nvGrpSpPr>
          <p:cNvPr id="25" name="Groupe 24"/>
          <p:cNvGrpSpPr/>
          <p:nvPr/>
        </p:nvGrpSpPr>
        <p:grpSpPr>
          <a:xfrm>
            <a:off x="11291627" y="103520"/>
            <a:ext cx="756938" cy="527878"/>
            <a:chOff x="10975331" y="352297"/>
            <a:chExt cx="756938" cy="527878"/>
          </a:xfrm>
        </p:grpSpPr>
        <p:sp>
          <p:nvSpPr>
            <p:cNvPr id="30" name="Rectangle avec coins arrondis en diagonale 29"/>
            <p:cNvSpPr/>
            <p:nvPr/>
          </p:nvSpPr>
          <p:spPr>
            <a:xfrm>
              <a:off x="10975331" y="352297"/>
              <a:ext cx="756938" cy="527878"/>
            </a:xfrm>
            <a:prstGeom prst="round2DiagRect">
              <a:avLst/>
            </a:prstGeom>
            <a:solidFill>
              <a:srgbClr val="5B9BD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37" name="ZoneTexte 36"/>
            <p:cNvSpPr txBox="1"/>
            <p:nvPr/>
          </p:nvSpPr>
          <p:spPr>
            <a:xfrm>
              <a:off x="10975331" y="450114"/>
              <a:ext cx="7569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>
                  <a:solidFill>
                    <a:srgbClr val="F6FCFA"/>
                  </a:solidFill>
                </a:rPr>
                <a:t>Démo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640567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2E7B5A-8D41-46AE-8DC7-669E82763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9-2 Lancer </a:t>
            </a:r>
            <a:r>
              <a:rPr lang="fr-FR" dirty="0"/>
              <a:t>un rapport (2)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CFEEDD85-C456-467C-BA50-16C357255BE2}"/>
              </a:ext>
            </a:extLst>
          </p:cNvPr>
          <p:cNvSpPr txBox="1"/>
          <p:nvPr/>
        </p:nvSpPr>
        <p:spPr>
          <a:xfrm>
            <a:off x="1232017" y="670477"/>
            <a:ext cx="5163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>
                <a:latin typeface="+mj-lt"/>
              </a:rPr>
              <a:t>Suivre les formations via BI &amp; Reporting</a:t>
            </a:r>
          </a:p>
        </p:txBody>
      </p:sp>
      <p:sp>
        <p:nvSpPr>
          <p:cNvPr id="23" name="Rectangle : avec coins arrondis en diagonale 22">
            <a:extLst>
              <a:ext uri="{FF2B5EF4-FFF2-40B4-BE49-F238E27FC236}">
                <a16:creationId xmlns:a16="http://schemas.microsoft.com/office/drawing/2014/main" id="{C1922B13-7697-4515-BC08-0151B3EFFBBF}"/>
              </a:ext>
            </a:extLst>
          </p:cNvPr>
          <p:cNvSpPr/>
          <p:nvPr/>
        </p:nvSpPr>
        <p:spPr>
          <a:xfrm>
            <a:off x="60960" y="1032521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1 –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RenoiRH</a:t>
            </a:r>
          </a:p>
        </p:txBody>
      </p:sp>
      <p:sp>
        <p:nvSpPr>
          <p:cNvPr id="24" name="Rectangle : avec coins arrondis en diagonale 23">
            <a:extLst>
              <a:ext uri="{FF2B5EF4-FFF2-40B4-BE49-F238E27FC236}">
                <a16:creationId xmlns:a16="http://schemas.microsoft.com/office/drawing/2014/main" id="{A1AF060E-4329-4436-8B66-241168252AA4}"/>
              </a:ext>
            </a:extLst>
          </p:cNvPr>
          <p:cNvSpPr/>
          <p:nvPr/>
        </p:nvSpPr>
        <p:spPr>
          <a:xfrm>
            <a:off x="60960" y="1604709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2 –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Stage / Session</a:t>
            </a:r>
          </a:p>
        </p:txBody>
      </p:sp>
      <p:sp>
        <p:nvSpPr>
          <p:cNvPr id="26" name="Rectangle : avec coins arrondis en diagonale 25">
            <a:extLst>
              <a:ext uri="{FF2B5EF4-FFF2-40B4-BE49-F238E27FC236}">
                <a16:creationId xmlns:a16="http://schemas.microsoft.com/office/drawing/2014/main" id="{D7A7EC55-56D2-4FB0-85BA-D2E20A86DAB5}"/>
              </a:ext>
            </a:extLst>
          </p:cNvPr>
          <p:cNvSpPr/>
          <p:nvPr/>
        </p:nvSpPr>
        <p:spPr>
          <a:xfrm>
            <a:off x="60960" y="2749085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4 –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Validation</a:t>
            </a:r>
          </a:p>
        </p:txBody>
      </p:sp>
      <p:sp>
        <p:nvSpPr>
          <p:cNvPr id="27" name="Rectangle : avec coins arrondis en diagonale 26">
            <a:extLst>
              <a:ext uri="{FF2B5EF4-FFF2-40B4-BE49-F238E27FC236}">
                <a16:creationId xmlns:a16="http://schemas.microsoft.com/office/drawing/2014/main" id="{D0F56E9A-860A-42E4-A60D-94E5FE336B5B}"/>
              </a:ext>
            </a:extLst>
          </p:cNvPr>
          <p:cNvSpPr/>
          <p:nvPr/>
        </p:nvSpPr>
        <p:spPr>
          <a:xfrm>
            <a:off x="60960" y="3321273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5 –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Inscription</a:t>
            </a:r>
          </a:p>
        </p:txBody>
      </p:sp>
      <p:sp>
        <p:nvSpPr>
          <p:cNvPr id="28" name="Rectangle : avec coins arrondis en diagonale 27">
            <a:extLst>
              <a:ext uri="{FF2B5EF4-FFF2-40B4-BE49-F238E27FC236}">
                <a16:creationId xmlns:a16="http://schemas.microsoft.com/office/drawing/2014/main" id="{0F9F16FA-2ED3-4979-9007-CE8BABB75BCD}"/>
              </a:ext>
            </a:extLst>
          </p:cNvPr>
          <p:cNvSpPr/>
          <p:nvPr/>
        </p:nvSpPr>
        <p:spPr>
          <a:xfrm>
            <a:off x="60960" y="3893461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6 - 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 Réalisation session</a:t>
            </a:r>
          </a:p>
        </p:txBody>
      </p:sp>
      <p:sp>
        <p:nvSpPr>
          <p:cNvPr id="29" name="Rectangle : avec coins arrondis en diagonale 28">
            <a:extLst>
              <a:ext uri="{FF2B5EF4-FFF2-40B4-BE49-F238E27FC236}">
                <a16:creationId xmlns:a16="http://schemas.microsoft.com/office/drawing/2014/main" id="{01CB439D-9709-4AFB-8B25-6D002E7C51AE}"/>
              </a:ext>
            </a:extLst>
          </p:cNvPr>
          <p:cNvSpPr/>
          <p:nvPr/>
        </p:nvSpPr>
        <p:spPr>
          <a:xfrm>
            <a:off x="60960" y="5037837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8 –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Référentiels</a:t>
            </a:r>
          </a:p>
        </p:txBody>
      </p:sp>
      <p:sp>
        <p:nvSpPr>
          <p:cNvPr id="31" name="Rectangle : avec coins arrondis en diagonale 30">
            <a:extLst>
              <a:ext uri="{FF2B5EF4-FFF2-40B4-BE49-F238E27FC236}">
                <a16:creationId xmlns:a16="http://schemas.microsoft.com/office/drawing/2014/main" id="{66DF9BD1-F4EA-422A-88D6-632637CA0A86}"/>
              </a:ext>
            </a:extLst>
          </p:cNvPr>
          <p:cNvSpPr/>
          <p:nvPr/>
        </p:nvSpPr>
        <p:spPr>
          <a:xfrm>
            <a:off x="60960" y="5610025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00AC8C"/>
          </a:solidFill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9 –</a:t>
            </a:r>
            <a:br>
              <a:rPr lang="fr-FR" sz="1000" dirty="0"/>
            </a:br>
            <a:r>
              <a:rPr lang="fr-FR" sz="1000" dirty="0"/>
              <a:t>Reporting</a:t>
            </a:r>
          </a:p>
        </p:txBody>
      </p:sp>
      <p:sp>
        <p:nvSpPr>
          <p:cNvPr id="32" name="Rectangle : avec coins arrondis en diagonale 31">
            <a:extLst>
              <a:ext uri="{FF2B5EF4-FFF2-40B4-BE49-F238E27FC236}">
                <a16:creationId xmlns:a16="http://schemas.microsoft.com/office/drawing/2014/main" id="{E6F94787-C004-4649-845E-FB5DF0FE856A}"/>
              </a:ext>
            </a:extLst>
          </p:cNvPr>
          <p:cNvSpPr/>
          <p:nvPr/>
        </p:nvSpPr>
        <p:spPr>
          <a:xfrm>
            <a:off x="60960" y="2176897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3 –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Téléinscription</a:t>
            </a:r>
          </a:p>
        </p:txBody>
      </p:sp>
      <p:sp>
        <p:nvSpPr>
          <p:cNvPr id="33" name="Rectangle : avec coins arrondis en diagonale 32">
            <a:extLst>
              <a:ext uri="{FF2B5EF4-FFF2-40B4-BE49-F238E27FC236}">
                <a16:creationId xmlns:a16="http://schemas.microsoft.com/office/drawing/2014/main" id="{F8C1EB6D-E5FC-4689-A508-8FE7D5AC2A96}"/>
              </a:ext>
            </a:extLst>
          </p:cNvPr>
          <p:cNvSpPr/>
          <p:nvPr/>
        </p:nvSpPr>
        <p:spPr>
          <a:xfrm>
            <a:off x="60960" y="4465649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7 –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Historique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6A3FE85D-D43D-4A13-BF41-95886837E3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2148" y="20478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 dirty="0"/>
          </a:p>
        </p:txBody>
      </p:sp>
      <p:graphicFrame>
        <p:nvGraphicFramePr>
          <p:cNvPr id="10" name="Objet 9">
            <a:extLst>
              <a:ext uri="{FF2B5EF4-FFF2-40B4-BE49-F238E27FC236}">
                <a16:creationId xmlns:a16="http://schemas.microsoft.com/office/drawing/2014/main" id="{0AA0D589-516B-451B-963D-EDEFB24E67D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8801259"/>
              </p:ext>
            </p:extLst>
          </p:nvPr>
        </p:nvGraphicFramePr>
        <p:xfrm>
          <a:off x="7262809" y="1617256"/>
          <a:ext cx="4654276" cy="35149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Image bitmap" r:id="rId3" imgW="7714286" imgH="5819048" progId="Paint.Picture">
                  <p:embed/>
                </p:oleObj>
              </mc:Choice>
              <mc:Fallback>
                <p:oleObj name="Image bitmap" r:id="rId3" imgW="7714286" imgH="5819048" progId="Paint.Picture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62809" y="1617256"/>
                        <a:ext cx="4654276" cy="3514948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>
                            <a:lumMod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Tableau 140">
            <a:extLst>
              <a:ext uri="{FF2B5EF4-FFF2-40B4-BE49-F238E27FC236}">
                <a16:creationId xmlns:a16="http://schemas.microsoft.com/office/drawing/2014/main" id="{28B9F633-19AA-41FB-A890-A84C1EE687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8710009"/>
              </p:ext>
            </p:extLst>
          </p:nvPr>
        </p:nvGraphicFramePr>
        <p:xfrm>
          <a:off x="1304805" y="1617256"/>
          <a:ext cx="5722159" cy="268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138">
                  <a:extLst>
                    <a:ext uri="{9D8B030D-6E8A-4147-A177-3AD203B41FA5}">
                      <a16:colId xmlns:a16="http://schemas.microsoft.com/office/drawing/2014/main" val="1458599572"/>
                    </a:ext>
                  </a:extLst>
                </a:gridCol>
                <a:gridCol w="4179021">
                  <a:extLst>
                    <a:ext uri="{9D8B030D-6E8A-4147-A177-3AD203B41FA5}">
                      <a16:colId xmlns:a16="http://schemas.microsoft.com/office/drawing/2014/main" val="17544133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bg1"/>
                          </a:solidFill>
                        </a:rPr>
                        <a:t>Champ</a:t>
                      </a: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bg1"/>
                          </a:solidFill>
                        </a:rPr>
                        <a:t>Règle de gestion</a:t>
                      </a: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62628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1" u="none" dirty="0"/>
                        <a:t>Date de début de période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Permet de restreindre la volumétrie du </a:t>
                      </a:r>
                      <a:r>
                        <a:rPr lang="fr-FR" sz="1600" dirty="0" smtClean="0"/>
                        <a:t>rapport sélectionné</a:t>
                      </a:r>
                      <a:endParaRPr lang="fr-FR" sz="1600" dirty="0"/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14865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1" u="none" dirty="0"/>
                        <a:t>Date de fin de période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/>
                        <a:t>Permet de restreindre la volumétrie du </a:t>
                      </a:r>
                      <a:r>
                        <a:rPr lang="fr-FR" sz="1600" dirty="0" smtClean="0"/>
                        <a:t>rapport</a:t>
                      </a:r>
                      <a:r>
                        <a:rPr lang="fr-FR" sz="1600" baseline="0" dirty="0" smtClean="0"/>
                        <a:t> sélectionné</a:t>
                      </a:r>
                      <a:endParaRPr lang="fr-FR" sz="1600" dirty="0"/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0980347"/>
                  </a:ext>
                </a:extLst>
              </a:tr>
              <a:tr h="505595">
                <a:tc>
                  <a:txBody>
                    <a:bodyPr/>
                    <a:lstStyle/>
                    <a:p>
                      <a:r>
                        <a:rPr lang="fr-FR" sz="1600" b="1" u="sng" dirty="0"/>
                        <a:t>Format des rapports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Définit le format de sortie du rapport (Excel, CSV, etc.)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7072426"/>
                  </a:ext>
                </a:extLst>
              </a:tr>
              <a:tr h="505595">
                <a:tc>
                  <a:txBody>
                    <a:bodyPr/>
                    <a:lstStyle/>
                    <a:p>
                      <a:r>
                        <a:rPr lang="fr-FR" sz="1600" b="0" u="none" dirty="0" smtClean="0"/>
                        <a:t>Autres paramètres</a:t>
                      </a:r>
                      <a:endParaRPr lang="fr-FR" sz="1600" b="0" u="none" dirty="0"/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Renseigner</a:t>
                      </a:r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les paramètres souhaités en fonction du résultat attendu </a:t>
                      </a:r>
                      <a:endParaRPr lang="fr-F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2027436"/>
                  </a:ext>
                </a:extLst>
              </a:tr>
            </a:tbl>
          </a:graphicData>
        </a:graphic>
      </p:graphicFrame>
      <p:sp>
        <p:nvSpPr>
          <p:cNvPr id="38" name="ZoneTexte 37">
            <a:extLst>
              <a:ext uri="{FF2B5EF4-FFF2-40B4-BE49-F238E27FC236}">
                <a16:creationId xmlns:a16="http://schemas.microsoft.com/office/drawing/2014/main" id="{F5EEFC00-3004-4C6F-85F8-00F1DD9112C9}"/>
              </a:ext>
            </a:extLst>
          </p:cNvPr>
          <p:cNvSpPr txBox="1"/>
          <p:nvPr/>
        </p:nvSpPr>
        <p:spPr>
          <a:xfrm>
            <a:off x="9324027" y="2532520"/>
            <a:ext cx="372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chemeClr val="accent2"/>
                </a:solidFill>
                <a:sym typeface="Wingdings 3" panose="05040102010807070707" pitchFamily="18" charset="2"/>
              </a:rPr>
              <a:t>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875880A3-7C42-4351-B7B3-5359F18AE10E}"/>
              </a:ext>
            </a:extLst>
          </p:cNvPr>
          <p:cNvSpPr txBox="1"/>
          <p:nvPr/>
        </p:nvSpPr>
        <p:spPr>
          <a:xfrm>
            <a:off x="9355926" y="3861562"/>
            <a:ext cx="372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chemeClr val="accent2"/>
                </a:solidFill>
                <a:sym typeface="Wingdings 3" panose="05040102010807070707" pitchFamily="18" charset="2"/>
              </a:rPr>
              <a:t>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40" name="Freeform 458">
            <a:extLst>
              <a:ext uri="{FF2B5EF4-FFF2-40B4-BE49-F238E27FC236}">
                <a16:creationId xmlns:a16="http://schemas.microsoft.com/office/drawing/2014/main" id="{03BE39FE-17B6-4665-B6EA-F909A5745C60}"/>
              </a:ext>
            </a:extLst>
          </p:cNvPr>
          <p:cNvSpPr/>
          <p:nvPr/>
        </p:nvSpPr>
        <p:spPr>
          <a:xfrm>
            <a:off x="1461773" y="5037837"/>
            <a:ext cx="468000" cy="408024"/>
          </a:xfrm>
          <a:custGeom>
            <a:avLst/>
            <a:gdLst>
              <a:gd name="connsiteX0" fmla="*/ 113811 w 432706"/>
              <a:gd name="connsiteY0" fmla="*/ 276076 h 432707"/>
              <a:gd name="connsiteX1" fmla="*/ 156631 w 432706"/>
              <a:gd name="connsiteY1" fmla="*/ 318896 h 432707"/>
              <a:gd name="connsiteX2" fmla="*/ 141982 w 432706"/>
              <a:gd name="connsiteY2" fmla="*/ 333545 h 432707"/>
              <a:gd name="connsiteX3" fmla="*/ 126206 w 432706"/>
              <a:gd name="connsiteY3" fmla="*/ 333545 h 432707"/>
              <a:gd name="connsiteX4" fmla="*/ 126206 w 432706"/>
              <a:gd name="connsiteY4" fmla="*/ 306501 h 432707"/>
              <a:gd name="connsiteX5" fmla="*/ 99161 w 432706"/>
              <a:gd name="connsiteY5" fmla="*/ 306501 h 432707"/>
              <a:gd name="connsiteX6" fmla="*/ 99161 w 432706"/>
              <a:gd name="connsiteY6" fmla="*/ 290725 h 432707"/>
              <a:gd name="connsiteX7" fmla="*/ 226495 w 432706"/>
              <a:gd name="connsiteY7" fmla="*/ 164448 h 432707"/>
              <a:gd name="connsiteX8" fmla="*/ 230439 w 432706"/>
              <a:gd name="connsiteY8" fmla="*/ 166209 h 432707"/>
              <a:gd name="connsiteX9" fmla="*/ 229593 w 432706"/>
              <a:gd name="connsiteY9" fmla="*/ 174660 h 432707"/>
              <a:gd name="connsiteX10" fmla="*/ 147616 w 432706"/>
              <a:gd name="connsiteY10" fmla="*/ 256638 h 432707"/>
              <a:gd name="connsiteX11" fmla="*/ 139165 w 432706"/>
              <a:gd name="connsiteY11" fmla="*/ 257483 h 432707"/>
              <a:gd name="connsiteX12" fmla="*/ 140010 w 432706"/>
              <a:gd name="connsiteY12" fmla="*/ 249032 h 432707"/>
              <a:gd name="connsiteX13" fmla="*/ 221987 w 432706"/>
              <a:gd name="connsiteY13" fmla="*/ 167054 h 432707"/>
              <a:gd name="connsiteX14" fmla="*/ 226495 w 432706"/>
              <a:gd name="connsiteY14" fmla="*/ 164448 h 432707"/>
              <a:gd name="connsiteX15" fmla="*/ 225368 w 432706"/>
              <a:gd name="connsiteY15" fmla="*/ 126206 h 432707"/>
              <a:gd name="connsiteX16" fmla="*/ 72117 w 432706"/>
              <a:gd name="connsiteY16" fmla="*/ 279457 h 432707"/>
              <a:gd name="connsiteX17" fmla="*/ 72117 w 432706"/>
              <a:gd name="connsiteY17" fmla="*/ 360589 h 432707"/>
              <a:gd name="connsiteX18" fmla="*/ 153249 w 432706"/>
              <a:gd name="connsiteY18" fmla="*/ 360589 h 432707"/>
              <a:gd name="connsiteX19" fmla="*/ 306500 w 432706"/>
              <a:gd name="connsiteY19" fmla="*/ 207339 h 432707"/>
              <a:gd name="connsiteX20" fmla="*/ 288471 w 432706"/>
              <a:gd name="connsiteY20" fmla="*/ 74372 h 432707"/>
              <a:gd name="connsiteX21" fmla="*/ 269315 w 432706"/>
              <a:gd name="connsiteY21" fmla="*/ 82259 h 432707"/>
              <a:gd name="connsiteX22" fmla="*/ 243397 w 432706"/>
              <a:gd name="connsiteY22" fmla="*/ 108177 h 432707"/>
              <a:gd name="connsiteX23" fmla="*/ 324530 w 432706"/>
              <a:gd name="connsiteY23" fmla="*/ 189309 h 432707"/>
              <a:gd name="connsiteX24" fmla="*/ 350447 w 432706"/>
              <a:gd name="connsiteY24" fmla="*/ 163392 h 432707"/>
              <a:gd name="connsiteX25" fmla="*/ 358335 w 432706"/>
              <a:gd name="connsiteY25" fmla="*/ 144236 h 432707"/>
              <a:gd name="connsiteX26" fmla="*/ 350447 w 432706"/>
              <a:gd name="connsiteY26" fmla="*/ 125079 h 432707"/>
              <a:gd name="connsiteX27" fmla="*/ 307628 w 432706"/>
              <a:gd name="connsiteY27" fmla="*/ 82259 h 432707"/>
              <a:gd name="connsiteX28" fmla="*/ 288471 w 432706"/>
              <a:gd name="connsiteY28" fmla="*/ 74372 h 432707"/>
              <a:gd name="connsiteX29" fmla="*/ 81132 w 432706"/>
              <a:gd name="connsiteY29" fmla="*/ 0 h 432707"/>
              <a:gd name="connsiteX30" fmla="*/ 351574 w 432706"/>
              <a:gd name="connsiteY30" fmla="*/ 0 h 432707"/>
              <a:gd name="connsiteX31" fmla="*/ 408902 w 432706"/>
              <a:gd name="connsiteY31" fmla="*/ 23805 h 432707"/>
              <a:gd name="connsiteX32" fmla="*/ 432706 w 432706"/>
              <a:gd name="connsiteY32" fmla="*/ 81133 h 432707"/>
              <a:gd name="connsiteX33" fmla="*/ 432706 w 432706"/>
              <a:gd name="connsiteY33" fmla="*/ 351574 h 432707"/>
              <a:gd name="connsiteX34" fmla="*/ 408902 w 432706"/>
              <a:gd name="connsiteY34" fmla="*/ 408902 h 432707"/>
              <a:gd name="connsiteX35" fmla="*/ 351574 w 432706"/>
              <a:gd name="connsiteY35" fmla="*/ 432707 h 432707"/>
              <a:gd name="connsiteX36" fmla="*/ 81132 w 432706"/>
              <a:gd name="connsiteY36" fmla="*/ 432707 h 432707"/>
              <a:gd name="connsiteX37" fmla="*/ 23804 w 432706"/>
              <a:gd name="connsiteY37" fmla="*/ 408902 h 432707"/>
              <a:gd name="connsiteX38" fmla="*/ 0 w 432706"/>
              <a:gd name="connsiteY38" fmla="*/ 351574 h 432707"/>
              <a:gd name="connsiteX39" fmla="*/ 0 w 432706"/>
              <a:gd name="connsiteY39" fmla="*/ 81133 h 432707"/>
              <a:gd name="connsiteX40" fmla="*/ 23804 w 432706"/>
              <a:gd name="connsiteY40" fmla="*/ 23805 h 432707"/>
              <a:gd name="connsiteX41" fmla="*/ 81132 w 432706"/>
              <a:gd name="connsiteY41" fmla="*/ 0 h 432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432706" h="432707">
                <a:moveTo>
                  <a:pt x="113811" y="276076"/>
                </a:moveTo>
                <a:lnTo>
                  <a:pt x="156631" y="318896"/>
                </a:lnTo>
                <a:lnTo>
                  <a:pt x="141982" y="333545"/>
                </a:lnTo>
                <a:lnTo>
                  <a:pt x="126206" y="333545"/>
                </a:lnTo>
                <a:lnTo>
                  <a:pt x="126206" y="306501"/>
                </a:lnTo>
                <a:lnTo>
                  <a:pt x="99161" y="306501"/>
                </a:lnTo>
                <a:lnTo>
                  <a:pt x="99161" y="290725"/>
                </a:lnTo>
                <a:close/>
                <a:moveTo>
                  <a:pt x="226495" y="164448"/>
                </a:moveTo>
                <a:cubicBezTo>
                  <a:pt x="227903" y="164308"/>
                  <a:pt x="229218" y="164894"/>
                  <a:pt x="230439" y="166209"/>
                </a:cubicBezTo>
                <a:cubicBezTo>
                  <a:pt x="233068" y="168651"/>
                  <a:pt x="232786" y="171468"/>
                  <a:pt x="229593" y="174660"/>
                </a:cubicBezTo>
                <a:lnTo>
                  <a:pt x="147616" y="256638"/>
                </a:lnTo>
                <a:cubicBezTo>
                  <a:pt x="144423" y="259831"/>
                  <a:pt x="141606" y="260112"/>
                  <a:pt x="139165" y="257483"/>
                </a:cubicBezTo>
                <a:cubicBezTo>
                  <a:pt x="136535" y="255042"/>
                  <a:pt x="136817" y="252225"/>
                  <a:pt x="140010" y="249032"/>
                </a:cubicBezTo>
                <a:lnTo>
                  <a:pt x="221987" y="167054"/>
                </a:lnTo>
                <a:cubicBezTo>
                  <a:pt x="223584" y="165458"/>
                  <a:pt x="225086" y="164589"/>
                  <a:pt x="226495" y="164448"/>
                </a:cubicBezTo>
                <a:close/>
                <a:moveTo>
                  <a:pt x="225368" y="126206"/>
                </a:moveTo>
                <a:lnTo>
                  <a:pt x="72117" y="279457"/>
                </a:lnTo>
                <a:lnTo>
                  <a:pt x="72117" y="360589"/>
                </a:lnTo>
                <a:lnTo>
                  <a:pt x="153249" y="360589"/>
                </a:lnTo>
                <a:lnTo>
                  <a:pt x="306500" y="207339"/>
                </a:lnTo>
                <a:close/>
                <a:moveTo>
                  <a:pt x="288471" y="74372"/>
                </a:moveTo>
                <a:cubicBezTo>
                  <a:pt x="280959" y="74372"/>
                  <a:pt x="274574" y="77001"/>
                  <a:pt x="269315" y="82259"/>
                </a:cubicBezTo>
                <a:lnTo>
                  <a:pt x="243397" y="108177"/>
                </a:lnTo>
                <a:lnTo>
                  <a:pt x="324530" y="189309"/>
                </a:lnTo>
                <a:lnTo>
                  <a:pt x="350447" y="163392"/>
                </a:lnTo>
                <a:cubicBezTo>
                  <a:pt x="355706" y="158133"/>
                  <a:pt x="358335" y="151748"/>
                  <a:pt x="358335" y="144236"/>
                </a:cubicBezTo>
                <a:cubicBezTo>
                  <a:pt x="358335" y="136723"/>
                  <a:pt x="355706" y="130338"/>
                  <a:pt x="350447" y="125079"/>
                </a:cubicBezTo>
                <a:lnTo>
                  <a:pt x="307628" y="82259"/>
                </a:lnTo>
                <a:cubicBezTo>
                  <a:pt x="302369" y="77001"/>
                  <a:pt x="295983" y="74372"/>
                  <a:pt x="288471" y="74372"/>
                </a:cubicBezTo>
                <a:close/>
                <a:moveTo>
                  <a:pt x="81132" y="0"/>
                </a:moveTo>
                <a:lnTo>
                  <a:pt x="351574" y="0"/>
                </a:lnTo>
                <a:cubicBezTo>
                  <a:pt x="373923" y="0"/>
                  <a:pt x="393033" y="7935"/>
                  <a:pt x="408902" y="23805"/>
                </a:cubicBezTo>
                <a:cubicBezTo>
                  <a:pt x="424772" y="39674"/>
                  <a:pt x="432706" y="58784"/>
                  <a:pt x="432706" y="81133"/>
                </a:cubicBezTo>
                <a:lnTo>
                  <a:pt x="432706" y="351574"/>
                </a:lnTo>
                <a:cubicBezTo>
                  <a:pt x="432706" y="373924"/>
                  <a:pt x="424772" y="393033"/>
                  <a:pt x="408902" y="408902"/>
                </a:cubicBezTo>
                <a:cubicBezTo>
                  <a:pt x="393033" y="424772"/>
                  <a:pt x="373923" y="432707"/>
                  <a:pt x="351574" y="432707"/>
                </a:cubicBezTo>
                <a:lnTo>
                  <a:pt x="81132" y="432707"/>
                </a:lnTo>
                <a:cubicBezTo>
                  <a:pt x="58783" y="432707"/>
                  <a:pt x="39674" y="424772"/>
                  <a:pt x="23804" y="408902"/>
                </a:cubicBezTo>
                <a:cubicBezTo>
                  <a:pt x="7935" y="393033"/>
                  <a:pt x="0" y="373924"/>
                  <a:pt x="0" y="351574"/>
                </a:cubicBezTo>
                <a:lnTo>
                  <a:pt x="0" y="81133"/>
                </a:lnTo>
                <a:cubicBezTo>
                  <a:pt x="0" y="58784"/>
                  <a:pt x="7935" y="39674"/>
                  <a:pt x="23804" y="23805"/>
                </a:cubicBezTo>
                <a:cubicBezTo>
                  <a:pt x="39674" y="7935"/>
                  <a:pt x="58783" y="0"/>
                  <a:pt x="811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endParaRPr lang="fr-FR" dirty="0"/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1B81F210-2D9A-43AC-9564-56A84CC85E44}"/>
              </a:ext>
            </a:extLst>
          </p:cNvPr>
          <p:cNvSpPr txBox="1"/>
          <p:nvPr/>
        </p:nvSpPr>
        <p:spPr>
          <a:xfrm>
            <a:off x="2136845" y="4933649"/>
            <a:ext cx="491889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est possible de lancer le rapport immédiatement ou en différé. Le </a:t>
            </a:r>
            <a:r>
              <a:rPr lang="fr-FR" sz="1800" i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lancement immédiat 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 soumis à une limite de volumétrie du rapport, le </a:t>
            </a:r>
            <a:r>
              <a:rPr lang="fr-FR" sz="1800" i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lancement différé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permet de passer outre cette limite</a:t>
            </a:r>
            <a:endParaRPr lang="fr-FR" sz="1600" b="1" i="1" dirty="0">
              <a:latin typeface="Arial" panose="020B0604020202020204" pitchFamily="34" charset="0"/>
            </a:endParaRP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439C6840-4D5D-4BFB-8BF9-325EBD702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20C2-BDE6-4EB1-A6D0-0042D9418E61}" type="slidenum">
              <a:rPr lang="fr-FR" smtClean="0"/>
              <a:pPr/>
              <a:t>18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7D5D30F-0B36-4B27-9257-2B8C08895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Module 3</a:t>
            </a:r>
          </a:p>
        </p:txBody>
      </p:sp>
    </p:spTree>
    <p:extLst>
      <p:ext uri="{BB962C8B-B14F-4D97-AF65-F5344CB8AC3E}">
        <p14:creationId xmlns:p14="http://schemas.microsoft.com/office/powerpoint/2010/main" val="23749024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BF9C1E-0908-4FB9-A6B5-D5427706D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Exercice</a:t>
            </a:r>
          </a:p>
        </p:txBody>
      </p:sp>
      <p:sp>
        <p:nvSpPr>
          <p:cNvPr id="21" name="Freeform 311">
            <a:extLst>
              <a:ext uri="{FF2B5EF4-FFF2-40B4-BE49-F238E27FC236}">
                <a16:creationId xmlns:a16="http://schemas.microsoft.com/office/drawing/2014/main" id="{CDA84206-3B29-48F0-AA20-6C652D196C01}"/>
              </a:ext>
            </a:extLst>
          </p:cNvPr>
          <p:cNvSpPr/>
          <p:nvPr/>
        </p:nvSpPr>
        <p:spPr>
          <a:xfrm>
            <a:off x="11156555" y="105275"/>
            <a:ext cx="928006" cy="804038"/>
          </a:xfrm>
          <a:custGeom>
            <a:avLst/>
            <a:gdLst/>
            <a:ahLst/>
            <a:cxnLst/>
            <a:rect l="l" t="t" r="r" b="b"/>
            <a:pathLst>
              <a:path w="540884" h="468766">
                <a:moveTo>
                  <a:pt x="45073" y="0"/>
                </a:moveTo>
                <a:lnTo>
                  <a:pt x="495810" y="0"/>
                </a:lnTo>
                <a:cubicBezTo>
                  <a:pt x="508206" y="0"/>
                  <a:pt x="518816" y="4413"/>
                  <a:pt x="527643" y="13241"/>
                </a:cubicBezTo>
                <a:cubicBezTo>
                  <a:pt x="536471" y="22067"/>
                  <a:pt x="540884" y="32678"/>
                  <a:pt x="540884" y="45074"/>
                </a:cubicBezTo>
                <a:lnTo>
                  <a:pt x="540884" y="351575"/>
                </a:lnTo>
                <a:cubicBezTo>
                  <a:pt x="540884" y="363970"/>
                  <a:pt x="536471" y="374581"/>
                  <a:pt x="527643" y="383408"/>
                </a:cubicBezTo>
                <a:cubicBezTo>
                  <a:pt x="518816" y="392235"/>
                  <a:pt x="508206" y="396648"/>
                  <a:pt x="495810" y="396648"/>
                </a:cubicBezTo>
                <a:lnTo>
                  <a:pt x="342560" y="396648"/>
                </a:lnTo>
                <a:cubicBezTo>
                  <a:pt x="342560" y="403597"/>
                  <a:pt x="344062" y="410875"/>
                  <a:pt x="347067" y="418481"/>
                </a:cubicBezTo>
                <a:cubicBezTo>
                  <a:pt x="350072" y="426087"/>
                  <a:pt x="353077" y="432754"/>
                  <a:pt x="356082" y="438482"/>
                </a:cubicBezTo>
                <a:cubicBezTo>
                  <a:pt x="359087" y="444210"/>
                  <a:pt x="360589" y="448295"/>
                  <a:pt x="360589" y="450737"/>
                </a:cubicBezTo>
                <a:cubicBezTo>
                  <a:pt x="360589" y="455620"/>
                  <a:pt x="358805" y="459845"/>
                  <a:pt x="355236" y="463414"/>
                </a:cubicBezTo>
                <a:cubicBezTo>
                  <a:pt x="351668" y="466982"/>
                  <a:pt x="347443" y="468766"/>
                  <a:pt x="342560" y="468766"/>
                </a:cubicBezTo>
                <a:lnTo>
                  <a:pt x="198324" y="468766"/>
                </a:lnTo>
                <a:cubicBezTo>
                  <a:pt x="193441" y="468766"/>
                  <a:pt x="189215" y="466982"/>
                  <a:pt x="185647" y="463414"/>
                </a:cubicBezTo>
                <a:cubicBezTo>
                  <a:pt x="182079" y="459845"/>
                  <a:pt x="180294" y="455620"/>
                  <a:pt x="180294" y="450737"/>
                </a:cubicBezTo>
                <a:cubicBezTo>
                  <a:pt x="180294" y="448107"/>
                  <a:pt x="181797" y="443976"/>
                  <a:pt x="184802" y="438342"/>
                </a:cubicBezTo>
                <a:cubicBezTo>
                  <a:pt x="187807" y="432707"/>
                  <a:pt x="190812" y="426134"/>
                  <a:pt x="193817" y="418622"/>
                </a:cubicBezTo>
                <a:cubicBezTo>
                  <a:pt x="196822" y="411110"/>
                  <a:pt x="198324" y="403785"/>
                  <a:pt x="198324" y="396648"/>
                </a:cubicBezTo>
                <a:lnTo>
                  <a:pt x="45073" y="396648"/>
                </a:lnTo>
                <a:cubicBezTo>
                  <a:pt x="32678" y="396648"/>
                  <a:pt x="22067" y="392235"/>
                  <a:pt x="13240" y="383408"/>
                </a:cubicBezTo>
                <a:cubicBezTo>
                  <a:pt x="4413" y="374581"/>
                  <a:pt x="0" y="363970"/>
                  <a:pt x="0" y="351575"/>
                </a:cubicBezTo>
                <a:lnTo>
                  <a:pt x="0" y="45074"/>
                </a:lnTo>
                <a:cubicBezTo>
                  <a:pt x="0" y="32678"/>
                  <a:pt x="4413" y="22067"/>
                  <a:pt x="13240" y="13241"/>
                </a:cubicBezTo>
                <a:cubicBezTo>
                  <a:pt x="22067" y="4413"/>
                  <a:pt x="32678" y="0"/>
                  <a:pt x="45073" y="0"/>
                </a:cubicBezTo>
                <a:close/>
                <a:moveTo>
                  <a:pt x="45073" y="36059"/>
                </a:moveTo>
                <a:cubicBezTo>
                  <a:pt x="42632" y="36059"/>
                  <a:pt x="40519" y="36951"/>
                  <a:pt x="38735" y="38735"/>
                </a:cubicBezTo>
                <a:cubicBezTo>
                  <a:pt x="36951" y="40519"/>
                  <a:pt x="36059" y="42632"/>
                  <a:pt x="36059" y="45074"/>
                </a:cubicBezTo>
                <a:lnTo>
                  <a:pt x="36059" y="279457"/>
                </a:lnTo>
                <a:cubicBezTo>
                  <a:pt x="36059" y="281898"/>
                  <a:pt x="36951" y="284011"/>
                  <a:pt x="38735" y="285795"/>
                </a:cubicBezTo>
                <a:cubicBezTo>
                  <a:pt x="40519" y="287579"/>
                  <a:pt x="42632" y="288471"/>
                  <a:pt x="45073" y="288471"/>
                </a:cubicBezTo>
                <a:lnTo>
                  <a:pt x="495810" y="288471"/>
                </a:lnTo>
                <a:cubicBezTo>
                  <a:pt x="498251" y="288471"/>
                  <a:pt x="500364" y="287579"/>
                  <a:pt x="502148" y="285795"/>
                </a:cubicBezTo>
                <a:cubicBezTo>
                  <a:pt x="503933" y="284011"/>
                  <a:pt x="504825" y="281898"/>
                  <a:pt x="504825" y="279457"/>
                </a:cubicBezTo>
                <a:lnTo>
                  <a:pt x="504825" y="45074"/>
                </a:lnTo>
                <a:cubicBezTo>
                  <a:pt x="504825" y="42632"/>
                  <a:pt x="503933" y="40519"/>
                  <a:pt x="502148" y="38735"/>
                </a:cubicBezTo>
                <a:cubicBezTo>
                  <a:pt x="500364" y="36951"/>
                  <a:pt x="498251" y="36059"/>
                  <a:pt x="495810" y="36059"/>
                </a:cubicBezTo>
                <a:lnTo>
                  <a:pt x="45073" y="36059"/>
                </a:lnTo>
                <a:close/>
              </a:path>
            </a:pathLst>
          </a:custGeom>
          <a:solidFill>
            <a:srgbClr val="00AC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70D555A7-2879-4FD8-B725-9E69C940AA54}"/>
              </a:ext>
            </a:extLst>
          </p:cNvPr>
          <p:cNvSpPr txBox="1"/>
          <p:nvPr/>
        </p:nvSpPr>
        <p:spPr>
          <a:xfrm>
            <a:off x="11211560" y="33682"/>
            <a:ext cx="777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 smtClean="0">
                <a:solidFill>
                  <a:srgbClr val="00AC8C"/>
                </a:solidFill>
              </a:rPr>
              <a:t>10</a:t>
            </a:r>
            <a:endParaRPr lang="fr-FR" b="1" dirty="0">
              <a:solidFill>
                <a:srgbClr val="00AC8C"/>
              </a:solidFill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A4C09C4C-2B80-418A-BEC1-988FD4B2F61C}"/>
              </a:ext>
            </a:extLst>
          </p:cNvPr>
          <p:cNvSpPr txBox="1"/>
          <p:nvPr/>
        </p:nvSpPr>
        <p:spPr>
          <a:xfrm>
            <a:off x="2194252" y="2572400"/>
            <a:ext cx="89563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00AC8C"/>
                </a:solidFill>
              </a:rPr>
              <a:t>Lancer les rapports</a:t>
            </a:r>
            <a:br>
              <a:rPr lang="fr-FR" sz="3200" b="1" dirty="0">
                <a:solidFill>
                  <a:srgbClr val="00AC8C"/>
                </a:solidFill>
              </a:rPr>
            </a:br>
            <a:r>
              <a:rPr lang="fr-FR" sz="3200" b="1" dirty="0">
                <a:solidFill>
                  <a:srgbClr val="00AC8C"/>
                </a:solidFill>
              </a:rPr>
              <a:t>« Suivi des sessions de formation bis » et</a:t>
            </a:r>
            <a:br>
              <a:rPr lang="fr-FR" sz="3200" b="1" dirty="0">
                <a:solidFill>
                  <a:srgbClr val="00AC8C"/>
                </a:solidFill>
              </a:rPr>
            </a:br>
            <a:r>
              <a:rPr lang="fr-FR" sz="3200" b="1" dirty="0">
                <a:solidFill>
                  <a:srgbClr val="00AC8C"/>
                </a:solidFill>
              </a:rPr>
              <a:t>« Bilan de formation (hors MSO) » 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2C85A83B-C46E-465B-9450-97103F09F658}"/>
              </a:ext>
            </a:extLst>
          </p:cNvPr>
          <p:cNvSpPr txBox="1"/>
          <p:nvPr/>
        </p:nvSpPr>
        <p:spPr>
          <a:xfrm>
            <a:off x="4268676" y="4245067"/>
            <a:ext cx="4807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Se reporter au cahier d’exercices – Exercice </a:t>
            </a:r>
            <a:r>
              <a:rPr lang="fr-FR" i="1" dirty="0" smtClean="0"/>
              <a:t>10</a:t>
            </a:r>
            <a:endParaRPr lang="fr-FR" i="1" dirty="0"/>
          </a:p>
        </p:txBody>
      </p:sp>
      <p:sp>
        <p:nvSpPr>
          <p:cNvPr id="23" name="Rectangle : avec coins arrondis en diagonale 22">
            <a:extLst>
              <a:ext uri="{FF2B5EF4-FFF2-40B4-BE49-F238E27FC236}">
                <a16:creationId xmlns:a16="http://schemas.microsoft.com/office/drawing/2014/main" id="{A9C369C3-86B6-4867-8853-15B2A065E9B8}"/>
              </a:ext>
            </a:extLst>
          </p:cNvPr>
          <p:cNvSpPr/>
          <p:nvPr/>
        </p:nvSpPr>
        <p:spPr>
          <a:xfrm>
            <a:off x="60960" y="1032521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1 –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RenoiRH</a:t>
            </a:r>
          </a:p>
        </p:txBody>
      </p:sp>
      <p:sp>
        <p:nvSpPr>
          <p:cNvPr id="24" name="Rectangle : avec coins arrondis en diagonale 23">
            <a:extLst>
              <a:ext uri="{FF2B5EF4-FFF2-40B4-BE49-F238E27FC236}">
                <a16:creationId xmlns:a16="http://schemas.microsoft.com/office/drawing/2014/main" id="{CA7019FD-6C5B-44A5-9BA6-E186FE87F218}"/>
              </a:ext>
            </a:extLst>
          </p:cNvPr>
          <p:cNvSpPr/>
          <p:nvPr/>
        </p:nvSpPr>
        <p:spPr>
          <a:xfrm>
            <a:off x="60960" y="1604709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2 –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Stage / Session</a:t>
            </a:r>
          </a:p>
        </p:txBody>
      </p:sp>
      <p:sp>
        <p:nvSpPr>
          <p:cNvPr id="34" name="Rectangle : avec coins arrondis en diagonale 33">
            <a:extLst>
              <a:ext uri="{FF2B5EF4-FFF2-40B4-BE49-F238E27FC236}">
                <a16:creationId xmlns:a16="http://schemas.microsoft.com/office/drawing/2014/main" id="{F812B8BB-ECA9-4586-9EDD-2AE92968DE93}"/>
              </a:ext>
            </a:extLst>
          </p:cNvPr>
          <p:cNvSpPr/>
          <p:nvPr/>
        </p:nvSpPr>
        <p:spPr>
          <a:xfrm>
            <a:off x="60960" y="2749085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4 –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Validation</a:t>
            </a:r>
          </a:p>
        </p:txBody>
      </p:sp>
      <p:sp>
        <p:nvSpPr>
          <p:cNvPr id="35" name="Rectangle : avec coins arrondis en diagonale 34">
            <a:extLst>
              <a:ext uri="{FF2B5EF4-FFF2-40B4-BE49-F238E27FC236}">
                <a16:creationId xmlns:a16="http://schemas.microsoft.com/office/drawing/2014/main" id="{0D6A79D4-BB10-4835-915F-91442472415A}"/>
              </a:ext>
            </a:extLst>
          </p:cNvPr>
          <p:cNvSpPr/>
          <p:nvPr/>
        </p:nvSpPr>
        <p:spPr>
          <a:xfrm>
            <a:off x="60960" y="3321273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5 –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Inscription</a:t>
            </a:r>
          </a:p>
        </p:txBody>
      </p:sp>
      <p:sp>
        <p:nvSpPr>
          <p:cNvPr id="36" name="Rectangle : avec coins arrondis en diagonale 35">
            <a:extLst>
              <a:ext uri="{FF2B5EF4-FFF2-40B4-BE49-F238E27FC236}">
                <a16:creationId xmlns:a16="http://schemas.microsoft.com/office/drawing/2014/main" id="{BB454306-4428-4E29-84AB-79C664112299}"/>
              </a:ext>
            </a:extLst>
          </p:cNvPr>
          <p:cNvSpPr/>
          <p:nvPr/>
        </p:nvSpPr>
        <p:spPr>
          <a:xfrm>
            <a:off x="60960" y="3893461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6 - 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 Réalisation session</a:t>
            </a:r>
          </a:p>
        </p:txBody>
      </p:sp>
      <p:sp>
        <p:nvSpPr>
          <p:cNvPr id="37" name="Rectangle : avec coins arrondis en diagonale 36">
            <a:extLst>
              <a:ext uri="{FF2B5EF4-FFF2-40B4-BE49-F238E27FC236}">
                <a16:creationId xmlns:a16="http://schemas.microsoft.com/office/drawing/2014/main" id="{CA8B9E60-B86A-4266-BB46-5E1F5902FA27}"/>
              </a:ext>
            </a:extLst>
          </p:cNvPr>
          <p:cNvSpPr/>
          <p:nvPr/>
        </p:nvSpPr>
        <p:spPr>
          <a:xfrm>
            <a:off x="60960" y="5037837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8 –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Référentiels</a:t>
            </a:r>
          </a:p>
        </p:txBody>
      </p:sp>
      <p:sp>
        <p:nvSpPr>
          <p:cNvPr id="38" name="Rectangle : avec coins arrondis en diagonale 37">
            <a:extLst>
              <a:ext uri="{FF2B5EF4-FFF2-40B4-BE49-F238E27FC236}">
                <a16:creationId xmlns:a16="http://schemas.microsoft.com/office/drawing/2014/main" id="{EA6D6700-08A0-41B7-ADD9-F0B89D6A0F53}"/>
              </a:ext>
            </a:extLst>
          </p:cNvPr>
          <p:cNvSpPr/>
          <p:nvPr/>
        </p:nvSpPr>
        <p:spPr>
          <a:xfrm>
            <a:off x="60960" y="5610025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00AC8C"/>
          </a:solidFill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bg1"/>
                </a:solidFill>
              </a:rPr>
              <a:t>9 –</a:t>
            </a:r>
            <a:br>
              <a:rPr lang="fr-FR" sz="1000" dirty="0">
                <a:solidFill>
                  <a:schemeClr val="bg1"/>
                </a:solidFill>
              </a:rPr>
            </a:br>
            <a:r>
              <a:rPr lang="fr-FR" sz="1000" dirty="0">
                <a:solidFill>
                  <a:schemeClr val="bg1"/>
                </a:solidFill>
              </a:rPr>
              <a:t>Reporting</a:t>
            </a:r>
          </a:p>
        </p:txBody>
      </p:sp>
      <p:sp>
        <p:nvSpPr>
          <p:cNvPr id="39" name="Rectangle : avec coins arrondis en diagonale 38">
            <a:extLst>
              <a:ext uri="{FF2B5EF4-FFF2-40B4-BE49-F238E27FC236}">
                <a16:creationId xmlns:a16="http://schemas.microsoft.com/office/drawing/2014/main" id="{EED7652B-36AC-490E-9C07-44B4777A1D95}"/>
              </a:ext>
            </a:extLst>
          </p:cNvPr>
          <p:cNvSpPr/>
          <p:nvPr/>
        </p:nvSpPr>
        <p:spPr>
          <a:xfrm>
            <a:off x="60960" y="2176897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3 –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Téléinscription</a:t>
            </a:r>
          </a:p>
        </p:txBody>
      </p:sp>
      <p:sp>
        <p:nvSpPr>
          <p:cNvPr id="40" name="Rectangle : avec coins arrondis en diagonale 39">
            <a:extLst>
              <a:ext uri="{FF2B5EF4-FFF2-40B4-BE49-F238E27FC236}">
                <a16:creationId xmlns:a16="http://schemas.microsoft.com/office/drawing/2014/main" id="{D13E3FF0-1619-4FCE-8C9D-5DE88CCAE65B}"/>
              </a:ext>
            </a:extLst>
          </p:cNvPr>
          <p:cNvSpPr/>
          <p:nvPr/>
        </p:nvSpPr>
        <p:spPr>
          <a:xfrm>
            <a:off x="60960" y="4465649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7 –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Historique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CFBAF61E-35E4-4026-B9FF-6F01126B7006}"/>
              </a:ext>
            </a:extLst>
          </p:cNvPr>
          <p:cNvSpPr txBox="1"/>
          <p:nvPr/>
        </p:nvSpPr>
        <p:spPr>
          <a:xfrm>
            <a:off x="1232017" y="670477"/>
            <a:ext cx="5163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>
                <a:latin typeface="+mj-lt"/>
              </a:rPr>
              <a:t>Gérer les référentiels Salles, Lieux et Organismes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7E964697-DCAC-4B1A-81ED-E39E2DBEB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20C2-BDE6-4EB1-A6D0-0042D9418E61}" type="slidenum">
              <a:rPr lang="fr-FR" smtClean="0"/>
              <a:pPr/>
              <a:t>19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C71172F-21E3-4F8F-8559-238AD11F4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Module 3</a:t>
            </a:r>
          </a:p>
        </p:txBody>
      </p:sp>
    </p:spTree>
    <p:extLst>
      <p:ext uri="{BB962C8B-B14F-4D97-AF65-F5344CB8AC3E}">
        <p14:creationId xmlns:p14="http://schemas.microsoft.com/office/powerpoint/2010/main" val="200521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70B32F57-56FA-4D5E-A93F-24409AF97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Objectifs et programme de la formation</a:t>
            </a:r>
          </a:p>
        </p:txBody>
      </p:sp>
      <p:sp>
        <p:nvSpPr>
          <p:cNvPr id="31" name="Rectangle : avec coins arrondis en diagonale 30">
            <a:extLst>
              <a:ext uri="{FF2B5EF4-FFF2-40B4-BE49-F238E27FC236}">
                <a16:creationId xmlns:a16="http://schemas.microsoft.com/office/drawing/2014/main" id="{C270DC4A-0B7B-4621-B54D-D1D39685D70D}"/>
              </a:ext>
            </a:extLst>
          </p:cNvPr>
          <p:cNvSpPr/>
          <p:nvPr/>
        </p:nvSpPr>
        <p:spPr>
          <a:xfrm>
            <a:off x="455672" y="2482168"/>
            <a:ext cx="536713" cy="519440"/>
          </a:xfrm>
          <a:prstGeom prst="round2DiagRect">
            <a:avLst/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rgbClr val="00AC8C"/>
                </a:solidFill>
              </a:rPr>
              <a:t>1</a:t>
            </a:r>
          </a:p>
        </p:txBody>
      </p:sp>
      <p:sp>
        <p:nvSpPr>
          <p:cNvPr id="32" name="Rectangle : avec coins arrondis en diagonale 31">
            <a:extLst>
              <a:ext uri="{FF2B5EF4-FFF2-40B4-BE49-F238E27FC236}">
                <a16:creationId xmlns:a16="http://schemas.microsoft.com/office/drawing/2014/main" id="{97D255EB-8AA5-4D4A-9468-8803A055A931}"/>
              </a:ext>
            </a:extLst>
          </p:cNvPr>
          <p:cNvSpPr/>
          <p:nvPr/>
        </p:nvSpPr>
        <p:spPr>
          <a:xfrm>
            <a:off x="455672" y="3380936"/>
            <a:ext cx="536713" cy="519440"/>
          </a:xfrm>
          <a:prstGeom prst="round2DiagRect">
            <a:avLst/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rgbClr val="00AC8C"/>
                </a:solidFill>
              </a:rPr>
              <a:t>2</a:t>
            </a:r>
          </a:p>
        </p:txBody>
      </p:sp>
      <p:sp>
        <p:nvSpPr>
          <p:cNvPr id="33" name="Rectangle : avec coins arrondis en diagonale 32">
            <a:extLst>
              <a:ext uri="{FF2B5EF4-FFF2-40B4-BE49-F238E27FC236}">
                <a16:creationId xmlns:a16="http://schemas.microsoft.com/office/drawing/2014/main" id="{979AD7AD-2703-423C-B3B4-D052B8DD7EBA}"/>
              </a:ext>
            </a:extLst>
          </p:cNvPr>
          <p:cNvSpPr/>
          <p:nvPr/>
        </p:nvSpPr>
        <p:spPr>
          <a:xfrm>
            <a:off x="455672" y="4277229"/>
            <a:ext cx="536713" cy="519440"/>
          </a:xfrm>
          <a:prstGeom prst="round2DiagRect">
            <a:avLst/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rgbClr val="00AC8C"/>
                </a:solidFill>
              </a:rPr>
              <a:t>3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AB38FF3A-4A9D-4BA4-916E-33CB7B019B0D}"/>
              </a:ext>
            </a:extLst>
          </p:cNvPr>
          <p:cNvSpPr txBox="1"/>
          <p:nvPr/>
        </p:nvSpPr>
        <p:spPr>
          <a:xfrm>
            <a:off x="1216778" y="2450622"/>
            <a:ext cx="28218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Présentation générale</a:t>
            </a:r>
            <a:b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RenoiRH-formation</a:t>
            </a:r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0A240EE0-AE12-4E06-B617-650BDF1509B1}"/>
              </a:ext>
            </a:extLst>
          </p:cNvPr>
          <p:cNvSpPr txBox="1"/>
          <p:nvPr/>
        </p:nvSpPr>
        <p:spPr>
          <a:xfrm>
            <a:off x="1188720" y="3492646"/>
            <a:ext cx="28498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Créer un stage / une session</a:t>
            </a: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EBB718E6-C15C-44BB-BDAC-33EC53C9CF3E}"/>
              </a:ext>
            </a:extLst>
          </p:cNvPr>
          <p:cNvSpPr txBox="1"/>
          <p:nvPr/>
        </p:nvSpPr>
        <p:spPr>
          <a:xfrm>
            <a:off x="1188720" y="4246116"/>
            <a:ext cx="28498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Principes généraux de la téléinscription</a:t>
            </a:r>
          </a:p>
        </p:txBody>
      </p:sp>
      <p:grpSp>
        <p:nvGrpSpPr>
          <p:cNvPr id="6" name="Groupe 5"/>
          <p:cNvGrpSpPr/>
          <p:nvPr/>
        </p:nvGrpSpPr>
        <p:grpSpPr>
          <a:xfrm>
            <a:off x="4390165" y="2450622"/>
            <a:ext cx="3313688" cy="2596485"/>
            <a:chOff x="4824472" y="2449501"/>
            <a:chExt cx="3313688" cy="2596485"/>
          </a:xfrm>
        </p:grpSpPr>
        <p:sp>
          <p:nvSpPr>
            <p:cNvPr id="40" name="Rectangle : avec coins arrondis en diagonale 39">
              <a:extLst>
                <a:ext uri="{FF2B5EF4-FFF2-40B4-BE49-F238E27FC236}">
                  <a16:creationId xmlns:a16="http://schemas.microsoft.com/office/drawing/2014/main" id="{7B202AA7-3278-43A5-A71B-69CAD28A4D9F}"/>
                </a:ext>
              </a:extLst>
            </p:cNvPr>
            <p:cNvSpPr/>
            <p:nvPr/>
          </p:nvSpPr>
          <p:spPr>
            <a:xfrm>
              <a:off x="4824472" y="2482168"/>
              <a:ext cx="536713" cy="519440"/>
            </a:xfrm>
            <a:prstGeom prst="round2DiagRect">
              <a:avLst/>
            </a:prstGeom>
            <a:noFill/>
            <a:ln>
              <a:solidFill>
                <a:srgbClr val="00AC8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000" dirty="0">
                  <a:solidFill>
                    <a:srgbClr val="00AC8C"/>
                  </a:solidFill>
                </a:rPr>
                <a:t>4</a:t>
              </a:r>
            </a:p>
          </p:txBody>
        </p:sp>
        <p:sp>
          <p:nvSpPr>
            <p:cNvPr id="43" name="Rectangle : avec coins arrondis en diagonale 42">
              <a:extLst>
                <a:ext uri="{FF2B5EF4-FFF2-40B4-BE49-F238E27FC236}">
                  <a16:creationId xmlns:a16="http://schemas.microsoft.com/office/drawing/2014/main" id="{60CB4A14-07A1-4BC8-9207-C818F22C2364}"/>
                </a:ext>
              </a:extLst>
            </p:cNvPr>
            <p:cNvSpPr/>
            <p:nvPr/>
          </p:nvSpPr>
          <p:spPr>
            <a:xfrm>
              <a:off x="4824472" y="3380936"/>
              <a:ext cx="536713" cy="519440"/>
            </a:xfrm>
            <a:prstGeom prst="round2DiagRect">
              <a:avLst/>
            </a:prstGeom>
            <a:noFill/>
            <a:ln>
              <a:solidFill>
                <a:srgbClr val="00AC8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000" dirty="0">
                  <a:solidFill>
                    <a:srgbClr val="00AC8C"/>
                  </a:solidFill>
                </a:rPr>
                <a:t>5</a:t>
              </a:r>
            </a:p>
          </p:txBody>
        </p:sp>
        <p:sp>
          <p:nvSpPr>
            <p:cNvPr id="44" name="Rectangle : avec coins arrondis en diagonale 43">
              <a:extLst>
                <a:ext uri="{FF2B5EF4-FFF2-40B4-BE49-F238E27FC236}">
                  <a16:creationId xmlns:a16="http://schemas.microsoft.com/office/drawing/2014/main" id="{8710F20E-EC25-4E5F-8F05-C2056B3ED7F0}"/>
                </a:ext>
              </a:extLst>
            </p:cNvPr>
            <p:cNvSpPr/>
            <p:nvPr/>
          </p:nvSpPr>
          <p:spPr>
            <a:xfrm>
              <a:off x="4824472" y="4277229"/>
              <a:ext cx="536713" cy="519440"/>
            </a:xfrm>
            <a:prstGeom prst="round2DiagRect">
              <a:avLst/>
            </a:prstGeom>
            <a:noFill/>
            <a:ln>
              <a:solidFill>
                <a:srgbClr val="00AC8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000" dirty="0">
                  <a:solidFill>
                    <a:srgbClr val="00AC8C"/>
                  </a:solidFill>
                </a:rPr>
                <a:t>6</a:t>
              </a:r>
            </a:p>
          </p:txBody>
        </p:sp>
        <p:sp>
          <p:nvSpPr>
            <p:cNvPr id="46" name="ZoneTexte 45">
              <a:extLst>
                <a:ext uri="{FF2B5EF4-FFF2-40B4-BE49-F238E27FC236}">
                  <a16:creationId xmlns:a16="http://schemas.microsoft.com/office/drawing/2014/main" id="{0BEA2333-9C06-416F-B5BD-0D708F85D825}"/>
                </a:ext>
              </a:extLst>
            </p:cNvPr>
            <p:cNvSpPr txBox="1"/>
            <p:nvPr/>
          </p:nvSpPr>
          <p:spPr>
            <a:xfrm>
              <a:off x="5530794" y="3317477"/>
              <a:ext cx="260736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>
                  <a:latin typeface="Arial" panose="020B0604020202020204" pitchFamily="34" charset="0"/>
                  <a:cs typeface="Arial" panose="020B0604020202020204" pitchFamily="34" charset="0"/>
                </a:rPr>
                <a:t>Gérer les </a:t>
              </a:r>
              <a:r>
                <a:rPr lang="fr-FR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inscriptions et les convocations</a:t>
              </a:r>
              <a:endParaRPr lang="fr-FR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ZoneTexte 46">
              <a:extLst>
                <a:ext uri="{FF2B5EF4-FFF2-40B4-BE49-F238E27FC236}">
                  <a16:creationId xmlns:a16="http://schemas.microsoft.com/office/drawing/2014/main" id="{6A8C27E6-C4F7-4DAF-A967-520F965964A8}"/>
                </a:ext>
              </a:extLst>
            </p:cNvPr>
            <p:cNvSpPr txBox="1"/>
            <p:nvPr/>
          </p:nvSpPr>
          <p:spPr>
            <a:xfrm>
              <a:off x="5530794" y="2449501"/>
              <a:ext cx="260736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>
                  <a:latin typeface="Arial" panose="020B0604020202020204" pitchFamily="34" charset="0"/>
                  <a:cs typeface="Arial" panose="020B0604020202020204" pitchFamily="34" charset="0"/>
                </a:rPr>
                <a:t>Valider une demande de formation</a:t>
              </a:r>
            </a:p>
          </p:txBody>
        </p:sp>
        <p:sp>
          <p:nvSpPr>
            <p:cNvPr id="53" name="ZoneTexte 52">
              <a:extLst>
                <a:ext uri="{FF2B5EF4-FFF2-40B4-BE49-F238E27FC236}">
                  <a16:creationId xmlns:a16="http://schemas.microsoft.com/office/drawing/2014/main" id="{0B444CBC-43E0-414C-806E-FC2F8ECFE6E4}"/>
                </a:ext>
              </a:extLst>
            </p:cNvPr>
            <p:cNvSpPr txBox="1"/>
            <p:nvPr/>
          </p:nvSpPr>
          <p:spPr>
            <a:xfrm>
              <a:off x="5530794" y="4214989"/>
              <a:ext cx="260736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>
                  <a:latin typeface="Arial" panose="020B0604020202020204" pitchFamily="34" charset="0"/>
                  <a:cs typeface="Arial" panose="020B0604020202020204" pitchFamily="34" charset="0"/>
                </a:rPr>
                <a:t>Réaliser une </a:t>
              </a:r>
              <a:r>
                <a:rPr lang="fr-FR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session, gérer les présences et les attestations</a:t>
              </a:r>
              <a:endParaRPr lang="fr-FR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" name="Groupe 4"/>
          <p:cNvGrpSpPr/>
          <p:nvPr/>
        </p:nvGrpSpPr>
        <p:grpSpPr>
          <a:xfrm>
            <a:off x="8003110" y="1776339"/>
            <a:ext cx="3944452" cy="3432614"/>
            <a:chOff x="8379628" y="1698186"/>
            <a:chExt cx="3944452" cy="3432614"/>
          </a:xfrm>
        </p:grpSpPr>
        <p:sp>
          <p:nvSpPr>
            <p:cNvPr id="57" name="Rectangle : coins arrondis 56">
              <a:extLst>
                <a:ext uri="{FF2B5EF4-FFF2-40B4-BE49-F238E27FC236}">
                  <a16:creationId xmlns:a16="http://schemas.microsoft.com/office/drawing/2014/main" id="{9D4F80FC-79CE-400D-BA3F-E196F9BE7439}"/>
                </a:ext>
              </a:extLst>
            </p:cNvPr>
            <p:cNvSpPr/>
            <p:nvPr/>
          </p:nvSpPr>
          <p:spPr>
            <a:xfrm>
              <a:off x="8379628" y="2103120"/>
              <a:ext cx="3764279" cy="3027680"/>
            </a:xfrm>
            <a:prstGeom prst="roundRect">
              <a:avLst>
                <a:gd name="adj" fmla="val 9231"/>
              </a:avLst>
            </a:prstGeom>
            <a:solidFill>
              <a:srgbClr val="F6FCFA"/>
            </a:solidFill>
            <a:ln>
              <a:solidFill>
                <a:srgbClr val="00AC8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49" name="Rectangle : avec coins arrondis en diagonale 48">
              <a:extLst>
                <a:ext uri="{FF2B5EF4-FFF2-40B4-BE49-F238E27FC236}">
                  <a16:creationId xmlns:a16="http://schemas.microsoft.com/office/drawing/2014/main" id="{4C772FAA-329A-4477-B46A-BAB8DC4A2DCD}"/>
                </a:ext>
              </a:extLst>
            </p:cNvPr>
            <p:cNvSpPr/>
            <p:nvPr/>
          </p:nvSpPr>
          <p:spPr>
            <a:xfrm>
              <a:off x="8731194" y="2482168"/>
              <a:ext cx="536713" cy="519440"/>
            </a:xfrm>
            <a:prstGeom prst="round2DiagRect">
              <a:avLst/>
            </a:prstGeom>
            <a:solidFill>
              <a:srgbClr val="00AC8C"/>
            </a:solidFill>
            <a:ln>
              <a:solidFill>
                <a:srgbClr val="00AC8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000" dirty="0"/>
                <a:t>7</a:t>
              </a:r>
            </a:p>
          </p:txBody>
        </p:sp>
        <p:sp>
          <p:nvSpPr>
            <p:cNvPr id="50" name="Rectangle : avec coins arrondis en diagonale 49">
              <a:extLst>
                <a:ext uri="{FF2B5EF4-FFF2-40B4-BE49-F238E27FC236}">
                  <a16:creationId xmlns:a16="http://schemas.microsoft.com/office/drawing/2014/main" id="{7627F7E2-4717-4EC6-B550-9853A5EA7AAA}"/>
                </a:ext>
              </a:extLst>
            </p:cNvPr>
            <p:cNvSpPr/>
            <p:nvPr/>
          </p:nvSpPr>
          <p:spPr>
            <a:xfrm>
              <a:off x="8731194" y="3380936"/>
              <a:ext cx="536713" cy="519440"/>
            </a:xfrm>
            <a:prstGeom prst="round2DiagRect">
              <a:avLst/>
            </a:prstGeom>
            <a:noFill/>
            <a:ln>
              <a:solidFill>
                <a:srgbClr val="00AC8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000" dirty="0">
                  <a:solidFill>
                    <a:srgbClr val="00AC8C"/>
                  </a:solidFill>
                </a:rPr>
                <a:t>8</a:t>
              </a:r>
            </a:p>
          </p:txBody>
        </p:sp>
        <p:sp>
          <p:nvSpPr>
            <p:cNvPr id="51" name="ZoneTexte 50">
              <a:extLst>
                <a:ext uri="{FF2B5EF4-FFF2-40B4-BE49-F238E27FC236}">
                  <a16:creationId xmlns:a16="http://schemas.microsoft.com/office/drawing/2014/main" id="{7EDB5EFA-93AD-4FB8-885C-6BA7D5A4087A}"/>
                </a:ext>
              </a:extLst>
            </p:cNvPr>
            <p:cNvSpPr txBox="1"/>
            <p:nvPr/>
          </p:nvSpPr>
          <p:spPr>
            <a:xfrm>
              <a:off x="9437516" y="2429181"/>
              <a:ext cx="28865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b="1" dirty="0">
                  <a:solidFill>
                    <a:srgbClr val="00AC8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Consulter l’historique</a:t>
              </a:r>
              <a:br>
                <a:rPr lang="fr-FR" sz="1600" b="1" dirty="0">
                  <a:solidFill>
                    <a:srgbClr val="00AC8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fr-FR" sz="1600" b="1" dirty="0">
                  <a:solidFill>
                    <a:srgbClr val="00AC8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des formations d’un agent</a:t>
              </a:r>
            </a:p>
          </p:txBody>
        </p:sp>
        <p:sp>
          <p:nvSpPr>
            <p:cNvPr id="52" name="ZoneTexte 51">
              <a:extLst>
                <a:ext uri="{FF2B5EF4-FFF2-40B4-BE49-F238E27FC236}">
                  <a16:creationId xmlns:a16="http://schemas.microsoft.com/office/drawing/2014/main" id="{7DF77110-C64B-459B-B0C5-663E709C8E15}"/>
                </a:ext>
              </a:extLst>
            </p:cNvPr>
            <p:cNvSpPr txBox="1"/>
            <p:nvPr/>
          </p:nvSpPr>
          <p:spPr>
            <a:xfrm>
              <a:off x="9437516" y="3348269"/>
              <a:ext cx="275448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>
                  <a:latin typeface="Arial" panose="020B0604020202020204" pitchFamily="34" charset="0"/>
                  <a:cs typeface="Arial" panose="020B0604020202020204" pitchFamily="34" charset="0"/>
                </a:rPr>
                <a:t>Gérer les </a:t>
              </a:r>
              <a:r>
                <a:rPr lang="fr-FR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référentiels</a:t>
              </a:r>
            </a:p>
            <a:p>
              <a:r>
                <a:rPr lang="fr-FR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Lieux, Salles</a:t>
              </a:r>
              <a:r>
                <a:rPr lang="fr-FR" sz="1600" dirty="0"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fr-FR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Organismes</a:t>
              </a:r>
              <a:endParaRPr lang="fr-FR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" name="Rectangle : avec coins arrondis en diagonale 54">
              <a:extLst>
                <a:ext uri="{FF2B5EF4-FFF2-40B4-BE49-F238E27FC236}">
                  <a16:creationId xmlns:a16="http://schemas.microsoft.com/office/drawing/2014/main" id="{2554EB4D-6683-43D1-AE75-8BFF9DC6B23E}"/>
                </a:ext>
              </a:extLst>
            </p:cNvPr>
            <p:cNvSpPr/>
            <p:nvPr/>
          </p:nvSpPr>
          <p:spPr>
            <a:xfrm>
              <a:off x="8731194" y="4277229"/>
              <a:ext cx="536713" cy="519440"/>
            </a:xfrm>
            <a:prstGeom prst="round2DiagRect">
              <a:avLst/>
            </a:prstGeom>
            <a:noFill/>
            <a:ln>
              <a:solidFill>
                <a:srgbClr val="00AC8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000" dirty="0">
                  <a:solidFill>
                    <a:srgbClr val="00AC8C"/>
                  </a:solidFill>
                </a:rPr>
                <a:t>9</a:t>
              </a:r>
            </a:p>
          </p:txBody>
        </p:sp>
        <p:sp>
          <p:nvSpPr>
            <p:cNvPr id="56" name="ZoneTexte 55">
              <a:extLst>
                <a:ext uri="{FF2B5EF4-FFF2-40B4-BE49-F238E27FC236}">
                  <a16:creationId xmlns:a16="http://schemas.microsoft.com/office/drawing/2014/main" id="{4500BA40-F51C-42E6-A92F-7827141092D8}"/>
                </a:ext>
              </a:extLst>
            </p:cNvPr>
            <p:cNvSpPr txBox="1"/>
            <p:nvPr/>
          </p:nvSpPr>
          <p:spPr>
            <a:xfrm>
              <a:off x="9437516" y="4244562"/>
              <a:ext cx="23785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>
                  <a:latin typeface="Arial" panose="020B0604020202020204" pitchFamily="34" charset="0"/>
                  <a:cs typeface="Arial" panose="020B0604020202020204" pitchFamily="34" charset="0"/>
                </a:rPr>
                <a:t>Suivre les formations</a:t>
              </a:r>
              <a:br>
                <a:rPr lang="fr-FR" sz="1600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fr-FR" sz="1600" dirty="0">
                  <a:latin typeface="Arial" panose="020B0604020202020204" pitchFamily="34" charset="0"/>
                  <a:cs typeface="Arial" panose="020B0604020202020204" pitchFamily="34" charset="0"/>
                </a:rPr>
                <a:t>via BI &amp; Reporting</a:t>
              </a:r>
            </a:p>
          </p:txBody>
        </p:sp>
        <p:sp>
          <p:nvSpPr>
            <p:cNvPr id="58" name="Triangle isocèle 57">
              <a:extLst>
                <a:ext uri="{FF2B5EF4-FFF2-40B4-BE49-F238E27FC236}">
                  <a16:creationId xmlns:a16="http://schemas.microsoft.com/office/drawing/2014/main" id="{BA0E1F86-4689-40DF-92FF-0CBBC23E85A6}"/>
                </a:ext>
              </a:extLst>
            </p:cNvPr>
            <p:cNvSpPr/>
            <p:nvPr/>
          </p:nvSpPr>
          <p:spPr>
            <a:xfrm flipV="1">
              <a:off x="9753767" y="1698186"/>
              <a:ext cx="1016000" cy="264160"/>
            </a:xfrm>
            <a:prstGeom prst="triangle">
              <a:avLst/>
            </a:prstGeom>
            <a:solidFill>
              <a:srgbClr val="00AC8C"/>
            </a:solidFill>
            <a:ln>
              <a:solidFill>
                <a:srgbClr val="00AC8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AB3760A3-4045-43F6-88BC-2047407E5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20C2-BDE6-4EB1-A6D0-0042D9418E61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7BAD43F-2DFD-4CD6-81D4-A5EB13FFD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Module 3</a:t>
            </a:r>
          </a:p>
        </p:txBody>
      </p:sp>
    </p:spTree>
    <p:extLst>
      <p:ext uri="{BB962C8B-B14F-4D97-AF65-F5344CB8AC3E}">
        <p14:creationId xmlns:p14="http://schemas.microsoft.com/office/powerpoint/2010/main" val="34938275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A5FFB3-0E9F-4022-9107-493968A47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SYNTHESE</a:t>
            </a:r>
            <a:endParaRPr lang="fr-FR" dirty="0"/>
          </a:p>
        </p:txBody>
      </p:sp>
      <p:sp>
        <p:nvSpPr>
          <p:cNvPr id="56" name="Espace réservé du pied de page 55">
            <a:extLst>
              <a:ext uri="{FF2B5EF4-FFF2-40B4-BE49-F238E27FC236}">
                <a16:creationId xmlns:a16="http://schemas.microsoft.com/office/drawing/2014/main" id="{295BF652-9AEB-45D8-A615-2C85AAEB7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Module </a:t>
            </a:r>
            <a:r>
              <a:rPr lang="fr-FR" dirty="0" smtClean="0"/>
              <a:t>3</a:t>
            </a:r>
            <a:endParaRPr lang="fr-FR" dirty="0"/>
          </a:p>
        </p:txBody>
      </p:sp>
      <p:sp>
        <p:nvSpPr>
          <p:cNvPr id="50" name="Rectangle 44">
            <a:extLst>
              <a:ext uri="{FF2B5EF4-FFF2-40B4-BE49-F238E27FC236}">
                <a16:creationId xmlns:a16="http://schemas.microsoft.com/office/drawing/2014/main" id="{8DCD719A-C898-417E-9D48-42EBE476F5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7797" y="109676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 dirty="0"/>
          </a:p>
        </p:txBody>
      </p:sp>
      <p:sp>
        <p:nvSpPr>
          <p:cNvPr id="99" name="Rectangle 44">
            <a:extLst>
              <a:ext uri="{FF2B5EF4-FFF2-40B4-BE49-F238E27FC236}">
                <a16:creationId xmlns:a16="http://schemas.microsoft.com/office/drawing/2014/main" id="{78F7A9D4-2CBA-47D6-983D-7588062312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9921" y="109676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 dirty="0"/>
          </a:p>
        </p:txBody>
      </p:sp>
      <p:pic>
        <p:nvPicPr>
          <p:cNvPr id="33" name="Image 32">
            <a:extLst>
              <a:ext uri="{FF2B5EF4-FFF2-40B4-BE49-F238E27FC236}">
                <a16:creationId xmlns:a16="http://schemas.microsoft.com/office/drawing/2014/main" id="{45A0DFC7-5E3D-4D93-B413-B5EA46AC45A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810" y="1450785"/>
            <a:ext cx="11339926" cy="58878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21" name="ZoneTexte 20">
            <a:extLst>
              <a:ext uri="{FF2B5EF4-FFF2-40B4-BE49-F238E27FC236}">
                <a16:creationId xmlns:a16="http://schemas.microsoft.com/office/drawing/2014/main" id="{FB9193CE-2E29-45BA-AFA1-69ADA2A56909}"/>
              </a:ext>
            </a:extLst>
          </p:cNvPr>
          <p:cNvSpPr txBox="1"/>
          <p:nvPr/>
        </p:nvSpPr>
        <p:spPr>
          <a:xfrm>
            <a:off x="1232018" y="670477"/>
            <a:ext cx="3715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>
                <a:latin typeface="+mj-lt"/>
              </a:rPr>
              <a:t>Présentation générale de RenoiRH</a:t>
            </a:r>
          </a:p>
        </p:txBody>
      </p:sp>
      <p:graphicFrame>
        <p:nvGraphicFramePr>
          <p:cNvPr id="3" name="Tableau 3">
            <a:extLst>
              <a:ext uri="{FF2B5EF4-FFF2-40B4-BE49-F238E27FC236}">
                <a16:creationId xmlns:a16="http://schemas.microsoft.com/office/drawing/2014/main" id="{2025CDFB-EC41-4203-9CE3-5C11EB623A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5557380"/>
              </p:ext>
            </p:extLst>
          </p:nvPr>
        </p:nvGraphicFramePr>
        <p:xfrm>
          <a:off x="657955" y="2812576"/>
          <a:ext cx="11344781" cy="3076248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18553">
                  <a:extLst>
                    <a:ext uri="{9D8B030D-6E8A-4147-A177-3AD203B41FA5}">
                      <a16:colId xmlns:a16="http://schemas.microsoft.com/office/drawing/2014/main" val="2917028999"/>
                    </a:ext>
                  </a:extLst>
                </a:gridCol>
                <a:gridCol w="6846561">
                  <a:extLst>
                    <a:ext uri="{9D8B030D-6E8A-4147-A177-3AD203B41FA5}">
                      <a16:colId xmlns:a16="http://schemas.microsoft.com/office/drawing/2014/main" val="2785874792"/>
                    </a:ext>
                  </a:extLst>
                </a:gridCol>
                <a:gridCol w="3979667">
                  <a:extLst>
                    <a:ext uri="{9D8B030D-6E8A-4147-A177-3AD203B41FA5}">
                      <a16:colId xmlns:a16="http://schemas.microsoft.com/office/drawing/2014/main" val="1539337455"/>
                    </a:ext>
                  </a:extLst>
                </a:gridCol>
              </a:tblGrid>
              <a:tr h="384531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A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C8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Création des stages</a:t>
                      </a:r>
                      <a:endParaRPr lang="fr-FR" sz="1600" b="0" dirty="0"/>
                    </a:p>
                  </a:txBody>
                  <a:tcPr anchor="ctr">
                    <a:lnL w="12700" cap="flat" cmpd="sng" algn="ctr">
                      <a:solidFill>
                        <a:srgbClr val="00A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Offre de formation </a:t>
                      </a:r>
                      <a:r>
                        <a:rPr lang="fr-FR" sz="1600" b="1" kern="1200" dirty="0">
                          <a:solidFill>
                            <a:srgbClr val="00AC8C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 3" panose="05040102010807070707" pitchFamily="18" charset="2"/>
                        </a:rPr>
                        <a:t></a:t>
                      </a:r>
                      <a:r>
                        <a:rPr lang="fr-FR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Elaborer des stages</a:t>
                      </a:r>
                      <a:endParaRPr lang="fr-FR" sz="1600" dirty="0"/>
                    </a:p>
                  </a:txBody>
                  <a:tcPr anchor="ctr">
                    <a:lnL w="12700" cap="flat" cmpd="sng" algn="ctr">
                      <a:solidFill>
                        <a:srgbClr val="00A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2222915"/>
                  </a:ext>
                </a:extLst>
              </a:tr>
              <a:tr h="384531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A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C8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Création d’une ou plusieurs sessions par stage</a:t>
                      </a:r>
                      <a:endParaRPr lang="fr-FR" sz="1600" b="0" dirty="0"/>
                    </a:p>
                  </a:txBody>
                  <a:tcPr anchor="ctr">
                    <a:lnL w="12700" cap="flat" cmpd="sng" algn="ctr">
                      <a:solidFill>
                        <a:srgbClr val="00A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Définir les sessions </a:t>
                      </a:r>
                      <a:r>
                        <a:rPr lang="fr-FR" sz="1600" b="1" kern="1200" dirty="0">
                          <a:solidFill>
                            <a:srgbClr val="00AC8C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 3" panose="05040102010807070707" pitchFamily="18" charset="2"/>
                        </a:rPr>
                        <a:t></a:t>
                      </a:r>
                      <a:r>
                        <a:rPr lang="fr-FR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Définir les sessions</a:t>
                      </a:r>
                      <a:endParaRPr lang="fr-FR" sz="1600" dirty="0"/>
                    </a:p>
                  </a:txBody>
                  <a:tcPr anchor="ctr">
                    <a:lnL w="12700" cap="flat" cmpd="sng" algn="ctr">
                      <a:solidFill>
                        <a:srgbClr val="00A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3304369"/>
                  </a:ext>
                </a:extLst>
              </a:tr>
              <a:tr h="384531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A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C8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Validation des demandes d‘inscription issues du Self mobile</a:t>
                      </a:r>
                      <a:endParaRPr lang="fr-FR" sz="1600" b="0" dirty="0"/>
                    </a:p>
                  </a:txBody>
                  <a:tcPr anchor="ctr">
                    <a:lnL w="12700" cap="flat" cmpd="sng" algn="ctr">
                      <a:solidFill>
                        <a:srgbClr val="00A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Expert RH </a:t>
                      </a:r>
                      <a:r>
                        <a:rPr lang="fr-FR" sz="1600" b="1" kern="1200" dirty="0" smtClean="0">
                          <a:solidFill>
                            <a:srgbClr val="00AC8C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 3" panose="05040102010807070707" pitchFamily="18" charset="2"/>
                        </a:rPr>
                        <a:t> </a:t>
                      </a:r>
                      <a:r>
                        <a:rPr lang="fr-FR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Alertes </a:t>
                      </a:r>
                      <a:r>
                        <a:rPr lang="fr-FR" sz="1600" b="1" kern="1200" dirty="0">
                          <a:solidFill>
                            <a:srgbClr val="00AC8C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 3" panose="05040102010807070707" pitchFamily="18" charset="2"/>
                        </a:rPr>
                        <a:t></a:t>
                      </a:r>
                      <a:r>
                        <a:rPr lang="fr-FR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Valider les demandes</a:t>
                      </a:r>
                      <a:endParaRPr lang="fr-FR" sz="1600" dirty="0"/>
                    </a:p>
                  </a:txBody>
                  <a:tcPr anchor="ctr">
                    <a:lnL w="12700" cap="flat" cmpd="sng" algn="ctr">
                      <a:solidFill>
                        <a:srgbClr val="00A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0594351"/>
                  </a:ext>
                </a:extLst>
              </a:tr>
              <a:tr h="384531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A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C8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Gestion des inscriptions et des convocations</a:t>
                      </a:r>
                      <a:endParaRPr lang="fr-FR" sz="1600" b="0" dirty="0"/>
                    </a:p>
                  </a:txBody>
                  <a:tcPr anchor="ctr">
                    <a:lnL w="12700" cap="flat" cmpd="sng" algn="ctr">
                      <a:solidFill>
                        <a:srgbClr val="00A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Définir les sessions </a:t>
                      </a:r>
                      <a:r>
                        <a:rPr lang="fr-FR" sz="1600" b="1" kern="1200" dirty="0">
                          <a:solidFill>
                            <a:srgbClr val="00AC8C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 3" panose="05040102010807070707" pitchFamily="18" charset="2"/>
                        </a:rPr>
                        <a:t></a:t>
                      </a:r>
                      <a:r>
                        <a:rPr lang="fr-FR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Gérer les inscriptions</a:t>
                      </a:r>
                      <a:endParaRPr lang="fr-FR" sz="1600" dirty="0"/>
                    </a:p>
                  </a:txBody>
                  <a:tcPr anchor="ctr">
                    <a:lnL w="12700" cap="flat" cmpd="sng" algn="ctr">
                      <a:solidFill>
                        <a:srgbClr val="00A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0366975"/>
                  </a:ext>
                </a:extLst>
              </a:tr>
              <a:tr h="384531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A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C8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Gestion de la clôture des sessions, saisie des présences et envoi des attestations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A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 de session </a:t>
                      </a:r>
                      <a:r>
                        <a:rPr lang="fr-FR" sz="1600" b="1" kern="1200" dirty="0">
                          <a:solidFill>
                            <a:srgbClr val="00AC8C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 3" panose="05040102010807070707" pitchFamily="18" charset="2"/>
                        </a:rPr>
                        <a:t></a:t>
                      </a:r>
                      <a:r>
                        <a:rPr lang="fr-FR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Confirmer la réalisation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A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1306553"/>
                  </a:ext>
                </a:extLst>
              </a:tr>
              <a:tr h="384531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>
                          <a:solidFill>
                            <a:schemeClr val="bg1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A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C8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Visualisation de l’historique formation de chaque agent</a:t>
                      </a:r>
                      <a:endParaRPr lang="fr-FR" sz="1400" b="0" dirty="0"/>
                    </a:p>
                  </a:txBody>
                  <a:tcPr anchor="ctr">
                    <a:lnL w="12700" cap="flat" cmpd="sng" algn="ctr">
                      <a:solidFill>
                        <a:srgbClr val="00A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Demandes </a:t>
                      </a:r>
                      <a:r>
                        <a:rPr lang="fr-FR" sz="1600" b="1" kern="1200" dirty="0">
                          <a:solidFill>
                            <a:srgbClr val="00AC8C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 3" panose="05040102010807070707" pitchFamily="18" charset="2"/>
                        </a:rPr>
                        <a:t></a:t>
                      </a:r>
                      <a:r>
                        <a:rPr lang="fr-FR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Afficher l’historique</a:t>
                      </a:r>
                      <a:endParaRPr lang="fr-FR" sz="1600" dirty="0"/>
                    </a:p>
                  </a:txBody>
                  <a:tcPr anchor="ctr">
                    <a:lnL w="12700" cap="flat" cmpd="sng" algn="ctr">
                      <a:solidFill>
                        <a:srgbClr val="00A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5348366"/>
                  </a:ext>
                </a:extLst>
              </a:tr>
              <a:tr h="384531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>
                          <a:solidFill>
                            <a:schemeClr val="bg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A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C8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Création des organismes et lieux de formation</a:t>
                      </a:r>
                      <a:endParaRPr lang="fr-FR" sz="1400" b="0" dirty="0"/>
                    </a:p>
                  </a:txBody>
                  <a:tcPr anchor="ctr">
                    <a:lnL w="12700" cap="flat" cmpd="sng" algn="ctr">
                      <a:solidFill>
                        <a:srgbClr val="00A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Offre de formation </a:t>
                      </a:r>
                      <a:r>
                        <a:rPr lang="fr-FR" sz="1600" b="1" kern="1200" dirty="0">
                          <a:solidFill>
                            <a:srgbClr val="00AC8C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 3" panose="05040102010807070707" pitchFamily="18" charset="2"/>
                        </a:rPr>
                        <a:t></a:t>
                      </a:r>
                      <a:r>
                        <a:rPr lang="fr-FR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Configurer</a:t>
                      </a:r>
                      <a:endParaRPr lang="fr-FR" sz="1600" dirty="0"/>
                    </a:p>
                  </a:txBody>
                  <a:tcPr anchor="ctr">
                    <a:lnL w="12700" cap="flat" cmpd="sng" algn="ctr">
                      <a:solidFill>
                        <a:srgbClr val="00A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6772139"/>
                  </a:ext>
                </a:extLst>
              </a:tr>
              <a:tr h="384531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>
                          <a:solidFill>
                            <a:schemeClr val="bg1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A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C8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Création des salles</a:t>
                      </a:r>
                      <a:endParaRPr lang="fr-FR" sz="1400" b="0" dirty="0"/>
                    </a:p>
                  </a:txBody>
                  <a:tcPr anchor="ctr">
                    <a:lnL w="12700" cap="flat" cmpd="sng" algn="ctr">
                      <a:solidFill>
                        <a:srgbClr val="00A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Configuration </a:t>
                      </a:r>
                      <a:r>
                        <a:rPr lang="fr-FR" sz="1600" b="1" kern="1200" dirty="0">
                          <a:solidFill>
                            <a:srgbClr val="00AC8C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 3" panose="05040102010807070707" pitchFamily="18" charset="2"/>
                        </a:rPr>
                        <a:t></a:t>
                      </a:r>
                      <a:r>
                        <a:rPr lang="fr-FR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Salles de formation</a:t>
                      </a:r>
                      <a:endParaRPr lang="fr-FR" sz="1600" dirty="0"/>
                    </a:p>
                  </a:txBody>
                  <a:tcPr anchor="ctr">
                    <a:lnL w="12700" cap="flat" cmpd="sng" algn="ctr">
                      <a:solidFill>
                        <a:srgbClr val="00A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7720213"/>
                  </a:ext>
                </a:extLst>
              </a:tr>
            </a:tbl>
          </a:graphicData>
        </a:graphic>
      </p:graphicFrame>
      <p:sp>
        <p:nvSpPr>
          <p:cNvPr id="25" name="Triangle isocèle 24">
            <a:extLst>
              <a:ext uri="{FF2B5EF4-FFF2-40B4-BE49-F238E27FC236}">
                <a16:creationId xmlns:a16="http://schemas.microsoft.com/office/drawing/2014/main" id="{AAA8C8DD-0D65-4CC1-9C8C-08FDB342E628}"/>
              </a:ext>
            </a:extLst>
          </p:cNvPr>
          <p:cNvSpPr/>
          <p:nvPr/>
        </p:nvSpPr>
        <p:spPr>
          <a:xfrm rot="10800000">
            <a:off x="5828773" y="2290434"/>
            <a:ext cx="1008000" cy="324436"/>
          </a:xfrm>
          <a:prstGeom prst="triangle">
            <a:avLst/>
          </a:prstGeom>
          <a:solidFill>
            <a:srgbClr val="00AC8C"/>
          </a:solidFill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2340D88-F5B0-4C4F-9FD6-D50637CD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285F1BF-497D-4FD1-B03C-01DD6D405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54997-C674-43B3-87A7-1C878AE16C45}" type="slidenum">
              <a:rPr lang="fr-FR" smtClean="0"/>
              <a:pPr/>
              <a:t>20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12466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E0BCF7-2D6A-4B33-A8FD-06978C386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800" dirty="0" smtClean="0"/>
              <a:t>7-1 Consulter </a:t>
            </a:r>
            <a:r>
              <a:rPr lang="fr-FR" sz="2800" dirty="0"/>
              <a:t>l’historique de formation d’un agent (1)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A466E25-F0CE-4E5A-8F15-74B2970E8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7075" y="1188247"/>
            <a:ext cx="10106542" cy="4874935"/>
          </a:xfrm>
        </p:spPr>
        <p:txBody>
          <a:bodyPr/>
          <a:lstStyle/>
          <a:p>
            <a:r>
              <a:rPr lang="fr-FR" dirty="0">
                <a:latin typeface="+mn-lt"/>
              </a:rPr>
              <a:t>Dans RenoiRH formation, il est possible de consulter pour un agent :</a:t>
            </a:r>
          </a:p>
        </p:txBody>
      </p:sp>
      <p:sp>
        <p:nvSpPr>
          <p:cNvPr id="38" name="Freeform 386">
            <a:extLst>
              <a:ext uri="{FF2B5EF4-FFF2-40B4-BE49-F238E27FC236}">
                <a16:creationId xmlns:a16="http://schemas.microsoft.com/office/drawing/2014/main" id="{12969A02-65FF-43FE-A567-E5102F345931}"/>
              </a:ext>
            </a:extLst>
          </p:cNvPr>
          <p:cNvSpPr/>
          <p:nvPr/>
        </p:nvSpPr>
        <p:spPr>
          <a:xfrm>
            <a:off x="9559137" y="107892"/>
            <a:ext cx="468000" cy="468000"/>
          </a:xfrm>
          <a:custGeom>
            <a:avLst/>
            <a:gdLst/>
            <a:ahLst/>
            <a:cxnLst/>
            <a:rect l="l" t="t" r="r" b="b"/>
            <a:pathLst>
              <a:path w="432708" h="432707">
                <a:moveTo>
                  <a:pt x="81133" y="0"/>
                </a:moveTo>
                <a:lnTo>
                  <a:pt x="351575" y="0"/>
                </a:lnTo>
                <a:cubicBezTo>
                  <a:pt x="373924" y="0"/>
                  <a:pt x="393034" y="7935"/>
                  <a:pt x="408903" y="23805"/>
                </a:cubicBezTo>
                <a:cubicBezTo>
                  <a:pt x="424774" y="39674"/>
                  <a:pt x="432708" y="58784"/>
                  <a:pt x="432708" y="81133"/>
                </a:cubicBezTo>
                <a:lnTo>
                  <a:pt x="432708" y="351574"/>
                </a:lnTo>
                <a:cubicBezTo>
                  <a:pt x="432708" y="373924"/>
                  <a:pt x="424774" y="393033"/>
                  <a:pt x="408903" y="408902"/>
                </a:cubicBezTo>
                <a:cubicBezTo>
                  <a:pt x="393034" y="424772"/>
                  <a:pt x="373924" y="432707"/>
                  <a:pt x="351575" y="432707"/>
                </a:cubicBezTo>
                <a:lnTo>
                  <a:pt x="81133" y="432707"/>
                </a:lnTo>
                <a:cubicBezTo>
                  <a:pt x="58784" y="432707"/>
                  <a:pt x="39675" y="424772"/>
                  <a:pt x="23805" y="408902"/>
                </a:cubicBezTo>
                <a:cubicBezTo>
                  <a:pt x="7936" y="393033"/>
                  <a:pt x="0" y="373924"/>
                  <a:pt x="0" y="351574"/>
                </a:cubicBezTo>
                <a:lnTo>
                  <a:pt x="0" y="81133"/>
                </a:lnTo>
                <a:cubicBezTo>
                  <a:pt x="0" y="58784"/>
                  <a:pt x="7936" y="39674"/>
                  <a:pt x="23805" y="23805"/>
                </a:cubicBezTo>
                <a:cubicBezTo>
                  <a:pt x="39675" y="7935"/>
                  <a:pt x="58784" y="0"/>
                  <a:pt x="81133" y="0"/>
                </a:cubicBezTo>
                <a:close/>
                <a:moveTo>
                  <a:pt x="274034" y="45074"/>
                </a:moveTo>
                <a:cubicBezTo>
                  <a:pt x="270795" y="44416"/>
                  <a:pt x="267343" y="44886"/>
                  <a:pt x="263681" y="46482"/>
                </a:cubicBezTo>
                <a:cubicBezTo>
                  <a:pt x="256170" y="49675"/>
                  <a:pt x="252413" y="55215"/>
                  <a:pt x="252413" y="63103"/>
                </a:cubicBezTo>
                <a:lnTo>
                  <a:pt x="252413" y="108177"/>
                </a:lnTo>
                <a:cubicBezTo>
                  <a:pt x="230064" y="108177"/>
                  <a:pt x="209781" y="110008"/>
                  <a:pt x="191563" y="113670"/>
                </a:cubicBezTo>
                <a:cubicBezTo>
                  <a:pt x="173347" y="117332"/>
                  <a:pt x="158087" y="122121"/>
                  <a:pt x="145785" y="128037"/>
                </a:cubicBezTo>
                <a:cubicBezTo>
                  <a:pt x="133485" y="133953"/>
                  <a:pt x="122780" y="141372"/>
                  <a:pt x="113671" y="150292"/>
                </a:cubicBezTo>
                <a:cubicBezTo>
                  <a:pt x="104562" y="159213"/>
                  <a:pt x="97379" y="168181"/>
                  <a:pt x="92120" y="177196"/>
                </a:cubicBezTo>
                <a:cubicBezTo>
                  <a:pt x="86862" y="186211"/>
                  <a:pt x="82682" y="196446"/>
                  <a:pt x="79584" y="207902"/>
                </a:cubicBezTo>
                <a:cubicBezTo>
                  <a:pt x="76484" y="219358"/>
                  <a:pt x="74467" y="229829"/>
                  <a:pt x="73527" y="239313"/>
                </a:cubicBezTo>
                <a:cubicBezTo>
                  <a:pt x="72588" y="248797"/>
                  <a:pt x="72118" y="259173"/>
                  <a:pt x="72118" y="270442"/>
                </a:cubicBezTo>
                <a:cubicBezTo>
                  <a:pt x="72118" y="304435"/>
                  <a:pt x="87801" y="342372"/>
                  <a:pt x="119164" y="384253"/>
                </a:cubicBezTo>
                <a:cubicBezTo>
                  <a:pt x="121042" y="386507"/>
                  <a:pt x="123390" y="387633"/>
                  <a:pt x="126206" y="387633"/>
                </a:cubicBezTo>
                <a:cubicBezTo>
                  <a:pt x="127521" y="387633"/>
                  <a:pt x="128742" y="387352"/>
                  <a:pt x="129869" y="386788"/>
                </a:cubicBezTo>
                <a:cubicBezTo>
                  <a:pt x="134001" y="385098"/>
                  <a:pt x="135785" y="381999"/>
                  <a:pt x="135222" y="377492"/>
                </a:cubicBezTo>
                <a:cubicBezTo>
                  <a:pt x="126958" y="311008"/>
                  <a:pt x="132780" y="266592"/>
                  <a:pt x="152687" y="244243"/>
                </a:cubicBezTo>
                <a:cubicBezTo>
                  <a:pt x="161327" y="234477"/>
                  <a:pt x="173534" y="227387"/>
                  <a:pt x="189310" y="222974"/>
                </a:cubicBezTo>
                <a:cubicBezTo>
                  <a:pt x="205085" y="218560"/>
                  <a:pt x="226120" y="216353"/>
                  <a:pt x="252413" y="216353"/>
                </a:cubicBezTo>
                <a:lnTo>
                  <a:pt x="252413" y="261427"/>
                </a:lnTo>
                <a:cubicBezTo>
                  <a:pt x="252413" y="269315"/>
                  <a:pt x="256170" y="274855"/>
                  <a:pt x="263681" y="278048"/>
                </a:cubicBezTo>
                <a:cubicBezTo>
                  <a:pt x="265935" y="278987"/>
                  <a:pt x="268188" y="279457"/>
                  <a:pt x="270442" y="279457"/>
                </a:cubicBezTo>
                <a:cubicBezTo>
                  <a:pt x="275326" y="279457"/>
                  <a:pt x="279552" y="277672"/>
                  <a:pt x="283120" y="274104"/>
                </a:cubicBezTo>
                <a:lnTo>
                  <a:pt x="382281" y="174942"/>
                </a:lnTo>
                <a:cubicBezTo>
                  <a:pt x="385850" y="171374"/>
                  <a:pt x="387634" y="167148"/>
                  <a:pt x="387634" y="162265"/>
                </a:cubicBezTo>
                <a:cubicBezTo>
                  <a:pt x="387634" y="157382"/>
                  <a:pt x="385850" y="153156"/>
                  <a:pt x="382281" y="149588"/>
                </a:cubicBezTo>
                <a:lnTo>
                  <a:pt x="283120" y="50426"/>
                </a:lnTo>
                <a:cubicBezTo>
                  <a:pt x="280302" y="47515"/>
                  <a:pt x="277275" y="45731"/>
                  <a:pt x="274034" y="450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/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D33A4C19-751D-4CB9-8259-0FAE22140253}"/>
              </a:ext>
            </a:extLst>
          </p:cNvPr>
          <p:cNvSpPr txBox="1"/>
          <p:nvPr/>
        </p:nvSpPr>
        <p:spPr>
          <a:xfrm>
            <a:off x="9875520" y="-16534"/>
            <a:ext cx="23164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chemeClr val="bg1">
                    <a:lumMod val="50000"/>
                  </a:schemeClr>
                </a:solidFill>
              </a:rPr>
              <a:t>Voir </a:t>
            </a:r>
            <a:r>
              <a:rPr lang="fr-FR" sz="1400" b="1" dirty="0">
                <a:solidFill>
                  <a:schemeClr val="bg1">
                    <a:lumMod val="50000"/>
                  </a:schemeClr>
                </a:solidFill>
              </a:rPr>
              <a:t>Séquence N°7 </a:t>
            </a:r>
            <a:r>
              <a:rPr lang="fr-FR" sz="14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br>
              <a:rPr lang="fr-FR" sz="14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fr-FR" sz="1400" dirty="0">
                <a:solidFill>
                  <a:schemeClr val="bg1">
                    <a:lumMod val="50000"/>
                  </a:schemeClr>
                </a:solidFill>
              </a:rPr>
              <a:t>Consulter l’historique de formation d’un agent</a:t>
            </a:r>
          </a:p>
        </p:txBody>
      </p:sp>
      <p:sp>
        <p:nvSpPr>
          <p:cNvPr id="75" name="Rectangle : avec coins arrondis en haut 74">
            <a:extLst>
              <a:ext uri="{FF2B5EF4-FFF2-40B4-BE49-F238E27FC236}">
                <a16:creationId xmlns:a16="http://schemas.microsoft.com/office/drawing/2014/main" id="{6EC69D6B-1638-4C85-A908-78D0CF8F825E}"/>
              </a:ext>
            </a:extLst>
          </p:cNvPr>
          <p:cNvSpPr/>
          <p:nvPr/>
        </p:nvSpPr>
        <p:spPr>
          <a:xfrm>
            <a:off x="1566038" y="1543715"/>
            <a:ext cx="3240000" cy="1048687"/>
          </a:xfrm>
          <a:prstGeom prst="round2Same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Historique des</a:t>
            </a:r>
            <a:br>
              <a:rPr lang="fr-FR" b="1" dirty="0">
                <a:solidFill>
                  <a:schemeClr val="bg1"/>
                </a:solidFill>
              </a:rPr>
            </a:br>
            <a:r>
              <a:rPr lang="fr-FR" b="1" dirty="0">
                <a:solidFill>
                  <a:schemeClr val="bg1"/>
                </a:solidFill>
              </a:rPr>
              <a:t>demandes de </a:t>
            </a:r>
            <a:r>
              <a:rPr lang="fr-FR" b="1" dirty="0" smtClean="0">
                <a:solidFill>
                  <a:schemeClr val="bg1"/>
                </a:solidFill>
              </a:rPr>
              <a:t>formation</a:t>
            </a:r>
          </a:p>
          <a:p>
            <a:pPr algn="ctr"/>
            <a:r>
              <a:rPr lang="fr-FR" sz="1500" b="1" u="sng" dirty="0" smtClean="0">
                <a:solidFill>
                  <a:schemeClr val="bg1"/>
                </a:solidFill>
              </a:rPr>
              <a:t>Onglet « Historique des demandes »</a:t>
            </a:r>
            <a:endParaRPr lang="fr-FR" sz="1500" b="1" u="sng" dirty="0">
              <a:solidFill>
                <a:schemeClr val="bg1"/>
              </a:solidFill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5DC59D30-F703-4AFA-8EAB-105BFDB48658}"/>
              </a:ext>
            </a:extLst>
          </p:cNvPr>
          <p:cNvSpPr/>
          <p:nvPr/>
        </p:nvSpPr>
        <p:spPr>
          <a:xfrm>
            <a:off x="1566037" y="2592402"/>
            <a:ext cx="3240000" cy="2550336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85791F10-C51D-485E-91E2-87E534DB25BF}"/>
              </a:ext>
            </a:extLst>
          </p:cNvPr>
          <p:cNvSpPr/>
          <p:nvPr/>
        </p:nvSpPr>
        <p:spPr>
          <a:xfrm>
            <a:off x="1566036" y="2636982"/>
            <a:ext cx="3264904" cy="1646605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pPr marL="263525" lvl="0" indent="-171450">
              <a:spcAft>
                <a:spcPts val="600"/>
              </a:spcAft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fr-FR" sz="1600" b="1" dirty="0"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Times New Roman" panose="02020603050405020304" pitchFamily="18" charset="0"/>
              </a:rPr>
              <a:t>Liste des demandes </a:t>
            </a:r>
            <a:r>
              <a:rPr lang="fr-FR" sz="1600" dirty="0"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Times New Roman" panose="02020603050405020304" pitchFamily="18" charset="0"/>
              </a:rPr>
              <a:t>de l’agent concernant un stage/session, avec l’état de validation intermédiaire et finale (En attente, Validée, Rejetée)</a:t>
            </a:r>
          </a:p>
          <a:p>
            <a:pPr marL="263525" lvl="0" indent="-171450">
              <a:spcAft>
                <a:spcPts val="600"/>
              </a:spcAft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fr-FR" sz="1600" b="1" dirty="0"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Times New Roman" panose="02020603050405020304" pitchFamily="18" charset="0"/>
              </a:rPr>
              <a:t>Liste des stages </a:t>
            </a:r>
            <a:r>
              <a:rPr lang="fr-FR" sz="1600" dirty="0"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Times New Roman" panose="02020603050405020304" pitchFamily="18" charset="0"/>
              </a:rPr>
              <a:t>associés aux demandes de formation de l’agent</a:t>
            </a:r>
          </a:p>
        </p:txBody>
      </p:sp>
      <p:sp>
        <p:nvSpPr>
          <p:cNvPr id="78" name="Rectangle : avec coins arrondis en haut 77">
            <a:extLst>
              <a:ext uri="{FF2B5EF4-FFF2-40B4-BE49-F238E27FC236}">
                <a16:creationId xmlns:a16="http://schemas.microsoft.com/office/drawing/2014/main" id="{C1AB95A6-8227-45C6-9F1C-54BEEA858719}"/>
              </a:ext>
            </a:extLst>
          </p:cNvPr>
          <p:cNvSpPr/>
          <p:nvPr/>
        </p:nvSpPr>
        <p:spPr>
          <a:xfrm>
            <a:off x="5036634" y="1543715"/>
            <a:ext cx="3241459" cy="1048687"/>
          </a:xfrm>
          <a:prstGeom prst="round2Same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Historique de formation des sessions gérées dans </a:t>
            </a:r>
            <a:r>
              <a:rPr lang="fr-FR" b="1" dirty="0" smtClean="0">
                <a:solidFill>
                  <a:schemeClr val="bg1"/>
                </a:solidFill>
              </a:rPr>
              <a:t>RenoiRH</a:t>
            </a:r>
          </a:p>
          <a:p>
            <a:pPr algn="ctr"/>
            <a:r>
              <a:rPr lang="fr-FR" sz="1500" b="1" u="sng" dirty="0">
                <a:solidFill>
                  <a:schemeClr val="bg1"/>
                </a:solidFill>
              </a:rPr>
              <a:t>Onglet « Historique des </a:t>
            </a:r>
            <a:r>
              <a:rPr lang="fr-FR" sz="1500" b="1" u="sng" dirty="0" smtClean="0">
                <a:solidFill>
                  <a:schemeClr val="bg1"/>
                </a:solidFill>
              </a:rPr>
              <a:t>stages</a:t>
            </a:r>
            <a:r>
              <a:rPr lang="fr-FR" sz="1500" b="1" u="sng" dirty="0">
                <a:solidFill>
                  <a:schemeClr val="bg1"/>
                </a:solidFill>
              </a:rPr>
              <a:t> </a:t>
            </a:r>
            <a:r>
              <a:rPr lang="fr-FR" sz="1500" b="1" u="sng" dirty="0" smtClean="0">
                <a:solidFill>
                  <a:schemeClr val="bg1"/>
                </a:solidFill>
              </a:rPr>
              <a:t>»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3F62E44C-5A4D-4D98-88F8-1DB7D0C1BEC2}"/>
              </a:ext>
            </a:extLst>
          </p:cNvPr>
          <p:cNvSpPr/>
          <p:nvPr/>
        </p:nvSpPr>
        <p:spPr>
          <a:xfrm>
            <a:off x="5036635" y="2592401"/>
            <a:ext cx="3241458" cy="2550337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AC9D2BE7-9DF9-4917-9054-0E87728D4897}"/>
              </a:ext>
            </a:extLst>
          </p:cNvPr>
          <p:cNvSpPr/>
          <p:nvPr/>
        </p:nvSpPr>
        <p:spPr>
          <a:xfrm>
            <a:off x="5045459" y="2636982"/>
            <a:ext cx="3187453" cy="2215991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pPr marL="263525" lvl="0" indent="-171450"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fr-FR" sz="1600" b="1" dirty="0"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Times New Roman" panose="02020603050405020304" pitchFamily="18" charset="0"/>
              </a:rPr>
              <a:t>Liste des stages et sessions suivies </a:t>
            </a:r>
            <a:r>
              <a:rPr lang="fr-FR" sz="1600" dirty="0"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Times New Roman" panose="02020603050405020304" pitchFamily="18" charset="0"/>
              </a:rPr>
              <a:t>par l’agent, </a:t>
            </a:r>
            <a:r>
              <a:rPr lang="fr-FR" sz="1600" dirty="0" smtClean="0"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Times New Roman" panose="02020603050405020304" pitchFamily="18" charset="0"/>
              </a:rPr>
              <a:t>avec : </a:t>
            </a:r>
          </a:p>
          <a:p>
            <a:pPr marL="720725" lvl="1" indent="-171450"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fr-FR" sz="1600" dirty="0" smtClean="0"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Times New Roman" panose="02020603050405020304" pitchFamily="18" charset="0"/>
              </a:rPr>
              <a:t>l’état </a:t>
            </a:r>
            <a:r>
              <a:rPr lang="fr-FR" sz="1600" dirty="0"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Times New Roman" panose="02020603050405020304" pitchFamily="18" charset="0"/>
              </a:rPr>
              <a:t>de participation ou le motif de non participation</a:t>
            </a:r>
          </a:p>
          <a:p>
            <a:pPr marL="720725" lvl="1" indent="-171450"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fr-FR" sz="1600" dirty="0"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600" b="1" dirty="0"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Times New Roman" panose="02020603050405020304" pitchFamily="18" charset="0"/>
              </a:rPr>
              <a:t>Nombre d’heures </a:t>
            </a:r>
            <a:r>
              <a:rPr lang="fr-FR" sz="1600" dirty="0"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Times New Roman" panose="02020603050405020304" pitchFamily="18" charset="0"/>
              </a:rPr>
              <a:t>de formation effectivement suivies pour chaque session, avec la date de début</a:t>
            </a:r>
          </a:p>
        </p:txBody>
      </p:sp>
      <p:sp>
        <p:nvSpPr>
          <p:cNvPr id="86" name="Rectangle : avec coins arrondis en haut 85">
            <a:extLst>
              <a:ext uri="{FF2B5EF4-FFF2-40B4-BE49-F238E27FC236}">
                <a16:creationId xmlns:a16="http://schemas.microsoft.com/office/drawing/2014/main" id="{51B47439-025B-4CE7-9F9A-F1D629FC0179}"/>
              </a:ext>
            </a:extLst>
          </p:cNvPr>
          <p:cNvSpPr/>
          <p:nvPr/>
        </p:nvSpPr>
        <p:spPr>
          <a:xfrm>
            <a:off x="8483789" y="1274053"/>
            <a:ext cx="3240000" cy="1121228"/>
          </a:xfrm>
          <a:prstGeom prst="round2Same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Historique de formation consolidé des sessions gérées dans et hors </a:t>
            </a:r>
            <a:r>
              <a:rPr lang="fr-FR" b="1" dirty="0" smtClean="0">
                <a:solidFill>
                  <a:schemeClr val="bg1"/>
                </a:solidFill>
              </a:rPr>
              <a:t>RenoiRH</a:t>
            </a:r>
          </a:p>
          <a:p>
            <a:pPr algn="ctr"/>
            <a:r>
              <a:rPr lang="fr-FR" sz="1500" b="1" u="sng" dirty="0">
                <a:solidFill>
                  <a:schemeClr val="bg1"/>
                </a:solidFill>
              </a:rPr>
              <a:t>Onglet « Historique des stages </a:t>
            </a:r>
            <a:r>
              <a:rPr lang="fr-FR" sz="1500" b="1" u="sng" dirty="0" smtClean="0">
                <a:solidFill>
                  <a:schemeClr val="bg1"/>
                </a:solidFill>
              </a:rPr>
              <a:t>»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8318F70C-7D9C-489A-95B4-226B276BA55A}"/>
              </a:ext>
            </a:extLst>
          </p:cNvPr>
          <p:cNvSpPr/>
          <p:nvPr/>
        </p:nvSpPr>
        <p:spPr>
          <a:xfrm>
            <a:off x="8493368" y="2433143"/>
            <a:ext cx="3240000" cy="2709596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9774F192-7453-4AD6-B189-CB6CE627FDFC}"/>
              </a:ext>
            </a:extLst>
          </p:cNvPr>
          <p:cNvSpPr/>
          <p:nvPr/>
        </p:nvSpPr>
        <p:spPr>
          <a:xfrm>
            <a:off x="8448187" y="2499671"/>
            <a:ext cx="3188791" cy="2462213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pPr marL="263525" lvl="0" indent="-171450">
              <a:spcAft>
                <a:spcPts val="600"/>
              </a:spcAft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fr-FR" sz="1600" b="1" dirty="0"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Times New Roman" panose="02020603050405020304" pitchFamily="18" charset="0"/>
              </a:rPr>
              <a:t>Liste</a:t>
            </a:r>
            <a:r>
              <a:rPr lang="fr-FR" sz="1600" dirty="0"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600" b="1" dirty="0"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Times New Roman" panose="02020603050405020304" pitchFamily="18" charset="0"/>
              </a:rPr>
              <a:t>des stages et sessions </a:t>
            </a:r>
            <a:endParaRPr lang="fr-FR" sz="1600" b="1" dirty="0" smtClean="0">
              <a:uFill>
                <a:solidFill>
                  <a:srgbClr val="FFFFFF"/>
                </a:solidFill>
              </a:u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720725" lvl="1" indent="-171450">
              <a:spcAft>
                <a:spcPts val="600"/>
              </a:spcAft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fr-FR" sz="1600" dirty="0" smtClean="0"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Times New Roman" panose="02020603050405020304" pitchFamily="18" charset="0"/>
              </a:rPr>
              <a:t>gérés </a:t>
            </a:r>
            <a:r>
              <a:rPr lang="fr-FR" sz="1600" b="1" u="sng" dirty="0"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Times New Roman" panose="02020603050405020304" pitchFamily="18" charset="0"/>
              </a:rPr>
              <a:t>dans</a:t>
            </a:r>
            <a:r>
              <a:rPr lang="fr-FR" sz="1600" dirty="0"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Times New Roman" panose="02020603050405020304" pitchFamily="18" charset="0"/>
              </a:rPr>
              <a:t> RenoiRH &gt; seules les sessions closes sont affichées et seulement après le passage du traitement </a:t>
            </a:r>
            <a:r>
              <a:rPr lang="fr-FR" sz="1600" dirty="0" smtClean="0"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Times New Roman" panose="02020603050405020304" pitchFamily="18" charset="0"/>
              </a:rPr>
              <a:t>mensuel</a:t>
            </a:r>
          </a:p>
          <a:p>
            <a:pPr marL="720725" lvl="1" indent="-171450">
              <a:spcAft>
                <a:spcPts val="600"/>
              </a:spcAft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fr-FR" sz="1600" dirty="0" smtClean="0"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Times New Roman" panose="02020603050405020304" pitchFamily="18" charset="0"/>
              </a:rPr>
              <a:t>gérés </a:t>
            </a:r>
            <a:r>
              <a:rPr lang="fr-FR" sz="1600" b="1" u="sng" dirty="0"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Times New Roman" panose="02020603050405020304" pitchFamily="18" charset="0"/>
              </a:rPr>
              <a:t>hors</a:t>
            </a:r>
            <a:r>
              <a:rPr lang="fr-FR" sz="1600" dirty="0"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Times New Roman" panose="02020603050405020304" pitchFamily="18" charset="0"/>
              </a:rPr>
              <a:t> RenoiRH et alimentés via un import réalisé par la MISIRH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29373098-3ADF-4058-98F9-498EDB24DB50}"/>
              </a:ext>
            </a:extLst>
          </p:cNvPr>
          <p:cNvSpPr txBox="1"/>
          <p:nvPr/>
        </p:nvSpPr>
        <p:spPr>
          <a:xfrm>
            <a:off x="1232018" y="670477"/>
            <a:ext cx="5057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>
                <a:latin typeface="+mj-lt"/>
              </a:rPr>
              <a:t>Consulter l’historique des formations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0EB6016F-1BA8-4121-9C91-B4DD91160802}"/>
              </a:ext>
            </a:extLst>
          </p:cNvPr>
          <p:cNvSpPr txBox="1"/>
          <p:nvPr/>
        </p:nvSpPr>
        <p:spPr>
          <a:xfrm>
            <a:off x="1566036" y="5179658"/>
            <a:ext cx="10141715" cy="846605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marL="182563" indent="-182563"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Char char="•"/>
            </a:pPr>
            <a:r>
              <a:rPr lang="fr-FR" sz="1500" b="1" dirty="0"/>
              <a:t>Chaque</a:t>
            </a:r>
            <a:r>
              <a:rPr lang="fr-FR" sz="1500" dirty="0"/>
              <a:t> </a:t>
            </a:r>
            <a:r>
              <a:rPr lang="fr-FR" sz="1500" b="1" dirty="0"/>
              <a:t>a</a:t>
            </a:r>
            <a:r>
              <a:rPr lang="fr-FR" sz="1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gent</a:t>
            </a:r>
            <a:r>
              <a:rPr lang="fr-FR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peut consulter son historique formation depuis son Self mobile</a:t>
            </a:r>
            <a:endParaRPr lang="fr-FR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2563" indent="-182563"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Char char="•"/>
            </a:pPr>
            <a:r>
              <a:rPr lang="fr-FR" sz="1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Chaque</a:t>
            </a:r>
            <a:r>
              <a:rPr lang="fr-FR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responsable hiérarchique </a:t>
            </a:r>
            <a:r>
              <a:rPr lang="fr-FR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peut consulter l’historique formation des agents de son </a:t>
            </a:r>
            <a:r>
              <a:rPr lang="fr-FR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équipe depuis son Self mobile</a:t>
            </a:r>
            <a:endParaRPr lang="fr-FR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2563" indent="-182563"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Char char="•"/>
            </a:pPr>
            <a:r>
              <a:rPr lang="fr-FR" sz="1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Chaque</a:t>
            </a:r>
            <a:r>
              <a:rPr lang="fr-FR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gestionnaire</a:t>
            </a:r>
            <a:r>
              <a:rPr lang="fr-FR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habilité dans RenoiRH avec le rôle de RFL accède à l’historique formation des agents de son périmètre</a:t>
            </a:r>
            <a:endParaRPr lang="fr-FR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436CAD70-4FA7-46D5-B5CE-7F6681F464E9}"/>
              </a:ext>
            </a:extLst>
          </p:cNvPr>
          <p:cNvSpPr txBox="1"/>
          <p:nvPr/>
        </p:nvSpPr>
        <p:spPr>
          <a:xfrm>
            <a:off x="4922330" y="693823"/>
            <a:ext cx="5378117" cy="338554"/>
          </a:xfrm>
          <a:prstGeom prst="rect">
            <a:avLst/>
          </a:prstGeom>
          <a:solidFill>
            <a:srgbClr val="00AC8C"/>
          </a:solidFill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chemeClr val="bg1"/>
                </a:solidFill>
              </a:rPr>
              <a:t>Accès à l’écran </a:t>
            </a:r>
            <a:r>
              <a:rPr lang="fr-FR" sz="1600" dirty="0">
                <a:solidFill>
                  <a:schemeClr val="bg1"/>
                </a:solidFill>
              </a:rPr>
              <a:t>: Formation </a:t>
            </a:r>
            <a:r>
              <a:rPr lang="fr-FR" sz="1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 3" panose="05040102010807070707" pitchFamily="18" charset="2"/>
              </a:rPr>
              <a:t> </a:t>
            </a:r>
            <a:r>
              <a:rPr lang="fr-FR" sz="1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Demandes </a:t>
            </a:r>
            <a:r>
              <a:rPr lang="fr-FR" sz="1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 3" panose="05040102010807070707" pitchFamily="18" charset="2"/>
              </a:rPr>
              <a:t></a:t>
            </a:r>
            <a:r>
              <a:rPr lang="fr-FR" sz="1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6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Afficher l’historique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32" name="Rectangle : avec coins arrondis en diagonale 31">
            <a:extLst>
              <a:ext uri="{FF2B5EF4-FFF2-40B4-BE49-F238E27FC236}">
                <a16:creationId xmlns:a16="http://schemas.microsoft.com/office/drawing/2014/main" id="{FDE0EEF4-7746-48CC-B622-9115721F5CE2}"/>
              </a:ext>
            </a:extLst>
          </p:cNvPr>
          <p:cNvSpPr/>
          <p:nvPr/>
        </p:nvSpPr>
        <p:spPr>
          <a:xfrm>
            <a:off x="60960" y="1032521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1 –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RenoiRH</a:t>
            </a:r>
          </a:p>
        </p:txBody>
      </p:sp>
      <p:sp>
        <p:nvSpPr>
          <p:cNvPr id="33" name="Rectangle : avec coins arrondis en diagonale 32">
            <a:extLst>
              <a:ext uri="{FF2B5EF4-FFF2-40B4-BE49-F238E27FC236}">
                <a16:creationId xmlns:a16="http://schemas.microsoft.com/office/drawing/2014/main" id="{016BE312-C987-4559-AAC9-ECEFB1FC431B}"/>
              </a:ext>
            </a:extLst>
          </p:cNvPr>
          <p:cNvSpPr/>
          <p:nvPr/>
        </p:nvSpPr>
        <p:spPr>
          <a:xfrm>
            <a:off x="60960" y="1604709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2 –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Stage / Session</a:t>
            </a:r>
          </a:p>
        </p:txBody>
      </p:sp>
      <p:sp>
        <p:nvSpPr>
          <p:cNvPr id="34" name="Rectangle : avec coins arrondis en diagonale 33">
            <a:extLst>
              <a:ext uri="{FF2B5EF4-FFF2-40B4-BE49-F238E27FC236}">
                <a16:creationId xmlns:a16="http://schemas.microsoft.com/office/drawing/2014/main" id="{E8CAD690-2C08-4441-A058-A6AAB546788A}"/>
              </a:ext>
            </a:extLst>
          </p:cNvPr>
          <p:cNvSpPr/>
          <p:nvPr/>
        </p:nvSpPr>
        <p:spPr>
          <a:xfrm>
            <a:off x="60960" y="2749085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4 –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Validation</a:t>
            </a:r>
          </a:p>
        </p:txBody>
      </p:sp>
      <p:sp>
        <p:nvSpPr>
          <p:cNvPr id="35" name="Rectangle : avec coins arrondis en diagonale 34">
            <a:extLst>
              <a:ext uri="{FF2B5EF4-FFF2-40B4-BE49-F238E27FC236}">
                <a16:creationId xmlns:a16="http://schemas.microsoft.com/office/drawing/2014/main" id="{400D6E74-56C0-4128-BAFF-E0C59462A73C}"/>
              </a:ext>
            </a:extLst>
          </p:cNvPr>
          <p:cNvSpPr/>
          <p:nvPr/>
        </p:nvSpPr>
        <p:spPr>
          <a:xfrm>
            <a:off x="60960" y="3321273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5 –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Inscription</a:t>
            </a:r>
          </a:p>
        </p:txBody>
      </p:sp>
      <p:sp>
        <p:nvSpPr>
          <p:cNvPr id="36" name="Rectangle : avec coins arrondis en diagonale 35">
            <a:extLst>
              <a:ext uri="{FF2B5EF4-FFF2-40B4-BE49-F238E27FC236}">
                <a16:creationId xmlns:a16="http://schemas.microsoft.com/office/drawing/2014/main" id="{13FE3FD2-418C-4964-975D-E843F6166A9B}"/>
              </a:ext>
            </a:extLst>
          </p:cNvPr>
          <p:cNvSpPr/>
          <p:nvPr/>
        </p:nvSpPr>
        <p:spPr>
          <a:xfrm>
            <a:off x="60960" y="3893461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6 - 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 Réalisation session</a:t>
            </a:r>
          </a:p>
        </p:txBody>
      </p:sp>
      <p:sp>
        <p:nvSpPr>
          <p:cNvPr id="37" name="Rectangle : avec coins arrondis en diagonale 36">
            <a:extLst>
              <a:ext uri="{FF2B5EF4-FFF2-40B4-BE49-F238E27FC236}">
                <a16:creationId xmlns:a16="http://schemas.microsoft.com/office/drawing/2014/main" id="{42EBF788-3954-47D8-BD50-AA3095A5B476}"/>
              </a:ext>
            </a:extLst>
          </p:cNvPr>
          <p:cNvSpPr/>
          <p:nvPr/>
        </p:nvSpPr>
        <p:spPr>
          <a:xfrm>
            <a:off x="60960" y="5037837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8 –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Référentiels</a:t>
            </a:r>
          </a:p>
        </p:txBody>
      </p:sp>
      <p:sp>
        <p:nvSpPr>
          <p:cNvPr id="40" name="Rectangle : avec coins arrondis en diagonale 39">
            <a:extLst>
              <a:ext uri="{FF2B5EF4-FFF2-40B4-BE49-F238E27FC236}">
                <a16:creationId xmlns:a16="http://schemas.microsoft.com/office/drawing/2014/main" id="{938EE0A3-202D-481B-872F-EEA3F45DC1BE}"/>
              </a:ext>
            </a:extLst>
          </p:cNvPr>
          <p:cNvSpPr/>
          <p:nvPr/>
        </p:nvSpPr>
        <p:spPr>
          <a:xfrm>
            <a:off x="60960" y="5610025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9 –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Reporting</a:t>
            </a:r>
          </a:p>
        </p:txBody>
      </p:sp>
      <p:sp>
        <p:nvSpPr>
          <p:cNvPr id="41" name="Rectangle : avec coins arrondis en diagonale 40">
            <a:extLst>
              <a:ext uri="{FF2B5EF4-FFF2-40B4-BE49-F238E27FC236}">
                <a16:creationId xmlns:a16="http://schemas.microsoft.com/office/drawing/2014/main" id="{43FB7619-613A-45FC-9329-A0C7B824F4BB}"/>
              </a:ext>
            </a:extLst>
          </p:cNvPr>
          <p:cNvSpPr/>
          <p:nvPr/>
        </p:nvSpPr>
        <p:spPr>
          <a:xfrm>
            <a:off x="60960" y="2176897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3 –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Téléinscription</a:t>
            </a:r>
          </a:p>
        </p:txBody>
      </p:sp>
      <p:sp>
        <p:nvSpPr>
          <p:cNvPr id="42" name="Rectangle : avec coins arrondis en diagonale 41">
            <a:extLst>
              <a:ext uri="{FF2B5EF4-FFF2-40B4-BE49-F238E27FC236}">
                <a16:creationId xmlns:a16="http://schemas.microsoft.com/office/drawing/2014/main" id="{E2F2156B-E970-4E92-A1F0-E2BDDCD85023}"/>
              </a:ext>
            </a:extLst>
          </p:cNvPr>
          <p:cNvSpPr/>
          <p:nvPr/>
        </p:nvSpPr>
        <p:spPr>
          <a:xfrm>
            <a:off x="60960" y="4465649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00AC8C"/>
          </a:solidFill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7 –</a:t>
            </a:r>
            <a:br>
              <a:rPr lang="fr-FR" sz="1000" dirty="0"/>
            </a:br>
            <a:r>
              <a:rPr lang="fr-FR" sz="1000" dirty="0"/>
              <a:t>Historique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6FAEBD4-40BC-4083-80B1-87CF70627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20C2-BDE6-4EB1-A6D0-0042D9418E61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08E1575-8C1D-4209-BFB3-3F7604D03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Module 3</a:t>
            </a:r>
          </a:p>
        </p:txBody>
      </p:sp>
      <p:grpSp>
        <p:nvGrpSpPr>
          <p:cNvPr id="29" name="Groupe 28"/>
          <p:cNvGrpSpPr/>
          <p:nvPr/>
        </p:nvGrpSpPr>
        <p:grpSpPr>
          <a:xfrm>
            <a:off x="11294109" y="703361"/>
            <a:ext cx="756938" cy="527878"/>
            <a:chOff x="10975331" y="352297"/>
            <a:chExt cx="756938" cy="527878"/>
          </a:xfrm>
        </p:grpSpPr>
        <p:sp>
          <p:nvSpPr>
            <p:cNvPr id="43" name="Rectangle avec coins arrondis en diagonale 42"/>
            <p:cNvSpPr/>
            <p:nvPr/>
          </p:nvSpPr>
          <p:spPr>
            <a:xfrm>
              <a:off x="10975331" y="352297"/>
              <a:ext cx="756938" cy="527878"/>
            </a:xfrm>
            <a:prstGeom prst="round2DiagRect">
              <a:avLst/>
            </a:prstGeom>
            <a:solidFill>
              <a:srgbClr val="5B9BD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44" name="ZoneTexte 43"/>
            <p:cNvSpPr txBox="1"/>
            <p:nvPr/>
          </p:nvSpPr>
          <p:spPr>
            <a:xfrm>
              <a:off x="10975331" y="450114"/>
              <a:ext cx="7569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>
                  <a:solidFill>
                    <a:srgbClr val="F6FCFA"/>
                  </a:solidFill>
                </a:rPr>
                <a:t>Démo</a:t>
              </a:r>
            </a:p>
          </p:txBody>
        </p:sp>
      </p:grpSp>
      <p:sp>
        <p:nvSpPr>
          <p:cNvPr id="45" name="Freeform 384">
            <a:extLst>
              <a:ext uri="{FF2B5EF4-FFF2-40B4-BE49-F238E27FC236}">
                <a16:creationId xmlns:a16="http://schemas.microsoft.com/office/drawing/2014/main" id="{CC2F2F49-ECDB-4DBF-BEBD-39D9DCA4C319}"/>
              </a:ext>
            </a:extLst>
          </p:cNvPr>
          <p:cNvSpPr/>
          <p:nvPr/>
        </p:nvSpPr>
        <p:spPr>
          <a:xfrm>
            <a:off x="1295708" y="6038809"/>
            <a:ext cx="325818" cy="269988"/>
          </a:xfrm>
          <a:custGeom>
            <a:avLst/>
            <a:gdLst/>
            <a:ahLst/>
            <a:cxnLst/>
            <a:rect l="l" t="t" r="r" b="b"/>
            <a:pathLst>
              <a:path w="432707" h="432707">
                <a:moveTo>
                  <a:pt x="81132" y="0"/>
                </a:moveTo>
                <a:lnTo>
                  <a:pt x="351575" y="0"/>
                </a:lnTo>
                <a:cubicBezTo>
                  <a:pt x="373924" y="0"/>
                  <a:pt x="393033" y="7935"/>
                  <a:pt x="408902" y="23805"/>
                </a:cubicBezTo>
                <a:cubicBezTo>
                  <a:pt x="424772" y="39674"/>
                  <a:pt x="432707" y="58784"/>
                  <a:pt x="432707" y="81133"/>
                </a:cubicBezTo>
                <a:lnTo>
                  <a:pt x="432707" y="351574"/>
                </a:lnTo>
                <a:cubicBezTo>
                  <a:pt x="432707" y="373924"/>
                  <a:pt x="424772" y="393033"/>
                  <a:pt x="408902" y="408902"/>
                </a:cubicBezTo>
                <a:cubicBezTo>
                  <a:pt x="393033" y="424772"/>
                  <a:pt x="373924" y="432707"/>
                  <a:pt x="351575" y="432707"/>
                </a:cubicBezTo>
                <a:lnTo>
                  <a:pt x="81132" y="432707"/>
                </a:lnTo>
                <a:cubicBezTo>
                  <a:pt x="58784" y="432707"/>
                  <a:pt x="39674" y="424772"/>
                  <a:pt x="23805" y="408902"/>
                </a:cubicBezTo>
                <a:cubicBezTo>
                  <a:pt x="7935" y="393033"/>
                  <a:pt x="0" y="373924"/>
                  <a:pt x="0" y="351574"/>
                </a:cubicBezTo>
                <a:lnTo>
                  <a:pt x="0" y="81133"/>
                </a:lnTo>
                <a:cubicBezTo>
                  <a:pt x="0" y="58784"/>
                  <a:pt x="7935" y="39674"/>
                  <a:pt x="23805" y="23805"/>
                </a:cubicBezTo>
                <a:cubicBezTo>
                  <a:pt x="39674" y="7935"/>
                  <a:pt x="58784" y="0"/>
                  <a:pt x="81132" y="0"/>
                </a:cubicBezTo>
                <a:close/>
                <a:moveTo>
                  <a:pt x="324530" y="97472"/>
                </a:moveTo>
                <a:cubicBezTo>
                  <a:pt x="319647" y="97472"/>
                  <a:pt x="315422" y="99256"/>
                  <a:pt x="311854" y="102824"/>
                </a:cubicBezTo>
                <a:lnTo>
                  <a:pt x="180294" y="234383"/>
                </a:lnTo>
                <a:lnTo>
                  <a:pt x="120854" y="174942"/>
                </a:lnTo>
                <a:cubicBezTo>
                  <a:pt x="117285" y="171374"/>
                  <a:pt x="113059" y="169590"/>
                  <a:pt x="108177" y="169590"/>
                </a:cubicBezTo>
                <a:cubicBezTo>
                  <a:pt x="103294" y="169590"/>
                  <a:pt x="99068" y="171374"/>
                  <a:pt x="95500" y="174942"/>
                </a:cubicBezTo>
                <a:lnTo>
                  <a:pt x="66766" y="203677"/>
                </a:lnTo>
                <a:cubicBezTo>
                  <a:pt x="63196" y="207245"/>
                  <a:pt x="61413" y="211471"/>
                  <a:pt x="61413" y="216353"/>
                </a:cubicBezTo>
                <a:cubicBezTo>
                  <a:pt x="61413" y="221236"/>
                  <a:pt x="63196" y="225462"/>
                  <a:pt x="66766" y="229030"/>
                </a:cubicBezTo>
                <a:lnTo>
                  <a:pt x="167618" y="329883"/>
                </a:lnTo>
                <a:cubicBezTo>
                  <a:pt x="171186" y="333451"/>
                  <a:pt x="175412" y="335235"/>
                  <a:pt x="180294" y="335235"/>
                </a:cubicBezTo>
                <a:cubicBezTo>
                  <a:pt x="185178" y="335235"/>
                  <a:pt x="189402" y="333451"/>
                  <a:pt x="192972" y="329883"/>
                </a:cubicBezTo>
                <a:lnTo>
                  <a:pt x="365942" y="156913"/>
                </a:lnTo>
                <a:cubicBezTo>
                  <a:pt x="369510" y="153344"/>
                  <a:pt x="371294" y="149119"/>
                  <a:pt x="371294" y="144236"/>
                </a:cubicBezTo>
                <a:cubicBezTo>
                  <a:pt x="371294" y="139353"/>
                  <a:pt x="369510" y="135127"/>
                  <a:pt x="365942" y="131559"/>
                </a:cubicBezTo>
                <a:lnTo>
                  <a:pt x="337207" y="102824"/>
                </a:lnTo>
                <a:cubicBezTo>
                  <a:pt x="333638" y="99256"/>
                  <a:pt x="329413" y="97472"/>
                  <a:pt x="324530" y="9747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/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22D52B1E-3566-49A9-BFDF-F4EF32DEF390}"/>
              </a:ext>
            </a:extLst>
          </p:cNvPr>
          <p:cNvSpPr txBox="1"/>
          <p:nvPr/>
        </p:nvSpPr>
        <p:spPr>
          <a:xfrm>
            <a:off x="1621526" y="6022148"/>
            <a:ext cx="729810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b="1" i="1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Faire la recherche par exemple sur le Matricule %16123</a:t>
            </a:r>
            <a:endParaRPr lang="fr-FR" sz="1600" b="1" i="1" dirty="0">
              <a:solidFill>
                <a:srgbClr val="0070C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454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E0BCF7-2D6A-4B33-A8FD-06978C386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800" dirty="0" smtClean="0"/>
              <a:t>7-1 Consulter </a:t>
            </a:r>
            <a:r>
              <a:rPr lang="fr-FR" sz="2800" dirty="0"/>
              <a:t>l’historique de formation d’un agent (2)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AD636A77-23C3-4718-A5C6-3BC724343A3C}"/>
              </a:ext>
            </a:extLst>
          </p:cNvPr>
          <p:cNvSpPr txBox="1"/>
          <p:nvPr/>
        </p:nvSpPr>
        <p:spPr>
          <a:xfrm>
            <a:off x="1232018" y="670477"/>
            <a:ext cx="5057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>
                <a:latin typeface="+mj-lt"/>
              </a:rPr>
              <a:t>Consulter l’historique des formations</a:t>
            </a:r>
          </a:p>
        </p:txBody>
      </p:sp>
      <p:pic>
        <p:nvPicPr>
          <p:cNvPr id="21" name="Image 20">
            <a:extLst>
              <a:ext uri="{FF2B5EF4-FFF2-40B4-BE49-F238E27FC236}">
                <a16:creationId xmlns:a16="http://schemas.microsoft.com/office/drawing/2014/main" id="{9A027DDA-8F00-4BED-8E13-5ADEA101875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4159"/>
          <a:stretch/>
        </p:blipFill>
        <p:spPr bwMode="auto">
          <a:xfrm>
            <a:off x="1453846" y="1049124"/>
            <a:ext cx="4835194" cy="5168100"/>
          </a:xfrm>
          <a:prstGeom prst="rect">
            <a:avLst/>
          </a:prstGeom>
          <a:ln w="9525" cap="flat" cmpd="sng" algn="ctr">
            <a:solidFill>
              <a:sysClr val="window" lastClr="FFFFFF">
                <a:lumMod val="50000"/>
              </a:sysClr>
            </a:solidFill>
            <a:prstDash val="solid"/>
            <a:round/>
            <a:headEnd type="none" w="med" len="med"/>
            <a:tailEnd type="none" w="med" len="med"/>
            <a:extLst>
              <a:ext uri="{C807C97D-BFC1-408E-A445-0C87EB9F89A2}">
                <ask:lineSketchStyleProps xmlns:ask="http://schemas.microsoft.com/office/drawing/2018/sketchyshapes" xmlns="" sd="0">
                  <a:custGeom>
                    <a:avLst/>
                    <a:gdLst/>
                    <a:ahLst/>
                    <a:cxnLst/>
                    <a:rect l="0" t="0" r="0" b="0"/>
                    <a:pathLst/>
                  </a:custGeom>
                  <ask:type/>
                </ask:lineSketchStyleProps>
              </a:ext>
            </a:extLst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2" name="Rectangle : avec coins arrondis en haut 21">
            <a:extLst>
              <a:ext uri="{FF2B5EF4-FFF2-40B4-BE49-F238E27FC236}">
                <a16:creationId xmlns:a16="http://schemas.microsoft.com/office/drawing/2014/main" id="{7EFB074D-6081-4893-8E8B-5D84BF802BF8}"/>
              </a:ext>
            </a:extLst>
          </p:cNvPr>
          <p:cNvSpPr/>
          <p:nvPr/>
        </p:nvSpPr>
        <p:spPr>
          <a:xfrm>
            <a:off x="7238937" y="1124183"/>
            <a:ext cx="4357807" cy="686981"/>
          </a:xfrm>
          <a:prstGeom prst="round2Same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Onglet </a:t>
            </a:r>
          </a:p>
          <a:p>
            <a:pPr algn="ctr"/>
            <a:r>
              <a:rPr lang="fr-FR" b="1" dirty="0" smtClean="0">
                <a:solidFill>
                  <a:schemeClr val="bg1"/>
                </a:solidFill>
              </a:rPr>
              <a:t>« Historique </a:t>
            </a:r>
            <a:r>
              <a:rPr lang="fr-FR" b="1" dirty="0">
                <a:solidFill>
                  <a:schemeClr val="bg1"/>
                </a:solidFill>
              </a:rPr>
              <a:t>des demandes </a:t>
            </a:r>
            <a:r>
              <a:rPr lang="fr-FR" b="1" dirty="0" smtClean="0">
                <a:solidFill>
                  <a:schemeClr val="bg1"/>
                </a:solidFill>
              </a:rPr>
              <a:t> »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26" name="Zone de texte 452">
            <a:extLst>
              <a:ext uri="{FF2B5EF4-FFF2-40B4-BE49-F238E27FC236}">
                <a16:creationId xmlns:a16="http://schemas.microsoft.com/office/drawing/2014/main" id="{C2875493-46D1-44C3-9AFE-25EDB074EA99}"/>
              </a:ext>
            </a:extLst>
          </p:cNvPr>
          <p:cNvSpPr txBox="1"/>
          <p:nvPr/>
        </p:nvSpPr>
        <p:spPr>
          <a:xfrm>
            <a:off x="6280743" y="1888043"/>
            <a:ext cx="1593067" cy="36933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300"/>
              </a:spcAft>
            </a:pPr>
            <a:r>
              <a:rPr lang="fr-F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 de l’agent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F2CE7824-57C7-4687-8B46-35A8E27865C7}"/>
              </a:ext>
            </a:extLst>
          </p:cNvPr>
          <p:cNvCxnSpPr>
            <a:cxnSpLocks/>
            <a:stCxn id="10" idx="3"/>
            <a:endCxn id="26" idx="1"/>
          </p:cNvCxnSpPr>
          <p:nvPr/>
        </p:nvCxnSpPr>
        <p:spPr>
          <a:xfrm>
            <a:off x="3283473" y="1584930"/>
            <a:ext cx="2997270" cy="487779"/>
          </a:xfrm>
          <a:prstGeom prst="line">
            <a:avLst/>
          </a:prstGeom>
          <a:ln w="28575">
            <a:solidFill>
              <a:schemeClr val="accent2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91917AD4-D8AB-4E92-BE84-44F0ABC5DF46}"/>
              </a:ext>
            </a:extLst>
          </p:cNvPr>
          <p:cNvSpPr/>
          <p:nvPr/>
        </p:nvSpPr>
        <p:spPr>
          <a:xfrm>
            <a:off x="2539001" y="1469418"/>
            <a:ext cx="744472" cy="231023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1" name="Zone de texte 452">
            <a:extLst>
              <a:ext uri="{FF2B5EF4-FFF2-40B4-BE49-F238E27FC236}">
                <a16:creationId xmlns:a16="http://schemas.microsoft.com/office/drawing/2014/main" id="{8F2360A4-AB6A-4FE6-9E6F-BF41664A7D06}"/>
              </a:ext>
            </a:extLst>
          </p:cNvPr>
          <p:cNvSpPr txBox="1"/>
          <p:nvPr/>
        </p:nvSpPr>
        <p:spPr>
          <a:xfrm>
            <a:off x="6305498" y="3113041"/>
            <a:ext cx="2173078" cy="45687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300"/>
              </a:spcAft>
            </a:pPr>
            <a:r>
              <a:rPr lang="fr-F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Liste des </a:t>
            </a:r>
            <a:endParaRPr lang="fr-FR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300"/>
              </a:spcAft>
            </a:pPr>
            <a:r>
              <a:rPr lang="fr-F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demandes </a:t>
            </a:r>
          </a:p>
          <a:p>
            <a:pPr>
              <a:spcAft>
                <a:spcPts val="300"/>
              </a:spcAft>
            </a:pPr>
            <a:r>
              <a:rPr lang="fr-F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fr-F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l’agent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C4971EB6-6971-4A10-B847-1BCBAF2E9242}"/>
              </a:ext>
            </a:extLst>
          </p:cNvPr>
          <p:cNvCxnSpPr>
            <a:cxnSpLocks/>
            <a:stCxn id="33" idx="3"/>
            <a:endCxn id="31" idx="1"/>
          </p:cNvCxnSpPr>
          <p:nvPr/>
        </p:nvCxnSpPr>
        <p:spPr>
          <a:xfrm>
            <a:off x="5916706" y="3330881"/>
            <a:ext cx="388792" cy="10600"/>
          </a:xfrm>
          <a:prstGeom prst="line">
            <a:avLst/>
          </a:prstGeom>
          <a:ln w="28575">
            <a:solidFill>
              <a:schemeClr val="accent2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 : coins arrondis 32">
            <a:extLst>
              <a:ext uri="{FF2B5EF4-FFF2-40B4-BE49-F238E27FC236}">
                <a16:creationId xmlns:a16="http://schemas.microsoft.com/office/drawing/2014/main" id="{8FBB0A8E-8AC8-475A-A5FF-451F4282820F}"/>
              </a:ext>
            </a:extLst>
          </p:cNvPr>
          <p:cNvSpPr/>
          <p:nvPr/>
        </p:nvSpPr>
        <p:spPr>
          <a:xfrm>
            <a:off x="2392886" y="2072710"/>
            <a:ext cx="3523820" cy="2516342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6" name="Zone de texte 452">
            <a:extLst>
              <a:ext uri="{FF2B5EF4-FFF2-40B4-BE49-F238E27FC236}">
                <a16:creationId xmlns:a16="http://schemas.microsoft.com/office/drawing/2014/main" id="{AA79A2B7-52A0-4026-80A7-C5AA1DB7122C}"/>
              </a:ext>
            </a:extLst>
          </p:cNvPr>
          <p:cNvSpPr txBox="1"/>
          <p:nvPr/>
        </p:nvSpPr>
        <p:spPr>
          <a:xfrm>
            <a:off x="6447861" y="5189215"/>
            <a:ext cx="2173078" cy="45687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300"/>
              </a:spcAft>
            </a:pPr>
            <a:r>
              <a:rPr lang="fr-F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Liste des stages associés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id="{5D1DD333-F355-408D-962F-3F129F100B6F}"/>
              </a:ext>
            </a:extLst>
          </p:cNvPr>
          <p:cNvCxnSpPr>
            <a:cxnSpLocks/>
            <a:stCxn id="40" idx="3"/>
            <a:endCxn id="36" idx="1"/>
          </p:cNvCxnSpPr>
          <p:nvPr/>
        </p:nvCxnSpPr>
        <p:spPr>
          <a:xfrm>
            <a:off x="6157132" y="5403138"/>
            <a:ext cx="290729" cy="14517"/>
          </a:xfrm>
          <a:prstGeom prst="line">
            <a:avLst/>
          </a:prstGeom>
          <a:ln w="28575">
            <a:solidFill>
              <a:schemeClr val="accent2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 : coins arrondis 39">
            <a:extLst>
              <a:ext uri="{FF2B5EF4-FFF2-40B4-BE49-F238E27FC236}">
                <a16:creationId xmlns:a16="http://schemas.microsoft.com/office/drawing/2014/main" id="{C5497C64-5DF2-4979-87D9-D6D312E2A0AC}"/>
              </a:ext>
            </a:extLst>
          </p:cNvPr>
          <p:cNvSpPr/>
          <p:nvPr/>
        </p:nvSpPr>
        <p:spPr>
          <a:xfrm>
            <a:off x="2392886" y="4589051"/>
            <a:ext cx="3764246" cy="1628173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1" name="Freeform 384">
            <a:extLst>
              <a:ext uri="{FF2B5EF4-FFF2-40B4-BE49-F238E27FC236}">
                <a16:creationId xmlns:a16="http://schemas.microsoft.com/office/drawing/2014/main" id="{CC2F2F49-ECDB-4DBF-BEBD-39D9DCA4C319}"/>
              </a:ext>
            </a:extLst>
          </p:cNvPr>
          <p:cNvSpPr/>
          <p:nvPr/>
        </p:nvSpPr>
        <p:spPr>
          <a:xfrm>
            <a:off x="8038664" y="2634892"/>
            <a:ext cx="468000" cy="468000"/>
          </a:xfrm>
          <a:custGeom>
            <a:avLst/>
            <a:gdLst/>
            <a:ahLst/>
            <a:cxnLst/>
            <a:rect l="l" t="t" r="r" b="b"/>
            <a:pathLst>
              <a:path w="432707" h="432707">
                <a:moveTo>
                  <a:pt x="81132" y="0"/>
                </a:moveTo>
                <a:lnTo>
                  <a:pt x="351575" y="0"/>
                </a:lnTo>
                <a:cubicBezTo>
                  <a:pt x="373924" y="0"/>
                  <a:pt x="393033" y="7935"/>
                  <a:pt x="408902" y="23805"/>
                </a:cubicBezTo>
                <a:cubicBezTo>
                  <a:pt x="424772" y="39674"/>
                  <a:pt x="432707" y="58784"/>
                  <a:pt x="432707" y="81133"/>
                </a:cubicBezTo>
                <a:lnTo>
                  <a:pt x="432707" y="351574"/>
                </a:lnTo>
                <a:cubicBezTo>
                  <a:pt x="432707" y="373924"/>
                  <a:pt x="424772" y="393033"/>
                  <a:pt x="408902" y="408902"/>
                </a:cubicBezTo>
                <a:cubicBezTo>
                  <a:pt x="393033" y="424772"/>
                  <a:pt x="373924" y="432707"/>
                  <a:pt x="351575" y="432707"/>
                </a:cubicBezTo>
                <a:lnTo>
                  <a:pt x="81132" y="432707"/>
                </a:lnTo>
                <a:cubicBezTo>
                  <a:pt x="58784" y="432707"/>
                  <a:pt x="39674" y="424772"/>
                  <a:pt x="23805" y="408902"/>
                </a:cubicBezTo>
                <a:cubicBezTo>
                  <a:pt x="7935" y="393033"/>
                  <a:pt x="0" y="373924"/>
                  <a:pt x="0" y="351574"/>
                </a:cubicBezTo>
                <a:lnTo>
                  <a:pt x="0" y="81133"/>
                </a:lnTo>
                <a:cubicBezTo>
                  <a:pt x="0" y="58784"/>
                  <a:pt x="7935" y="39674"/>
                  <a:pt x="23805" y="23805"/>
                </a:cubicBezTo>
                <a:cubicBezTo>
                  <a:pt x="39674" y="7935"/>
                  <a:pt x="58784" y="0"/>
                  <a:pt x="81132" y="0"/>
                </a:cubicBezTo>
                <a:close/>
                <a:moveTo>
                  <a:pt x="324530" y="97472"/>
                </a:moveTo>
                <a:cubicBezTo>
                  <a:pt x="319647" y="97472"/>
                  <a:pt x="315422" y="99256"/>
                  <a:pt x="311854" y="102824"/>
                </a:cubicBezTo>
                <a:lnTo>
                  <a:pt x="180294" y="234383"/>
                </a:lnTo>
                <a:lnTo>
                  <a:pt x="120854" y="174942"/>
                </a:lnTo>
                <a:cubicBezTo>
                  <a:pt x="117285" y="171374"/>
                  <a:pt x="113059" y="169590"/>
                  <a:pt x="108177" y="169590"/>
                </a:cubicBezTo>
                <a:cubicBezTo>
                  <a:pt x="103294" y="169590"/>
                  <a:pt x="99068" y="171374"/>
                  <a:pt x="95500" y="174942"/>
                </a:cubicBezTo>
                <a:lnTo>
                  <a:pt x="66766" y="203677"/>
                </a:lnTo>
                <a:cubicBezTo>
                  <a:pt x="63196" y="207245"/>
                  <a:pt x="61413" y="211471"/>
                  <a:pt x="61413" y="216353"/>
                </a:cubicBezTo>
                <a:cubicBezTo>
                  <a:pt x="61413" y="221236"/>
                  <a:pt x="63196" y="225462"/>
                  <a:pt x="66766" y="229030"/>
                </a:cubicBezTo>
                <a:lnTo>
                  <a:pt x="167618" y="329883"/>
                </a:lnTo>
                <a:cubicBezTo>
                  <a:pt x="171186" y="333451"/>
                  <a:pt x="175412" y="335235"/>
                  <a:pt x="180294" y="335235"/>
                </a:cubicBezTo>
                <a:cubicBezTo>
                  <a:pt x="185178" y="335235"/>
                  <a:pt x="189402" y="333451"/>
                  <a:pt x="192972" y="329883"/>
                </a:cubicBezTo>
                <a:lnTo>
                  <a:pt x="365942" y="156913"/>
                </a:lnTo>
                <a:cubicBezTo>
                  <a:pt x="369510" y="153344"/>
                  <a:pt x="371294" y="149119"/>
                  <a:pt x="371294" y="144236"/>
                </a:cubicBezTo>
                <a:cubicBezTo>
                  <a:pt x="371294" y="139353"/>
                  <a:pt x="369510" y="135127"/>
                  <a:pt x="365942" y="131559"/>
                </a:cubicBezTo>
                <a:lnTo>
                  <a:pt x="337207" y="102824"/>
                </a:lnTo>
                <a:cubicBezTo>
                  <a:pt x="333638" y="99256"/>
                  <a:pt x="329413" y="97472"/>
                  <a:pt x="324530" y="97472"/>
                </a:cubicBezTo>
                <a:close/>
              </a:path>
            </a:pathLst>
          </a:custGeom>
          <a:solidFill>
            <a:srgbClr val="00AC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/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22D52B1E-3566-49A9-BFDF-F4EF32DEF390}"/>
              </a:ext>
            </a:extLst>
          </p:cNvPr>
          <p:cNvSpPr txBox="1"/>
          <p:nvPr/>
        </p:nvSpPr>
        <p:spPr>
          <a:xfrm>
            <a:off x="8578066" y="2521420"/>
            <a:ext cx="3563096" cy="8771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7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Utiliser le symbole </a:t>
            </a:r>
            <a:r>
              <a:rPr lang="fr-FR" sz="1700" b="1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%</a:t>
            </a:r>
            <a:r>
              <a:rPr lang="fr-FR" sz="17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pour remplacer un ou plusieurs caractères (exemple : %nom%prénom%)</a:t>
            </a:r>
            <a:endParaRPr lang="fr-FR" sz="1700" i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3" name="Freeform 384">
            <a:extLst>
              <a:ext uri="{FF2B5EF4-FFF2-40B4-BE49-F238E27FC236}">
                <a16:creationId xmlns:a16="http://schemas.microsoft.com/office/drawing/2014/main" id="{E59DE2F5-07C8-46D6-9094-BCDF2C7DF134}"/>
              </a:ext>
            </a:extLst>
          </p:cNvPr>
          <p:cNvSpPr/>
          <p:nvPr/>
        </p:nvSpPr>
        <p:spPr>
          <a:xfrm>
            <a:off x="8062100" y="4086316"/>
            <a:ext cx="468000" cy="468000"/>
          </a:xfrm>
          <a:custGeom>
            <a:avLst/>
            <a:gdLst/>
            <a:ahLst/>
            <a:cxnLst/>
            <a:rect l="l" t="t" r="r" b="b"/>
            <a:pathLst>
              <a:path w="432707" h="432707">
                <a:moveTo>
                  <a:pt x="81132" y="0"/>
                </a:moveTo>
                <a:lnTo>
                  <a:pt x="351575" y="0"/>
                </a:lnTo>
                <a:cubicBezTo>
                  <a:pt x="373924" y="0"/>
                  <a:pt x="393033" y="7935"/>
                  <a:pt x="408902" y="23805"/>
                </a:cubicBezTo>
                <a:cubicBezTo>
                  <a:pt x="424772" y="39674"/>
                  <a:pt x="432707" y="58784"/>
                  <a:pt x="432707" y="81133"/>
                </a:cubicBezTo>
                <a:lnTo>
                  <a:pt x="432707" y="351574"/>
                </a:lnTo>
                <a:cubicBezTo>
                  <a:pt x="432707" y="373924"/>
                  <a:pt x="424772" y="393033"/>
                  <a:pt x="408902" y="408902"/>
                </a:cubicBezTo>
                <a:cubicBezTo>
                  <a:pt x="393033" y="424772"/>
                  <a:pt x="373924" y="432707"/>
                  <a:pt x="351575" y="432707"/>
                </a:cubicBezTo>
                <a:lnTo>
                  <a:pt x="81132" y="432707"/>
                </a:lnTo>
                <a:cubicBezTo>
                  <a:pt x="58784" y="432707"/>
                  <a:pt x="39674" y="424772"/>
                  <a:pt x="23805" y="408902"/>
                </a:cubicBezTo>
                <a:cubicBezTo>
                  <a:pt x="7935" y="393033"/>
                  <a:pt x="0" y="373924"/>
                  <a:pt x="0" y="351574"/>
                </a:cubicBezTo>
                <a:lnTo>
                  <a:pt x="0" y="81133"/>
                </a:lnTo>
                <a:cubicBezTo>
                  <a:pt x="0" y="58784"/>
                  <a:pt x="7935" y="39674"/>
                  <a:pt x="23805" y="23805"/>
                </a:cubicBezTo>
                <a:cubicBezTo>
                  <a:pt x="39674" y="7935"/>
                  <a:pt x="58784" y="0"/>
                  <a:pt x="81132" y="0"/>
                </a:cubicBezTo>
                <a:close/>
                <a:moveTo>
                  <a:pt x="324530" y="97472"/>
                </a:moveTo>
                <a:cubicBezTo>
                  <a:pt x="319647" y="97472"/>
                  <a:pt x="315422" y="99256"/>
                  <a:pt x="311854" y="102824"/>
                </a:cubicBezTo>
                <a:lnTo>
                  <a:pt x="180294" y="234383"/>
                </a:lnTo>
                <a:lnTo>
                  <a:pt x="120854" y="174942"/>
                </a:lnTo>
                <a:cubicBezTo>
                  <a:pt x="117285" y="171374"/>
                  <a:pt x="113059" y="169590"/>
                  <a:pt x="108177" y="169590"/>
                </a:cubicBezTo>
                <a:cubicBezTo>
                  <a:pt x="103294" y="169590"/>
                  <a:pt x="99068" y="171374"/>
                  <a:pt x="95500" y="174942"/>
                </a:cubicBezTo>
                <a:lnTo>
                  <a:pt x="66766" y="203677"/>
                </a:lnTo>
                <a:cubicBezTo>
                  <a:pt x="63196" y="207245"/>
                  <a:pt x="61413" y="211471"/>
                  <a:pt x="61413" y="216353"/>
                </a:cubicBezTo>
                <a:cubicBezTo>
                  <a:pt x="61413" y="221236"/>
                  <a:pt x="63196" y="225462"/>
                  <a:pt x="66766" y="229030"/>
                </a:cubicBezTo>
                <a:lnTo>
                  <a:pt x="167618" y="329883"/>
                </a:lnTo>
                <a:cubicBezTo>
                  <a:pt x="171186" y="333451"/>
                  <a:pt x="175412" y="335235"/>
                  <a:pt x="180294" y="335235"/>
                </a:cubicBezTo>
                <a:cubicBezTo>
                  <a:pt x="185178" y="335235"/>
                  <a:pt x="189402" y="333451"/>
                  <a:pt x="192972" y="329883"/>
                </a:cubicBezTo>
                <a:lnTo>
                  <a:pt x="365942" y="156913"/>
                </a:lnTo>
                <a:cubicBezTo>
                  <a:pt x="369510" y="153344"/>
                  <a:pt x="371294" y="149119"/>
                  <a:pt x="371294" y="144236"/>
                </a:cubicBezTo>
                <a:cubicBezTo>
                  <a:pt x="371294" y="139353"/>
                  <a:pt x="369510" y="135127"/>
                  <a:pt x="365942" y="131559"/>
                </a:cubicBezTo>
                <a:lnTo>
                  <a:pt x="337207" y="102824"/>
                </a:lnTo>
                <a:cubicBezTo>
                  <a:pt x="333638" y="99256"/>
                  <a:pt x="329413" y="97472"/>
                  <a:pt x="324530" y="97472"/>
                </a:cubicBezTo>
                <a:close/>
              </a:path>
            </a:pathLst>
          </a:custGeom>
          <a:solidFill>
            <a:srgbClr val="00AC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/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B83EFC7B-667F-4EED-AD2A-FB56EAFB1788}"/>
              </a:ext>
            </a:extLst>
          </p:cNvPr>
          <p:cNvSpPr txBox="1"/>
          <p:nvPr/>
        </p:nvSpPr>
        <p:spPr>
          <a:xfrm>
            <a:off x="8614056" y="3988886"/>
            <a:ext cx="3563095" cy="8771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7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Cliquer sur l’icône 	      </a:t>
            </a:r>
            <a:r>
              <a:rPr lang="fr-FR" sz="1700" i="1" dirty="0">
                <a:latin typeface="Calibri" panose="020F0502020204030204" pitchFamily="34" charset="0"/>
              </a:rPr>
              <a:t>associée à chaque demande/stage pour consulter le détail de la demande/du stage</a:t>
            </a:r>
            <a:endParaRPr lang="fr-FR" sz="1700" i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4" name="Image 33">
            <a:extLst>
              <a:ext uri="{FF2B5EF4-FFF2-40B4-BE49-F238E27FC236}">
                <a16:creationId xmlns:a16="http://schemas.microsoft.com/office/drawing/2014/main" id="{D2714913-CB53-44A5-B973-3016E9C588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95603" y="4013472"/>
            <a:ext cx="276225" cy="2667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38" name="ZoneTexte 37">
            <a:extLst>
              <a:ext uri="{FF2B5EF4-FFF2-40B4-BE49-F238E27FC236}">
                <a16:creationId xmlns:a16="http://schemas.microsoft.com/office/drawing/2014/main" id="{3F15C1AD-38A7-41B2-ABB7-186860850A02}"/>
              </a:ext>
            </a:extLst>
          </p:cNvPr>
          <p:cNvSpPr txBox="1"/>
          <p:nvPr/>
        </p:nvSpPr>
        <p:spPr>
          <a:xfrm>
            <a:off x="4922329" y="693823"/>
            <a:ext cx="7126236" cy="330860"/>
          </a:xfrm>
          <a:prstGeom prst="rect">
            <a:avLst/>
          </a:prstGeom>
          <a:solidFill>
            <a:srgbClr val="00AC8C"/>
          </a:solidFill>
        </p:spPr>
        <p:txBody>
          <a:bodyPr wrap="square" rtlCol="0">
            <a:spAutoFit/>
          </a:bodyPr>
          <a:lstStyle/>
          <a:p>
            <a:r>
              <a:rPr lang="fr-FR" sz="1550" b="1" dirty="0" smtClean="0">
                <a:solidFill>
                  <a:schemeClr val="bg1"/>
                </a:solidFill>
              </a:rPr>
              <a:t>Accès écran </a:t>
            </a:r>
            <a:r>
              <a:rPr lang="fr-FR" sz="1550" dirty="0">
                <a:solidFill>
                  <a:schemeClr val="bg1"/>
                </a:solidFill>
              </a:rPr>
              <a:t>: Formation </a:t>
            </a:r>
            <a:r>
              <a:rPr lang="fr-FR" sz="15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 3" panose="05040102010807070707" pitchFamily="18" charset="2"/>
              </a:rPr>
              <a:t> </a:t>
            </a:r>
            <a:r>
              <a:rPr lang="fr-FR" sz="15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Demandes </a:t>
            </a:r>
            <a:r>
              <a:rPr lang="fr-FR" sz="15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 3" panose="05040102010807070707" pitchFamily="18" charset="2"/>
              </a:rPr>
              <a:t></a:t>
            </a:r>
            <a:r>
              <a:rPr lang="fr-FR" sz="15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Afficher </a:t>
            </a:r>
            <a:r>
              <a:rPr lang="fr-FR" sz="155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l’historique </a:t>
            </a:r>
            <a:r>
              <a:rPr lang="fr-FR" sz="155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 3" panose="05040102010807070707" pitchFamily="18" charset="2"/>
              </a:rPr>
              <a:t></a:t>
            </a:r>
            <a:r>
              <a:rPr lang="fr-FR" sz="155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55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Historique demandes...</a:t>
            </a:r>
            <a:endParaRPr lang="fr-FR" sz="1550" dirty="0">
              <a:solidFill>
                <a:schemeClr val="bg1"/>
              </a:solidFill>
            </a:endParaRPr>
          </a:p>
        </p:txBody>
      </p:sp>
      <p:sp>
        <p:nvSpPr>
          <p:cNvPr id="39" name="Rectangle : avec coins arrondis en diagonale 38">
            <a:extLst>
              <a:ext uri="{FF2B5EF4-FFF2-40B4-BE49-F238E27FC236}">
                <a16:creationId xmlns:a16="http://schemas.microsoft.com/office/drawing/2014/main" id="{6E5A7D95-07CC-459B-BE7A-BBE8B2F6B08E}"/>
              </a:ext>
            </a:extLst>
          </p:cNvPr>
          <p:cNvSpPr/>
          <p:nvPr/>
        </p:nvSpPr>
        <p:spPr>
          <a:xfrm>
            <a:off x="60960" y="1032521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1 –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RenoiRH</a:t>
            </a:r>
          </a:p>
        </p:txBody>
      </p:sp>
      <p:sp>
        <p:nvSpPr>
          <p:cNvPr id="45" name="Rectangle : avec coins arrondis en diagonale 44">
            <a:extLst>
              <a:ext uri="{FF2B5EF4-FFF2-40B4-BE49-F238E27FC236}">
                <a16:creationId xmlns:a16="http://schemas.microsoft.com/office/drawing/2014/main" id="{23C08B2E-61FA-4831-8881-3BD5E52041F8}"/>
              </a:ext>
            </a:extLst>
          </p:cNvPr>
          <p:cNvSpPr/>
          <p:nvPr/>
        </p:nvSpPr>
        <p:spPr>
          <a:xfrm>
            <a:off x="60960" y="1604709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2 –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Stage / Session</a:t>
            </a:r>
          </a:p>
        </p:txBody>
      </p:sp>
      <p:sp>
        <p:nvSpPr>
          <p:cNvPr id="46" name="Rectangle : avec coins arrondis en diagonale 45">
            <a:extLst>
              <a:ext uri="{FF2B5EF4-FFF2-40B4-BE49-F238E27FC236}">
                <a16:creationId xmlns:a16="http://schemas.microsoft.com/office/drawing/2014/main" id="{AFEEB6A9-A7DC-4982-A72A-0831D6500264}"/>
              </a:ext>
            </a:extLst>
          </p:cNvPr>
          <p:cNvSpPr/>
          <p:nvPr/>
        </p:nvSpPr>
        <p:spPr>
          <a:xfrm>
            <a:off x="60960" y="2749085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4 –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Validation</a:t>
            </a:r>
          </a:p>
        </p:txBody>
      </p:sp>
      <p:sp>
        <p:nvSpPr>
          <p:cNvPr id="47" name="Rectangle : avec coins arrondis en diagonale 46">
            <a:extLst>
              <a:ext uri="{FF2B5EF4-FFF2-40B4-BE49-F238E27FC236}">
                <a16:creationId xmlns:a16="http://schemas.microsoft.com/office/drawing/2014/main" id="{3FE3D588-808F-44E9-80F9-1E4DCF6D374F}"/>
              </a:ext>
            </a:extLst>
          </p:cNvPr>
          <p:cNvSpPr/>
          <p:nvPr/>
        </p:nvSpPr>
        <p:spPr>
          <a:xfrm>
            <a:off x="60960" y="3321273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5 –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Inscription</a:t>
            </a:r>
          </a:p>
        </p:txBody>
      </p:sp>
      <p:sp>
        <p:nvSpPr>
          <p:cNvPr id="48" name="Rectangle : avec coins arrondis en diagonale 47">
            <a:extLst>
              <a:ext uri="{FF2B5EF4-FFF2-40B4-BE49-F238E27FC236}">
                <a16:creationId xmlns:a16="http://schemas.microsoft.com/office/drawing/2014/main" id="{5745B0ED-C4A9-4953-8B8E-9BDC9D630A42}"/>
              </a:ext>
            </a:extLst>
          </p:cNvPr>
          <p:cNvSpPr/>
          <p:nvPr/>
        </p:nvSpPr>
        <p:spPr>
          <a:xfrm>
            <a:off x="60960" y="3893461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6 - 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 Réalisation session</a:t>
            </a:r>
          </a:p>
        </p:txBody>
      </p:sp>
      <p:sp>
        <p:nvSpPr>
          <p:cNvPr id="49" name="Rectangle : avec coins arrondis en diagonale 48">
            <a:extLst>
              <a:ext uri="{FF2B5EF4-FFF2-40B4-BE49-F238E27FC236}">
                <a16:creationId xmlns:a16="http://schemas.microsoft.com/office/drawing/2014/main" id="{DCEC22CD-1143-48F8-AF04-2C23DF34C1F7}"/>
              </a:ext>
            </a:extLst>
          </p:cNvPr>
          <p:cNvSpPr/>
          <p:nvPr/>
        </p:nvSpPr>
        <p:spPr>
          <a:xfrm>
            <a:off x="60960" y="5037837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8 –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Référentiels</a:t>
            </a:r>
          </a:p>
        </p:txBody>
      </p:sp>
      <p:sp>
        <p:nvSpPr>
          <p:cNvPr id="50" name="Rectangle : avec coins arrondis en diagonale 49">
            <a:extLst>
              <a:ext uri="{FF2B5EF4-FFF2-40B4-BE49-F238E27FC236}">
                <a16:creationId xmlns:a16="http://schemas.microsoft.com/office/drawing/2014/main" id="{22686BBC-1418-4575-B55F-8E5440660B44}"/>
              </a:ext>
            </a:extLst>
          </p:cNvPr>
          <p:cNvSpPr/>
          <p:nvPr/>
        </p:nvSpPr>
        <p:spPr>
          <a:xfrm>
            <a:off x="60960" y="5610025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9 –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Reporting</a:t>
            </a:r>
          </a:p>
        </p:txBody>
      </p:sp>
      <p:sp>
        <p:nvSpPr>
          <p:cNvPr id="51" name="Rectangle : avec coins arrondis en diagonale 50">
            <a:extLst>
              <a:ext uri="{FF2B5EF4-FFF2-40B4-BE49-F238E27FC236}">
                <a16:creationId xmlns:a16="http://schemas.microsoft.com/office/drawing/2014/main" id="{0DA5C2CE-2AEA-4E73-90DB-C56EDE97D00B}"/>
              </a:ext>
            </a:extLst>
          </p:cNvPr>
          <p:cNvSpPr/>
          <p:nvPr/>
        </p:nvSpPr>
        <p:spPr>
          <a:xfrm>
            <a:off x="60960" y="2176897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3 –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Téléinscription</a:t>
            </a:r>
          </a:p>
        </p:txBody>
      </p:sp>
      <p:sp>
        <p:nvSpPr>
          <p:cNvPr id="52" name="Rectangle : avec coins arrondis en diagonale 51">
            <a:extLst>
              <a:ext uri="{FF2B5EF4-FFF2-40B4-BE49-F238E27FC236}">
                <a16:creationId xmlns:a16="http://schemas.microsoft.com/office/drawing/2014/main" id="{35B2DCC3-DBBF-4A3D-A231-8BBF583D6F58}"/>
              </a:ext>
            </a:extLst>
          </p:cNvPr>
          <p:cNvSpPr/>
          <p:nvPr/>
        </p:nvSpPr>
        <p:spPr>
          <a:xfrm>
            <a:off x="60960" y="4465649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00AC8C"/>
          </a:solidFill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7 –</a:t>
            </a:r>
            <a:br>
              <a:rPr lang="fr-FR" sz="1000" dirty="0"/>
            </a:br>
            <a:r>
              <a:rPr lang="fr-FR" sz="1000" dirty="0"/>
              <a:t>Historique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9DCBF3F5-B1E8-4372-8AE3-220769A91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20C2-BDE6-4EB1-A6D0-0042D9418E61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6A091E9-B7CC-4DF5-88C2-136460175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Module 3</a:t>
            </a:r>
          </a:p>
        </p:txBody>
      </p:sp>
      <p:grpSp>
        <p:nvGrpSpPr>
          <p:cNvPr id="54" name="Groupe 53"/>
          <p:cNvGrpSpPr/>
          <p:nvPr/>
        </p:nvGrpSpPr>
        <p:grpSpPr>
          <a:xfrm>
            <a:off x="11291627" y="103520"/>
            <a:ext cx="756938" cy="527878"/>
            <a:chOff x="10975331" y="352297"/>
            <a:chExt cx="756938" cy="527878"/>
          </a:xfrm>
        </p:grpSpPr>
        <p:sp>
          <p:nvSpPr>
            <p:cNvPr id="55" name="Rectangle avec coins arrondis en diagonale 54"/>
            <p:cNvSpPr/>
            <p:nvPr/>
          </p:nvSpPr>
          <p:spPr>
            <a:xfrm>
              <a:off x="10975331" y="352297"/>
              <a:ext cx="756938" cy="527878"/>
            </a:xfrm>
            <a:prstGeom prst="round2DiagRect">
              <a:avLst/>
            </a:prstGeom>
            <a:solidFill>
              <a:srgbClr val="5B9BD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6" name="ZoneTexte 55"/>
            <p:cNvSpPr txBox="1"/>
            <p:nvPr/>
          </p:nvSpPr>
          <p:spPr>
            <a:xfrm>
              <a:off x="10975331" y="450114"/>
              <a:ext cx="7569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>
                  <a:solidFill>
                    <a:srgbClr val="F6FCFA"/>
                  </a:solidFill>
                </a:rPr>
                <a:t>Démo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38103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 : avec coins arrondis en haut 22">
            <a:extLst>
              <a:ext uri="{FF2B5EF4-FFF2-40B4-BE49-F238E27FC236}">
                <a16:creationId xmlns:a16="http://schemas.microsoft.com/office/drawing/2014/main" id="{F1775119-379E-40D1-ABAE-9550EE78B584}"/>
              </a:ext>
            </a:extLst>
          </p:cNvPr>
          <p:cNvSpPr/>
          <p:nvPr/>
        </p:nvSpPr>
        <p:spPr>
          <a:xfrm>
            <a:off x="1247258" y="1243120"/>
            <a:ext cx="4669580" cy="1068259"/>
          </a:xfrm>
          <a:prstGeom prst="round2Same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Historique </a:t>
            </a:r>
            <a:r>
              <a:rPr lang="fr-FR" b="1" dirty="0">
                <a:solidFill>
                  <a:schemeClr val="bg1"/>
                </a:solidFill>
              </a:rPr>
              <a:t>de formation des sessions gérées dans </a:t>
            </a:r>
            <a:r>
              <a:rPr lang="fr-FR" b="1" dirty="0" smtClean="0">
                <a:solidFill>
                  <a:schemeClr val="bg1"/>
                </a:solidFill>
              </a:rPr>
              <a:t>RenoiRH</a:t>
            </a:r>
          </a:p>
          <a:p>
            <a:pPr algn="ctr"/>
            <a:r>
              <a:rPr lang="fr-FR" b="1" u="sng" dirty="0">
                <a:solidFill>
                  <a:schemeClr val="bg1"/>
                </a:solidFill>
              </a:rPr>
              <a:t>Onglet « </a:t>
            </a:r>
            <a:r>
              <a:rPr lang="fr-FR" b="1" u="sng" dirty="0" smtClean="0">
                <a:solidFill>
                  <a:schemeClr val="bg1"/>
                </a:solidFill>
              </a:rPr>
              <a:t>Stages et résultats</a:t>
            </a:r>
            <a:r>
              <a:rPr lang="fr-FR" b="1" u="sng" dirty="0">
                <a:solidFill>
                  <a:schemeClr val="bg1"/>
                </a:solidFill>
              </a:rPr>
              <a:t> </a:t>
            </a:r>
            <a:r>
              <a:rPr lang="fr-FR" b="1" u="sng" dirty="0" smtClean="0">
                <a:solidFill>
                  <a:schemeClr val="bg1"/>
                </a:solidFill>
              </a:rPr>
              <a:t>»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0E0BCF7-2D6A-4B33-A8FD-06978C386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800" dirty="0" smtClean="0"/>
              <a:t>7-1 Consulter </a:t>
            </a:r>
            <a:r>
              <a:rPr lang="fr-FR" sz="2800" dirty="0"/>
              <a:t>l’historique de formation d’un agent (3)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AD636A77-23C3-4718-A5C6-3BC724343A3C}"/>
              </a:ext>
            </a:extLst>
          </p:cNvPr>
          <p:cNvSpPr txBox="1"/>
          <p:nvPr/>
        </p:nvSpPr>
        <p:spPr>
          <a:xfrm>
            <a:off x="1232018" y="670477"/>
            <a:ext cx="5057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>
                <a:latin typeface="+mj-lt"/>
              </a:rPr>
              <a:t>Consulter l’historique des formations</a:t>
            </a:r>
          </a:p>
        </p:txBody>
      </p:sp>
      <p:pic>
        <p:nvPicPr>
          <p:cNvPr id="24" name="Image 23">
            <a:extLst>
              <a:ext uri="{FF2B5EF4-FFF2-40B4-BE49-F238E27FC236}">
                <a16:creationId xmlns:a16="http://schemas.microsoft.com/office/drawing/2014/main" id="{BEC231F4-C13A-456E-8FE8-9EB9037C3A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7258" y="2320425"/>
            <a:ext cx="5256531" cy="3161852"/>
          </a:xfrm>
          <a:prstGeom prst="rect">
            <a:avLst/>
          </a:prstGeom>
          <a:ln w="9525" cap="flat" cmpd="sng" algn="ctr">
            <a:solidFill>
              <a:sysClr val="window" lastClr="FFFFFF">
                <a:lumMod val="50000"/>
              </a:sysClr>
            </a:solidFill>
            <a:prstDash val="solid"/>
            <a:round/>
            <a:headEnd type="none" w="med" len="med"/>
            <a:tailEnd type="none" w="med" len="med"/>
            <a:extLst>
              <a:ext uri="{C807C97D-BFC1-408E-A445-0C87EB9F89A2}">
                <ask:lineSketchStyleProps xmlns:ask="http://schemas.microsoft.com/office/drawing/2018/sketchyshapes" xmlns="" sd="0">
                  <a:custGeom>
                    <a:avLst/>
                    <a:gdLst/>
                    <a:ahLst/>
                    <a:cxnLst/>
                    <a:rect l="0" t="0" r="0" b="0"/>
                    <a:pathLst/>
                  </a:custGeom>
                  <ask:type/>
                </ask:lineSketchStyleProps>
              </a:ext>
            </a:extLst>
          </a:ln>
        </p:spPr>
      </p:pic>
      <p:sp>
        <p:nvSpPr>
          <p:cNvPr id="25" name="Zone de texte 452">
            <a:extLst>
              <a:ext uri="{FF2B5EF4-FFF2-40B4-BE49-F238E27FC236}">
                <a16:creationId xmlns:a16="http://schemas.microsoft.com/office/drawing/2014/main" id="{CDA13DAF-6D9F-4ADE-B0CC-DF7D53DDF1EA}"/>
              </a:ext>
            </a:extLst>
          </p:cNvPr>
          <p:cNvSpPr txBox="1"/>
          <p:nvPr/>
        </p:nvSpPr>
        <p:spPr>
          <a:xfrm>
            <a:off x="6217028" y="2814172"/>
            <a:ext cx="930117" cy="697587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300"/>
              </a:spcAft>
            </a:pPr>
            <a:r>
              <a:rPr lang="fr-F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 de </a:t>
            </a:r>
            <a:endParaRPr lang="fr-FR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300"/>
              </a:spcAft>
            </a:pPr>
            <a:r>
              <a:rPr lang="fr-F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l’agent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6" name="Connecteur droit 25">
            <a:extLst>
              <a:ext uri="{FF2B5EF4-FFF2-40B4-BE49-F238E27FC236}">
                <a16:creationId xmlns:a16="http://schemas.microsoft.com/office/drawing/2014/main" id="{3E7BF37F-7CCF-490A-BF50-47358A6AB977}"/>
              </a:ext>
            </a:extLst>
          </p:cNvPr>
          <p:cNvCxnSpPr>
            <a:cxnSpLocks/>
            <a:stCxn id="27" idx="3"/>
            <a:endCxn id="25" idx="1"/>
          </p:cNvCxnSpPr>
          <p:nvPr/>
        </p:nvCxnSpPr>
        <p:spPr>
          <a:xfrm>
            <a:off x="3485478" y="2907778"/>
            <a:ext cx="2731550" cy="255188"/>
          </a:xfrm>
          <a:prstGeom prst="line">
            <a:avLst/>
          </a:prstGeom>
          <a:ln w="28575">
            <a:solidFill>
              <a:schemeClr val="accent2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 : coins arrondis 26">
            <a:extLst>
              <a:ext uri="{FF2B5EF4-FFF2-40B4-BE49-F238E27FC236}">
                <a16:creationId xmlns:a16="http://schemas.microsoft.com/office/drawing/2014/main" id="{962A84BA-85FB-4D41-A701-8DC99D9221EB}"/>
              </a:ext>
            </a:extLst>
          </p:cNvPr>
          <p:cNvSpPr/>
          <p:nvPr/>
        </p:nvSpPr>
        <p:spPr>
          <a:xfrm>
            <a:off x="2568560" y="2814172"/>
            <a:ext cx="916918" cy="187212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ABE27DCA-B3F0-4654-87C7-B2B4635E09E3}"/>
              </a:ext>
            </a:extLst>
          </p:cNvPr>
          <p:cNvCxnSpPr>
            <a:cxnSpLocks/>
            <a:stCxn id="30" idx="3"/>
            <a:endCxn id="28" idx="1"/>
          </p:cNvCxnSpPr>
          <p:nvPr/>
        </p:nvCxnSpPr>
        <p:spPr>
          <a:xfrm flipV="1">
            <a:off x="4913057" y="4458699"/>
            <a:ext cx="1303971" cy="529749"/>
          </a:xfrm>
          <a:prstGeom prst="line">
            <a:avLst/>
          </a:prstGeom>
          <a:ln w="28575">
            <a:solidFill>
              <a:schemeClr val="accent2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 : coins arrondis 29">
            <a:extLst>
              <a:ext uri="{FF2B5EF4-FFF2-40B4-BE49-F238E27FC236}">
                <a16:creationId xmlns:a16="http://schemas.microsoft.com/office/drawing/2014/main" id="{98452968-CE01-4B70-8333-9F6C4F7CD5A8}"/>
              </a:ext>
            </a:extLst>
          </p:cNvPr>
          <p:cNvSpPr/>
          <p:nvPr/>
        </p:nvSpPr>
        <p:spPr>
          <a:xfrm>
            <a:off x="2517292" y="4575382"/>
            <a:ext cx="2395765" cy="826132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5C84E301-A6B5-4E0B-A73D-92299BA25057}"/>
              </a:ext>
            </a:extLst>
          </p:cNvPr>
          <p:cNvCxnSpPr>
            <a:cxnSpLocks/>
            <a:stCxn id="33" idx="3"/>
            <a:endCxn id="31" idx="1"/>
          </p:cNvCxnSpPr>
          <p:nvPr/>
        </p:nvCxnSpPr>
        <p:spPr>
          <a:xfrm>
            <a:off x="5565042" y="5180099"/>
            <a:ext cx="765304" cy="169930"/>
          </a:xfrm>
          <a:prstGeom prst="line">
            <a:avLst/>
          </a:prstGeom>
          <a:ln w="28575">
            <a:solidFill>
              <a:schemeClr val="accent2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 : coins arrondis 32">
            <a:extLst>
              <a:ext uri="{FF2B5EF4-FFF2-40B4-BE49-F238E27FC236}">
                <a16:creationId xmlns:a16="http://schemas.microsoft.com/office/drawing/2014/main" id="{93E534C9-1DAB-4979-91B2-E736923B7D3B}"/>
              </a:ext>
            </a:extLst>
          </p:cNvPr>
          <p:cNvSpPr/>
          <p:nvPr/>
        </p:nvSpPr>
        <p:spPr>
          <a:xfrm>
            <a:off x="4991672" y="5107251"/>
            <a:ext cx="573370" cy="145695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2" name="Rectangle : avec coins arrondis en haut 41">
            <a:extLst>
              <a:ext uri="{FF2B5EF4-FFF2-40B4-BE49-F238E27FC236}">
                <a16:creationId xmlns:a16="http://schemas.microsoft.com/office/drawing/2014/main" id="{AC78458F-1850-4EB1-816C-A031803B6B16}"/>
              </a:ext>
            </a:extLst>
          </p:cNvPr>
          <p:cNvSpPr/>
          <p:nvPr/>
        </p:nvSpPr>
        <p:spPr>
          <a:xfrm>
            <a:off x="7119410" y="1253923"/>
            <a:ext cx="4273073" cy="1066502"/>
          </a:xfrm>
          <a:prstGeom prst="round2Same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Historique de formation consolidé des sessions gérées dans et hors </a:t>
            </a:r>
            <a:r>
              <a:rPr lang="fr-FR" b="1" dirty="0" smtClean="0">
                <a:solidFill>
                  <a:schemeClr val="bg1"/>
                </a:solidFill>
              </a:rPr>
              <a:t>RenoiRH</a:t>
            </a:r>
          </a:p>
          <a:p>
            <a:pPr algn="ctr"/>
            <a:r>
              <a:rPr lang="fr-FR" b="1" u="sng" dirty="0">
                <a:solidFill>
                  <a:schemeClr val="bg1"/>
                </a:solidFill>
              </a:rPr>
              <a:t>Onglet « Historique des </a:t>
            </a:r>
            <a:r>
              <a:rPr lang="fr-FR" b="1" u="sng" dirty="0" smtClean="0">
                <a:solidFill>
                  <a:schemeClr val="bg1"/>
                </a:solidFill>
              </a:rPr>
              <a:t>formations</a:t>
            </a:r>
            <a:r>
              <a:rPr lang="fr-FR" b="1" u="sng" dirty="0">
                <a:solidFill>
                  <a:schemeClr val="bg1"/>
                </a:solidFill>
              </a:rPr>
              <a:t> </a:t>
            </a:r>
            <a:r>
              <a:rPr lang="fr-FR" b="1" u="sng" dirty="0" smtClean="0">
                <a:solidFill>
                  <a:schemeClr val="bg1"/>
                </a:solidFill>
              </a:rPr>
              <a:t>»</a:t>
            </a:r>
            <a:endParaRPr lang="fr-FR" b="1" dirty="0">
              <a:solidFill>
                <a:schemeClr val="bg1"/>
              </a:solidFill>
            </a:endParaRPr>
          </a:p>
        </p:txBody>
      </p:sp>
      <p:pic>
        <p:nvPicPr>
          <p:cNvPr id="44" name="Image 43">
            <a:extLst>
              <a:ext uri="{FF2B5EF4-FFF2-40B4-BE49-F238E27FC236}">
                <a16:creationId xmlns:a16="http://schemas.microsoft.com/office/drawing/2014/main" id="{8197C4C0-3C54-43DB-B06F-C997D7D3E4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7145" y="2358198"/>
            <a:ext cx="4763441" cy="3533648"/>
          </a:xfrm>
          <a:prstGeom prst="rect">
            <a:avLst/>
          </a:prstGeom>
          <a:solidFill>
            <a:schemeClr val="accent4"/>
          </a:solidFill>
          <a:ln w="9525" cap="flat" cmpd="sng" algn="ctr">
            <a:solidFill>
              <a:sysClr val="window" lastClr="FFFFFF">
                <a:lumMod val="50000"/>
              </a:sysClr>
            </a:solidFill>
            <a:prstDash val="solid"/>
            <a:round/>
            <a:headEnd type="none" w="med" len="med"/>
            <a:tailEnd type="none" w="med" len="med"/>
            <a:extLst>
              <a:ext uri="{C807C97D-BFC1-408E-A445-0C87EB9F89A2}">
                <ask:lineSketchStyleProps xmlns:ask="http://schemas.microsoft.com/office/drawing/2018/sketchyshapes" xmlns="" sd="0">
                  <a:custGeom>
                    <a:avLst/>
                    <a:gdLst/>
                    <a:ahLst/>
                    <a:cxnLst/>
                    <a:rect l="0" t="0" r="0" b="0"/>
                    <a:pathLst/>
                  </a:custGeom>
                  <ask:type/>
                </ask:lineSketchStyleProps>
              </a:ext>
            </a:extLst>
          </a:ln>
        </p:spPr>
      </p:pic>
      <p:sp>
        <p:nvSpPr>
          <p:cNvPr id="45" name="Rectangle : coins arrondis 44">
            <a:extLst>
              <a:ext uri="{FF2B5EF4-FFF2-40B4-BE49-F238E27FC236}">
                <a16:creationId xmlns:a16="http://schemas.microsoft.com/office/drawing/2014/main" id="{A4EC9B3F-8295-467B-B5BC-BC43FFE2BC0C}"/>
              </a:ext>
            </a:extLst>
          </p:cNvPr>
          <p:cNvSpPr/>
          <p:nvPr/>
        </p:nvSpPr>
        <p:spPr>
          <a:xfrm>
            <a:off x="8037025" y="2824963"/>
            <a:ext cx="658199" cy="135305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46" name="Connecteur droit 45">
            <a:extLst>
              <a:ext uri="{FF2B5EF4-FFF2-40B4-BE49-F238E27FC236}">
                <a16:creationId xmlns:a16="http://schemas.microsoft.com/office/drawing/2014/main" id="{7EDAC105-16C5-424A-B7E7-E22C1BA9FD28}"/>
              </a:ext>
            </a:extLst>
          </p:cNvPr>
          <p:cNvCxnSpPr>
            <a:cxnSpLocks/>
            <a:stCxn id="45" idx="1"/>
          </p:cNvCxnSpPr>
          <p:nvPr/>
        </p:nvCxnSpPr>
        <p:spPr>
          <a:xfrm flipH="1">
            <a:off x="7055677" y="2892616"/>
            <a:ext cx="981348" cy="74171"/>
          </a:xfrm>
          <a:prstGeom prst="line">
            <a:avLst/>
          </a:prstGeom>
          <a:ln w="28575">
            <a:solidFill>
              <a:schemeClr val="accent2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 : coins arrondis 49">
            <a:extLst>
              <a:ext uri="{FF2B5EF4-FFF2-40B4-BE49-F238E27FC236}">
                <a16:creationId xmlns:a16="http://schemas.microsoft.com/office/drawing/2014/main" id="{2B86CEC1-B179-462F-B285-0CD8D5CE0E52}"/>
              </a:ext>
            </a:extLst>
          </p:cNvPr>
          <p:cNvSpPr/>
          <p:nvPr/>
        </p:nvSpPr>
        <p:spPr>
          <a:xfrm>
            <a:off x="8037025" y="3902576"/>
            <a:ext cx="3873561" cy="1989270"/>
          </a:xfrm>
          <a:prstGeom prst="roundRect">
            <a:avLst>
              <a:gd name="adj" fmla="val 11792"/>
            </a:avLst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51" name="Connecteur droit 50">
            <a:extLst>
              <a:ext uri="{FF2B5EF4-FFF2-40B4-BE49-F238E27FC236}">
                <a16:creationId xmlns:a16="http://schemas.microsoft.com/office/drawing/2014/main" id="{E161BC37-9DF7-4288-A738-835C59CC7A46}"/>
              </a:ext>
            </a:extLst>
          </p:cNvPr>
          <p:cNvCxnSpPr>
            <a:cxnSpLocks/>
            <a:stCxn id="50" idx="1"/>
            <a:endCxn id="28" idx="3"/>
          </p:cNvCxnSpPr>
          <p:nvPr/>
        </p:nvCxnSpPr>
        <p:spPr>
          <a:xfrm flipH="1" flipV="1">
            <a:off x="7555640" y="4458699"/>
            <a:ext cx="481385" cy="438512"/>
          </a:xfrm>
          <a:prstGeom prst="line">
            <a:avLst/>
          </a:prstGeom>
          <a:ln w="28575">
            <a:solidFill>
              <a:schemeClr val="accent2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ZoneTexte 33">
            <a:extLst>
              <a:ext uri="{FF2B5EF4-FFF2-40B4-BE49-F238E27FC236}">
                <a16:creationId xmlns:a16="http://schemas.microsoft.com/office/drawing/2014/main" id="{B13D899A-E4EE-403F-A5C0-35E0827493E1}"/>
              </a:ext>
            </a:extLst>
          </p:cNvPr>
          <p:cNvSpPr txBox="1"/>
          <p:nvPr/>
        </p:nvSpPr>
        <p:spPr>
          <a:xfrm>
            <a:off x="4691862" y="693967"/>
            <a:ext cx="7272000" cy="338554"/>
          </a:xfrm>
          <a:prstGeom prst="rect">
            <a:avLst/>
          </a:prstGeom>
          <a:solidFill>
            <a:srgbClr val="00AC8C"/>
          </a:solidFill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chemeClr val="bg1"/>
                </a:solidFill>
              </a:rPr>
              <a:t>Accès à l’écran </a:t>
            </a:r>
            <a:r>
              <a:rPr lang="fr-FR" sz="1600" dirty="0">
                <a:solidFill>
                  <a:schemeClr val="bg1"/>
                </a:solidFill>
              </a:rPr>
              <a:t>: Formation </a:t>
            </a:r>
            <a:r>
              <a:rPr lang="fr-FR" sz="1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 3" panose="05040102010807070707" pitchFamily="18" charset="2"/>
              </a:rPr>
              <a:t> </a:t>
            </a:r>
            <a:r>
              <a:rPr lang="fr-FR" sz="1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Demandes </a:t>
            </a:r>
            <a:r>
              <a:rPr lang="fr-FR" sz="1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 3" panose="05040102010807070707" pitchFamily="18" charset="2"/>
              </a:rPr>
              <a:t></a:t>
            </a:r>
            <a:r>
              <a:rPr lang="fr-FR" sz="1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Afficher l’historique </a:t>
            </a:r>
            <a:r>
              <a:rPr lang="fr-FR" sz="1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 3" panose="05040102010807070707" pitchFamily="18" charset="2"/>
              </a:rPr>
              <a:t> Historique des stages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35" name="Rectangle : avec coins arrondis en diagonale 34">
            <a:extLst>
              <a:ext uri="{FF2B5EF4-FFF2-40B4-BE49-F238E27FC236}">
                <a16:creationId xmlns:a16="http://schemas.microsoft.com/office/drawing/2014/main" id="{D2973EB4-D8DA-486A-AB62-05B95FA4CD9A}"/>
              </a:ext>
            </a:extLst>
          </p:cNvPr>
          <p:cNvSpPr/>
          <p:nvPr/>
        </p:nvSpPr>
        <p:spPr>
          <a:xfrm>
            <a:off x="60960" y="1032521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1 –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RenoiRH</a:t>
            </a:r>
          </a:p>
        </p:txBody>
      </p:sp>
      <p:sp>
        <p:nvSpPr>
          <p:cNvPr id="36" name="Rectangle : avec coins arrondis en diagonale 35">
            <a:extLst>
              <a:ext uri="{FF2B5EF4-FFF2-40B4-BE49-F238E27FC236}">
                <a16:creationId xmlns:a16="http://schemas.microsoft.com/office/drawing/2014/main" id="{638447AC-876E-4113-AE52-8FCDD71F1FD8}"/>
              </a:ext>
            </a:extLst>
          </p:cNvPr>
          <p:cNvSpPr/>
          <p:nvPr/>
        </p:nvSpPr>
        <p:spPr>
          <a:xfrm>
            <a:off x="60960" y="1604709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2 –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Stage / Session</a:t>
            </a:r>
          </a:p>
        </p:txBody>
      </p:sp>
      <p:sp>
        <p:nvSpPr>
          <p:cNvPr id="37" name="Rectangle : avec coins arrondis en diagonale 36">
            <a:extLst>
              <a:ext uri="{FF2B5EF4-FFF2-40B4-BE49-F238E27FC236}">
                <a16:creationId xmlns:a16="http://schemas.microsoft.com/office/drawing/2014/main" id="{6443D7AE-046D-4F1E-91CF-3B1446041CD2}"/>
              </a:ext>
            </a:extLst>
          </p:cNvPr>
          <p:cNvSpPr/>
          <p:nvPr/>
        </p:nvSpPr>
        <p:spPr>
          <a:xfrm>
            <a:off x="60960" y="2749085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4 –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Validation</a:t>
            </a:r>
          </a:p>
        </p:txBody>
      </p:sp>
      <p:sp>
        <p:nvSpPr>
          <p:cNvPr id="38" name="Rectangle : avec coins arrondis en diagonale 37">
            <a:extLst>
              <a:ext uri="{FF2B5EF4-FFF2-40B4-BE49-F238E27FC236}">
                <a16:creationId xmlns:a16="http://schemas.microsoft.com/office/drawing/2014/main" id="{23C4E885-D3A4-484B-AD38-256E40CF2A91}"/>
              </a:ext>
            </a:extLst>
          </p:cNvPr>
          <p:cNvSpPr/>
          <p:nvPr/>
        </p:nvSpPr>
        <p:spPr>
          <a:xfrm>
            <a:off x="60960" y="3321273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5 –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Inscription</a:t>
            </a:r>
          </a:p>
        </p:txBody>
      </p:sp>
      <p:sp>
        <p:nvSpPr>
          <p:cNvPr id="39" name="Rectangle : avec coins arrondis en diagonale 38">
            <a:extLst>
              <a:ext uri="{FF2B5EF4-FFF2-40B4-BE49-F238E27FC236}">
                <a16:creationId xmlns:a16="http://schemas.microsoft.com/office/drawing/2014/main" id="{5DD18C90-7D0C-4869-9A9A-9227F9A25C63}"/>
              </a:ext>
            </a:extLst>
          </p:cNvPr>
          <p:cNvSpPr/>
          <p:nvPr/>
        </p:nvSpPr>
        <p:spPr>
          <a:xfrm>
            <a:off x="60960" y="3893461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6 - 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 Réalisation session</a:t>
            </a:r>
          </a:p>
        </p:txBody>
      </p:sp>
      <p:sp>
        <p:nvSpPr>
          <p:cNvPr id="40" name="Rectangle : avec coins arrondis en diagonale 39">
            <a:extLst>
              <a:ext uri="{FF2B5EF4-FFF2-40B4-BE49-F238E27FC236}">
                <a16:creationId xmlns:a16="http://schemas.microsoft.com/office/drawing/2014/main" id="{12FF58FD-A2A4-409D-8F46-5EF207F03A78}"/>
              </a:ext>
            </a:extLst>
          </p:cNvPr>
          <p:cNvSpPr/>
          <p:nvPr/>
        </p:nvSpPr>
        <p:spPr>
          <a:xfrm>
            <a:off x="60960" y="5037837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8 –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Référentiels</a:t>
            </a:r>
          </a:p>
        </p:txBody>
      </p:sp>
      <p:sp>
        <p:nvSpPr>
          <p:cNvPr id="41" name="Rectangle : avec coins arrondis en diagonale 40">
            <a:extLst>
              <a:ext uri="{FF2B5EF4-FFF2-40B4-BE49-F238E27FC236}">
                <a16:creationId xmlns:a16="http://schemas.microsoft.com/office/drawing/2014/main" id="{505985BF-542B-42FF-A73E-5C91DFAD051F}"/>
              </a:ext>
            </a:extLst>
          </p:cNvPr>
          <p:cNvSpPr/>
          <p:nvPr/>
        </p:nvSpPr>
        <p:spPr>
          <a:xfrm>
            <a:off x="60960" y="5610025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9 –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Reporting</a:t>
            </a:r>
          </a:p>
        </p:txBody>
      </p:sp>
      <p:sp>
        <p:nvSpPr>
          <p:cNvPr id="43" name="Rectangle : avec coins arrondis en diagonale 42">
            <a:extLst>
              <a:ext uri="{FF2B5EF4-FFF2-40B4-BE49-F238E27FC236}">
                <a16:creationId xmlns:a16="http://schemas.microsoft.com/office/drawing/2014/main" id="{224233A9-8DA7-4B76-9E8E-C6B30F76F4F8}"/>
              </a:ext>
            </a:extLst>
          </p:cNvPr>
          <p:cNvSpPr/>
          <p:nvPr/>
        </p:nvSpPr>
        <p:spPr>
          <a:xfrm>
            <a:off x="60960" y="2176897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3 –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Téléinscription</a:t>
            </a:r>
          </a:p>
        </p:txBody>
      </p:sp>
      <p:sp>
        <p:nvSpPr>
          <p:cNvPr id="47" name="Rectangle : avec coins arrondis en diagonale 46">
            <a:extLst>
              <a:ext uri="{FF2B5EF4-FFF2-40B4-BE49-F238E27FC236}">
                <a16:creationId xmlns:a16="http://schemas.microsoft.com/office/drawing/2014/main" id="{129EE8D2-4248-4C2D-B072-835B62E41581}"/>
              </a:ext>
            </a:extLst>
          </p:cNvPr>
          <p:cNvSpPr/>
          <p:nvPr/>
        </p:nvSpPr>
        <p:spPr>
          <a:xfrm>
            <a:off x="60960" y="4465649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00AC8C"/>
          </a:solidFill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7 –</a:t>
            </a:r>
            <a:br>
              <a:rPr lang="fr-FR" sz="1000" dirty="0"/>
            </a:br>
            <a:r>
              <a:rPr lang="fr-FR" sz="1000" dirty="0"/>
              <a:t>Historique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7161E1F5-58D9-4B6F-AF97-F2D2A4167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20C2-BDE6-4EB1-A6D0-0042D9418E61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684E3F1-F617-4D58-8718-D2E9DABDF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Module 3</a:t>
            </a:r>
          </a:p>
        </p:txBody>
      </p:sp>
      <p:sp>
        <p:nvSpPr>
          <p:cNvPr id="28" name="Zone de texte 452">
            <a:extLst>
              <a:ext uri="{FF2B5EF4-FFF2-40B4-BE49-F238E27FC236}">
                <a16:creationId xmlns:a16="http://schemas.microsoft.com/office/drawing/2014/main" id="{6DAF3073-38E6-4122-B978-DEFC65955D74}"/>
              </a:ext>
            </a:extLst>
          </p:cNvPr>
          <p:cNvSpPr txBox="1"/>
          <p:nvPr/>
        </p:nvSpPr>
        <p:spPr>
          <a:xfrm>
            <a:off x="6217028" y="4125022"/>
            <a:ext cx="1338612" cy="667353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300"/>
              </a:spcAft>
            </a:pPr>
            <a:r>
              <a:rPr lang="fr-F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Liste des stages suivis 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Zone de texte 452">
            <a:extLst>
              <a:ext uri="{FF2B5EF4-FFF2-40B4-BE49-F238E27FC236}">
                <a16:creationId xmlns:a16="http://schemas.microsoft.com/office/drawing/2014/main" id="{FC3718BF-D6CD-4C9E-8761-91DA459AB275}"/>
              </a:ext>
            </a:extLst>
          </p:cNvPr>
          <p:cNvSpPr txBox="1"/>
          <p:nvPr/>
        </p:nvSpPr>
        <p:spPr>
          <a:xfrm>
            <a:off x="6330346" y="5165363"/>
            <a:ext cx="1181238" cy="36933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3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fr-F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eures de présence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56" name="Groupe 55"/>
          <p:cNvGrpSpPr/>
          <p:nvPr/>
        </p:nvGrpSpPr>
        <p:grpSpPr>
          <a:xfrm>
            <a:off x="11291627" y="103520"/>
            <a:ext cx="756938" cy="527878"/>
            <a:chOff x="10975331" y="352297"/>
            <a:chExt cx="756938" cy="527878"/>
          </a:xfrm>
        </p:grpSpPr>
        <p:sp>
          <p:nvSpPr>
            <p:cNvPr id="57" name="Rectangle avec coins arrondis en diagonale 56"/>
            <p:cNvSpPr/>
            <p:nvPr/>
          </p:nvSpPr>
          <p:spPr>
            <a:xfrm>
              <a:off x="10975331" y="352297"/>
              <a:ext cx="756938" cy="527878"/>
            </a:xfrm>
            <a:prstGeom prst="round2DiagRect">
              <a:avLst/>
            </a:prstGeom>
            <a:solidFill>
              <a:srgbClr val="5B9BD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8" name="ZoneTexte 57"/>
            <p:cNvSpPr txBox="1"/>
            <p:nvPr/>
          </p:nvSpPr>
          <p:spPr>
            <a:xfrm>
              <a:off x="10975331" y="450114"/>
              <a:ext cx="7569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>
                  <a:solidFill>
                    <a:srgbClr val="F6FCFA"/>
                  </a:solidFill>
                </a:rPr>
                <a:t>Démo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69990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BF9C1E-0908-4FB9-A6B5-D5427706D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Exercice</a:t>
            </a:r>
          </a:p>
        </p:txBody>
      </p:sp>
      <p:sp>
        <p:nvSpPr>
          <p:cNvPr id="21" name="Freeform 311">
            <a:extLst>
              <a:ext uri="{FF2B5EF4-FFF2-40B4-BE49-F238E27FC236}">
                <a16:creationId xmlns:a16="http://schemas.microsoft.com/office/drawing/2014/main" id="{CDA84206-3B29-48F0-AA20-6C652D196C01}"/>
              </a:ext>
            </a:extLst>
          </p:cNvPr>
          <p:cNvSpPr/>
          <p:nvPr/>
        </p:nvSpPr>
        <p:spPr>
          <a:xfrm>
            <a:off x="11156555" y="105275"/>
            <a:ext cx="928006" cy="804038"/>
          </a:xfrm>
          <a:custGeom>
            <a:avLst/>
            <a:gdLst/>
            <a:ahLst/>
            <a:cxnLst/>
            <a:rect l="l" t="t" r="r" b="b"/>
            <a:pathLst>
              <a:path w="540884" h="468766">
                <a:moveTo>
                  <a:pt x="45073" y="0"/>
                </a:moveTo>
                <a:lnTo>
                  <a:pt x="495810" y="0"/>
                </a:lnTo>
                <a:cubicBezTo>
                  <a:pt x="508206" y="0"/>
                  <a:pt x="518816" y="4413"/>
                  <a:pt x="527643" y="13241"/>
                </a:cubicBezTo>
                <a:cubicBezTo>
                  <a:pt x="536471" y="22067"/>
                  <a:pt x="540884" y="32678"/>
                  <a:pt x="540884" y="45074"/>
                </a:cubicBezTo>
                <a:lnTo>
                  <a:pt x="540884" y="351575"/>
                </a:lnTo>
                <a:cubicBezTo>
                  <a:pt x="540884" y="363970"/>
                  <a:pt x="536471" y="374581"/>
                  <a:pt x="527643" y="383408"/>
                </a:cubicBezTo>
                <a:cubicBezTo>
                  <a:pt x="518816" y="392235"/>
                  <a:pt x="508206" y="396648"/>
                  <a:pt x="495810" y="396648"/>
                </a:cubicBezTo>
                <a:lnTo>
                  <a:pt x="342560" y="396648"/>
                </a:lnTo>
                <a:cubicBezTo>
                  <a:pt x="342560" y="403597"/>
                  <a:pt x="344062" y="410875"/>
                  <a:pt x="347067" y="418481"/>
                </a:cubicBezTo>
                <a:cubicBezTo>
                  <a:pt x="350072" y="426087"/>
                  <a:pt x="353077" y="432754"/>
                  <a:pt x="356082" y="438482"/>
                </a:cubicBezTo>
                <a:cubicBezTo>
                  <a:pt x="359087" y="444210"/>
                  <a:pt x="360589" y="448295"/>
                  <a:pt x="360589" y="450737"/>
                </a:cubicBezTo>
                <a:cubicBezTo>
                  <a:pt x="360589" y="455620"/>
                  <a:pt x="358805" y="459845"/>
                  <a:pt x="355236" y="463414"/>
                </a:cubicBezTo>
                <a:cubicBezTo>
                  <a:pt x="351668" y="466982"/>
                  <a:pt x="347443" y="468766"/>
                  <a:pt x="342560" y="468766"/>
                </a:cubicBezTo>
                <a:lnTo>
                  <a:pt x="198324" y="468766"/>
                </a:lnTo>
                <a:cubicBezTo>
                  <a:pt x="193441" y="468766"/>
                  <a:pt x="189215" y="466982"/>
                  <a:pt x="185647" y="463414"/>
                </a:cubicBezTo>
                <a:cubicBezTo>
                  <a:pt x="182079" y="459845"/>
                  <a:pt x="180294" y="455620"/>
                  <a:pt x="180294" y="450737"/>
                </a:cubicBezTo>
                <a:cubicBezTo>
                  <a:pt x="180294" y="448107"/>
                  <a:pt x="181797" y="443976"/>
                  <a:pt x="184802" y="438342"/>
                </a:cubicBezTo>
                <a:cubicBezTo>
                  <a:pt x="187807" y="432707"/>
                  <a:pt x="190812" y="426134"/>
                  <a:pt x="193817" y="418622"/>
                </a:cubicBezTo>
                <a:cubicBezTo>
                  <a:pt x="196822" y="411110"/>
                  <a:pt x="198324" y="403785"/>
                  <a:pt x="198324" y="396648"/>
                </a:cubicBezTo>
                <a:lnTo>
                  <a:pt x="45073" y="396648"/>
                </a:lnTo>
                <a:cubicBezTo>
                  <a:pt x="32678" y="396648"/>
                  <a:pt x="22067" y="392235"/>
                  <a:pt x="13240" y="383408"/>
                </a:cubicBezTo>
                <a:cubicBezTo>
                  <a:pt x="4413" y="374581"/>
                  <a:pt x="0" y="363970"/>
                  <a:pt x="0" y="351575"/>
                </a:cubicBezTo>
                <a:lnTo>
                  <a:pt x="0" y="45074"/>
                </a:lnTo>
                <a:cubicBezTo>
                  <a:pt x="0" y="32678"/>
                  <a:pt x="4413" y="22067"/>
                  <a:pt x="13240" y="13241"/>
                </a:cubicBezTo>
                <a:cubicBezTo>
                  <a:pt x="22067" y="4413"/>
                  <a:pt x="32678" y="0"/>
                  <a:pt x="45073" y="0"/>
                </a:cubicBezTo>
                <a:close/>
                <a:moveTo>
                  <a:pt x="45073" y="36059"/>
                </a:moveTo>
                <a:cubicBezTo>
                  <a:pt x="42632" y="36059"/>
                  <a:pt x="40519" y="36951"/>
                  <a:pt x="38735" y="38735"/>
                </a:cubicBezTo>
                <a:cubicBezTo>
                  <a:pt x="36951" y="40519"/>
                  <a:pt x="36059" y="42632"/>
                  <a:pt x="36059" y="45074"/>
                </a:cubicBezTo>
                <a:lnTo>
                  <a:pt x="36059" y="279457"/>
                </a:lnTo>
                <a:cubicBezTo>
                  <a:pt x="36059" y="281898"/>
                  <a:pt x="36951" y="284011"/>
                  <a:pt x="38735" y="285795"/>
                </a:cubicBezTo>
                <a:cubicBezTo>
                  <a:pt x="40519" y="287579"/>
                  <a:pt x="42632" y="288471"/>
                  <a:pt x="45073" y="288471"/>
                </a:cubicBezTo>
                <a:lnTo>
                  <a:pt x="495810" y="288471"/>
                </a:lnTo>
                <a:cubicBezTo>
                  <a:pt x="498251" y="288471"/>
                  <a:pt x="500364" y="287579"/>
                  <a:pt x="502148" y="285795"/>
                </a:cubicBezTo>
                <a:cubicBezTo>
                  <a:pt x="503933" y="284011"/>
                  <a:pt x="504825" y="281898"/>
                  <a:pt x="504825" y="279457"/>
                </a:cubicBezTo>
                <a:lnTo>
                  <a:pt x="504825" y="45074"/>
                </a:lnTo>
                <a:cubicBezTo>
                  <a:pt x="504825" y="42632"/>
                  <a:pt x="503933" y="40519"/>
                  <a:pt x="502148" y="38735"/>
                </a:cubicBezTo>
                <a:cubicBezTo>
                  <a:pt x="500364" y="36951"/>
                  <a:pt x="498251" y="36059"/>
                  <a:pt x="495810" y="36059"/>
                </a:cubicBezTo>
                <a:lnTo>
                  <a:pt x="45073" y="36059"/>
                </a:lnTo>
                <a:close/>
              </a:path>
            </a:pathLst>
          </a:custGeom>
          <a:solidFill>
            <a:srgbClr val="00AC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70D555A7-2879-4FD8-B725-9E69C940AA54}"/>
              </a:ext>
            </a:extLst>
          </p:cNvPr>
          <p:cNvSpPr txBox="1"/>
          <p:nvPr/>
        </p:nvSpPr>
        <p:spPr>
          <a:xfrm>
            <a:off x="11211560" y="33682"/>
            <a:ext cx="777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rgbClr val="00AC8C"/>
                </a:solidFill>
              </a:rPr>
              <a:t>8</a:t>
            </a:r>
            <a:endParaRPr lang="fr-FR" b="1" dirty="0">
              <a:solidFill>
                <a:srgbClr val="00AC8C"/>
              </a:solidFill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A4C09C4C-2B80-418A-BEC1-988FD4B2F61C}"/>
              </a:ext>
            </a:extLst>
          </p:cNvPr>
          <p:cNvSpPr txBox="1"/>
          <p:nvPr/>
        </p:nvSpPr>
        <p:spPr>
          <a:xfrm>
            <a:off x="2194252" y="2572400"/>
            <a:ext cx="89563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00AC8C"/>
                </a:solidFill>
              </a:rPr>
              <a:t>Consulter l’historique des demandes de formation et l’historique de formation d’un agent 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2C85A83B-C46E-465B-9450-97103F09F658}"/>
              </a:ext>
            </a:extLst>
          </p:cNvPr>
          <p:cNvSpPr txBox="1"/>
          <p:nvPr/>
        </p:nvSpPr>
        <p:spPr>
          <a:xfrm>
            <a:off x="4268676" y="3783616"/>
            <a:ext cx="4807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Se reporter au cahier d’exercices – Exercice </a:t>
            </a:r>
            <a:r>
              <a:rPr lang="fr-FR" i="1" dirty="0" smtClean="0"/>
              <a:t>8</a:t>
            </a:r>
            <a:endParaRPr lang="fr-FR" i="1" dirty="0"/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DD1CA401-F48C-4E50-8C09-DD27A5AD3B71}"/>
              </a:ext>
            </a:extLst>
          </p:cNvPr>
          <p:cNvSpPr txBox="1"/>
          <p:nvPr/>
        </p:nvSpPr>
        <p:spPr>
          <a:xfrm>
            <a:off x="1232018" y="670477"/>
            <a:ext cx="5057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>
                <a:latin typeface="+mj-lt"/>
              </a:rPr>
              <a:t>Consulter l’historique des formations</a:t>
            </a:r>
          </a:p>
        </p:txBody>
      </p:sp>
      <p:sp>
        <p:nvSpPr>
          <p:cNvPr id="23" name="Rectangle : avec coins arrondis en diagonale 22">
            <a:extLst>
              <a:ext uri="{FF2B5EF4-FFF2-40B4-BE49-F238E27FC236}">
                <a16:creationId xmlns:a16="http://schemas.microsoft.com/office/drawing/2014/main" id="{91569D41-4379-4E93-AB4F-438C49D45FA2}"/>
              </a:ext>
            </a:extLst>
          </p:cNvPr>
          <p:cNvSpPr/>
          <p:nvPr/>
        </p:nvSpPr>
        <p:spPr>
          <a:xfrm>
            <a:off x="60960" y="1032521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1 –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RenoiRH</a:t>
            </a:r>
          </a:p>
        </p:txBody>
      </p:sp>
      <p:sp>
        <p:nvSpPr>
          <p:cNvPr id="34" name="Rectangle : avec coins arrondis en diagonale 33">
            <a:extLst>
              <a:ext uri="{FF2B5EF4-FFF2-40B4-BE49-F238E27FC236}">
                <a16:creationId xmlns:a16="http://schemas.microsoft.com/office/drawing/2014/main" id="{D64FDBBD-880F-4109-8626-DF5307F5E620}"/>
              </a:ext>
            </a:extLst>
          </p:cNvPr>
          <p:cNvSpPr/>
          <p:nvPr/>
        </p:nvSpPr>
        <p:spPr>
          <a:xfrm>
            <a:off x="60960" y="1604709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2 –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Stage / Session</a:t>
            </a:r>
          </a:p>
        </p:txBody>
      </p:sp>
      <p:sp>
        <p:nvSpPr>
          <p:cNvPr id="35" name="Rectangle : avec coins arrondis en diagonale 34">
            <a:extLst>
              <a:ext uri="{FF2B5EF4-FFF2-40B4-BE49-F238E27FC236}">
                <a16:creationId xmlns:a16="http://schemas.microsoft.com/office/drawing/2014/main" id="{5A9AA393-28A3-4B15-B388-92CE708AE0EF}"/>
              </a:ext>
            </a:extLst>
          </p:cNvPr>
          <p:cNvSpPr/>
          <p:nvPr/>
        </p:nvSpPr>
        <p:spPr>
          <a:xfrm>
            <a:off x="60960" y="2749085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4 –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Validation</a:t>
            </a:r>
          </a:p>
        </p:txBody>
      </p:sp>
      <p:sp>
        <p:nvSpPr>
          <p:cNvPr id="36" name="Rectangle : avec coins arrondis en diagonale 35">
            <a:extLst>
              <a:ext uri="{FF2B5EF4-FFF2-40B4-BE49-F238E27FC236}">
                <a16:creationId xmlns:a16="http://schemas.microsoft.com/office/drawing/2014/main" id="{3A5FCCDC-BF25-4EAE-901C-811FC06BA6B9}"/>
              </a:ext>
            </a:extLst>
          </p:cNvPr>
          <p:cNvSpPr/>
          <p:nvPr/>
        </p:nvSpPr>
        <p:spPr>
          <a:xfrm>
            <a:off x="60960" y="3321273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5 –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Inscription</a:t>
            </a:r>
          </a:p>
        </p:txBody>
      </p:sp>
      <p:sp>
        <p:nvSpPr>
          <p:cNvPr id="37" name="Rectangle : avec coins arrondis en diagonale 36">
            <a:extLst>
              <a:ext uri="{FF2B5EF4-FFF2-40B4-BE49-F238E27FC236}">
                <a16:creationId xmlns:a16="http://schemas.microsoft.com/office/drawing/2014/main" id="{1C53324F-4011-4A4C-BF59-D8FEB8B1672D}"/>
              </a:ext>
            </a:extLst>
          </p:cNvPr>
          <p:cNvSpPr/>
          <p:nvPr/>
        </p:nvSpPr>
        <p:spPr>
          <a:xfrm>
            <a:off x="60960" y="3893461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6 - 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 Réalisation session</a:t>
            </a:r>
          </a:p>
        </p:txBody>
      </p:sp>
      <p:sp>
        <p:nvSpPr>
          <p:cNvPr id="38" name="Rectangle : avec coins arrondis en diagonale 37">
            <a:extLst>
              <a:ext uri="{FF2B5EF4-FFF2-40B4-BE49-F238E27FC236}">
                <a16:creationId xmlns:a16="http://schemas.microsoft.com/office/drawing/2014/main" id="{1FB30771-4416-408A-8F8E-02AF7297E9F9}"/>
              </a:ext>
            </a:extLst>
          </p:cNvPr>
          <p:cNvSpPr/>
          <p:nvPr/>
        </p:nvSpPr>
        <p:spPr>
          <a:xfrm>
            <a:off x="60960" y="5037837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8 –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Référentiels</a:t>
            </a:r>
          </a:p>
        </p:txBody>
      </p:sp>
      <p:sp>
        <p:nvSpPr>
          <p:cNvPr id="39" name="Rectangle : avec coins arrondis en diagonale 38">
            <a:extLst>
              <a:ext uri="{FF2B5EF4-FFF2-40B4-BE49-F238E27FC236}">
                <a16:creationId xmlns:a16="http://schemas.microsoft.com/office/drawing/2014/main" id="{BF233E1F-3228-42B6-B874-261B78452C08}"/>
              </a:ext>
            </a:extLst>
          </p:cNvPr>
          <p:cNvSpPr/>
          <p:nvPr/>
        </p:nvSpPr>
        <p:spPr>
          <a:xfrm>
            <a:off x="60960" y="5610025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9 –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Reporting</a:t>
            </a:r>
          </a:p>
        </p:txBody>
      </p:sp>
      <p:sp>
        <p:nvSpPr>
          <p:cNvPr id="40" name="Rectangle : avec coins arrondis en diagonale 39">
            <a:extLst>
              <a:ext uri="{FF2B5EF4-FFF2-40B4-BE49-F238E27FC236}">
                <a16:creationId xmlns:a16="http://schemas.microsoft.com/office/drawing/2014/main" id="{58585770-70C4-4808-BD02-A7BD678C828E}"/>
              </a:ext>
            </a:extLst>
          </p:cNvPr>
          <p:cNvSpPr/>
          <p:nvPr/>
        </p:nvSpPr>
        <p:spPr>
          <a:xfrm>
            <a:off x="60960" y="2176897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3 –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Téléinscription</a:t>
            </a:r>
          </a:p>
        </p:txBody>
      </p:sp>
      <p:sp>
        <p:nvSpPr>
          <p:cNvPr id="41" name="Rectangle : avec coins arrondis en diagonale 40">
            <a:extLst>
              <a:ext uri="{FF2B5EF4-FFF2-40B4-BE49-F238E27FC236}">
                <a16:creationId xmlns:a16="http://schemas.microsoft.com/office/drawing/2014/main" id="{EA2BAC42-668D-4D48-ADE1-081932AC1916}"/>
              </a:ext>
            </a:extLst>
          </p:cNvPr>
          <p:cNvSpPr/>
          <p:nvPr/>
        </p:nvSpPr>
        <p:spPr>
          <a:xfrm>
            <a:off x="60960" y="4465649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00AC8C"/>
          </a:solidFill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7 –</a:t>
            </a:r>
            <a:br>
              <a:rPr lang="fr-FR" sz="1000" dirty="0"/>
            </a:br>
            <a:r>
              <a:rPr lang="fr-FR" sz="1000" dirty="0"/>
              <a:t>Historique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85D397E1-F2EC-42B4-85FA-FA2D30EB8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20C2-BDE6-4EB1-A6D0-0042D9418E61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E6D0D58-580B-4E65-ADF1-08130B60F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Module 3</a:t>
            </a:r>
          </a:p>
        </p:txBody>
      </p:sp>
    </p:spTree>
    <p:extLst>
      <p:ext uri="{BB962C8B-B14F-4D97-AF65-F5344CB8AC3E}">
        <p14:creationId xmlns:p14="http://schemas.microsoft.com/office/powerpoint/2010/main" val="2801880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 : coins arrondis 56">
            <a:extLst>
              <a:ext uri="{FF2B5EF4-FFF2-40B4-BE49-F238E27FC236}">
                <a16:creationId xmlns:a16="http://schemas.microsoft.com/office/drawing/2014/main" id="{9D4F80FC-79CE-400D-BA3F-E196F9BE7439}"/>
              </a:ext>
            </a:extLst>
          </p:cNvPr>
          <p:cNvSpPr/>
          <p:nvPr/>
        </p:nvSpPr>
        <p:spPr>
          <a:xfrm>
            <a:off x="7780673" y="2103120"/>
            <a:ext cx="3764279" cy="3027680"/>
          </a:xfrm>
          <a:prstGeom prst="roundRect">
            <a:avLst>
              <a:gd name="adj" fmla="val 9231"/>
            </a:avLst>
          </a:prstGeom>
          <a:solidFill>
            <a:srgbClr val="F6FCFA"/>
          </a:solidFill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70B32F57-56FA-4D5E-A93F-24409AF97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Objectifs et programme de la formation</a:t>
            </a:r>
          </a:p>
        </p:txBody>
      </p:sp>
      <p:sp>
        <p:nvSpPr>
          <p:cNvPr id="31" name="Rectangle : avec coins arrondis en diagonale 30">
            <a:extLst>
              <a:ext uri="{FF2B5EF4-FFF2-40B4-BE49-F238E27FC236}">
                <a16:creationId xmlns:a16="http://schemas.microsoft.com/office/drawing/2014/main" id="{C270DC4A-0B7B-4621-B54D-D1D39685D70D}"/>
              </a:ext>
            </a:extLst>
          </p:cNvPr>
          <p:cNvSpPr/>
          <p:nvPr/>
        </p:nvSpPr>
        <p:spPr>
          <a:xfrm>
            <a:off x="455672" y="2482168"/>
            <a:ext cx="536713" cy="519440"/>
          </a:xfrm>
          <a:prstGeom prst="round2DiagRect">
            <a:avLst/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rgbClr val="00AC8C"/>
                </a:solidFill>
              </a:rPr>
              <a:t>1</a:t>
            </a:r>
          </a:p>
        </p:txBody>
      </p:sp>
      <p:sp>
        <p:nvSpPr>
          <p:cNvPr id="32" name="Rectangle : avec coins arrondis en diagonale 31">
            <a:extLst>
              <a:ext uri="{FF2B5EF4-FFF2-40B4-BE49-F238E27FC236}">
                <a16:creationId xmlns:a16="http://schemas.microsoft.com/office/drawing/2014/main" id="{97D255EB-8AA5-4D4A-9468-8803A055A931}"/>
              </a:ext>
            </a:extLst>
          </p:cNvPr>
          <p:cNvSpPr/>
          <p:nvPr/>
        </p:nvSpPr>
        <p:spPr>
          <a:xfrm>
            <a:off x="455672" y="3380936"/>
            <a:ext cx="536713" cy="519440"/>
          </a:xfrm>
          <a:prstGeom prst="round2DiagRect">
            <a:avLst/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rgbClr val="00AC8C"/>
                </a:solidFill>
              </a:rPr>
              <a:t>2</a:t>
            </a:r>
          </a:p>
        </p:txBody>
      </p:sp>
      <p:sp>
        <p:nvSpPr>
          <p:cNvPr id="33" name="Rectangle : avec coins arrondis en diagonale 32">
            <a:extLst>
              <a:ext uri="{FF2B5EF4-FFF2-40B4-BE49-F238E27FC236}">
                <a16:creationId xmlns:a16="http://schemas.microsoft.com/office/drawing/2014/main" id="{979AD7AD-2703-423C-B3B4-D052B8DD7EBA}"/>
              </a:ext>
            </a:extLst>
          </p:cNvPr>
          <p:cNvSpPr/>
          <p:nvPr/>
        </p:nvSpPr>
        <p:spPr>
          <a:xfrm>
            <a:off x="455672" y="4277229"/>
            <a:ext cx="536713" cy="519440"/>
          </a:xfrm>
          <a:prstGeom prst="round2DiagRect">
            <a:avLst/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rgbClr val="00AC8C"/>
                </a:solidFill>
              </a:rPr>
              <a:t>3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AB38FF3A-4A9D-4BA4-916E-33CB7B019B0D}"/>
              </a:ext>
            </a:extLst>
          </p:cNvPr>
          <p:cNvSpPr txBox="1"/>
          <p:nvPr/>
        </p:nvSpPr>
        <p:spPr>
          <a:xfrm>
            <a:off x="1216778" y="2450622"/>
            <a:ext cx="28218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Présentation générale</a:t>
            </a:r>
            <a:b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RenoiRH-formation</a:t>
            </a:r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ectangle : avec coins arrondis en diagonale 39">
            <a:extLst>
              <a:ext uri="{FF2B5EF4-FFF2-40B4-BE49-F238E27FC236}">
                <a16:creationId xmlns:a16="http://schemas.microsoft.com/office/drawing/2014/main" id="{7B202AA7-3278-43A5-A71B-69CAD28A4D9F}"/>
              </a:ext>
            </a:extLst>
          </p:cNvPr>
          <p:cNvSpPr/>
          <p:nvPr/>
        </p:nvSpPr>
        <p:spPr>
          <a:xfrm>
            <a:off x="4297376" y="2522745"/>
            <a:ext cx="536713" cy="519440"/>
          </a:xfrm>
          <a:prstGeom prst="round2DiagRect">
            <a:avLst/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rgbClr val="00AC8C"/>
                </a:solidFill>
              </a:rPr>
              <a:t>4</a:t>
            </a:r>
          </a:p>
        </p:txBody>
      </p:sp>
      <p:sp>
        <p:nvSpPr>
          <p:cNvPr id="43" name="Rectangle : avec coins arrondis en diagonale 42">
            <a:extLst>
              <a:ext uri="{FF2B5EF4-FFF2-40B4-BE49-F238E27FC236}">
                <a16:creationId xmlns:a16="http://schemas.microsoft.com/office/drawing/2014/main" id="{60CB4A14-07A1-4BC8-9207-C818F22C2364}"/>
              </a:ext>
            </a:extLst>
          </p:cNvPr>
          <p:cNvSpPr/>
          <p:nvPr/>
        </p:nvSpPr>
        <p:spPr>
          <a:xfrm>
            <a:off x="4297376" y="3421513"/>
            <a:ext cx="536713" cy="519440"/>
          </a:xfrm>
          <a:prstGeom prst="round2DiagRect">
            <a:avLst/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rgbClr val="00AC8C"/>
                </a:solidFill>
              </a:rPr>
              <a:t>5</a:t>
            </a:r>
          </a:p>
        </p:txBody>
      </p:sp>
      <p:sp>
        <p:nvSpPr>
          <p:cNvPr id="44" name="Rectangle : avec coins arrondis en diagonale 43">
            <a:extLst>
              <a:ext uri="{FF2B5EF4-FFF2-40B4-BE49-F238E27FC236}">
                <a16:creationId xmlns:a16="http://schemas.microsoft.com/office/drawing/2014/main" id="{8710F20E-EC25-4E5F-8F05-C2056B3ED7F0}"/>
              </a:ext>
            </a:extLst>
          </p:cNvPr>
          <p:cNvSpPr/>
          <p:nvPr/>
        </p:nvSpPr>
        <p:spPr>
          <a:xfrm>
            <a:off x="4297376" y="4317806"/>
            <a:ext cx="536713" cy="519440"/>
          </a:xfrm>
          <a:prstGeom prst="round2DiagRect">
            <a:avLst/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rgbClr val="00AC8C"/>
                </a:solidFill>
              </a:rPr>
              <a:t>6</a:t>
            </a: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0A240EE0-AE12-4E06-B617-650BDF1509B1}"/>
              </a:ext>
            </a:extLst>
          </p:cNvPr>
          <p:cNvSpPr txBox="1"/>
          <p:nvPr/>
        </p:nvSpPr>
        <p:spPr>
          <a:xfrm>
            <a:off x="1188720" y="3492646"/>
            <a:ext cx="28498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Créer un stage / une session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0BEA2333-9C06-416F-B5BD-0D708F85D825}"/>
              </a:ext>
            </a:extLst>
          </p:cNvPr>
          <p:cNvSpPr txBox="1"/>
          <p:nvPr/>
        </p:nvSpPr>
        <p:spPr>
          <a:xfrm>
            <a:off x="5003698" y="3421513"/>
            <a:ext cx="26073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Gérer les 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inscriptions et les convocations, </a:t>
            </a:r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6A8C27E6-C4F7-4DAF-A967-520F965964A8}"/>
              </a:ext>
            </a:extLst>
          </p:cNvPr>
          <p:cNvSpPr txBox="1"/>
          <p:nvPr/>
        </p:nvSpPr>
        <p:spPr>
          <a:xfrm>
            <a:off x="5003698" y="2490078"/>
            <a:ext cx="26073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Valider une demande de formation</a:t>
            </a: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EBB718E6-C15C-44BB-BDAC-33EC53C9CF3E}"/>
              </a:ext>
            </a:extLst>
          </p:cNvPr>
          <p:cNvSpPr txBox="1"/>
          <p:nvPr/>
        </p:nvSpPr>
        <p:spPr>
          <a:xfrm>
            <a:off x="1188720" y="4246116"/>
            <a:ext cx="28498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Principes généraux de la téléinscription</a:t>
            </a:r>
          </a:p>
        </p:txBody>
      </p:sp>
      <p:sp>
        <p:nvSpPr>
          <p:cNvPr id="49" name="Rectangle : avec coins arrondis en diagonale 48">
            <a:extLst>
              <a:ext uri="{FF2B5EF4-FFF2-40B4-BE49-F238E27FC236}">
                <a16:creationId xmlns:a16="http://schemas.microsoft.com/office/drawing/2014/main" id="{4C772FAA-329A-4477-B46A-BAB8DC4A2DCD}"/>
              </a:ext>
            </a:extLst>
          </p:cNvPr>
          <p:cNvSpPr/>
          <p:nvPr/>
        </p:nvSpPr>
        <p:spPr>
          <a:xfrm>
            <a:off x="8132239" y="2482168"/>
            <a:ext cx="536713" cy="519440"/>
          </a:xfrm>
          <a:prstGeom prst="round2DiagRect">
            <a:avLst/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rgbClr val="00AC8C"/>
                </a:solidFill>
              </a:rPr>
              <a:t>7</a:t>
            </a:r>
          </a:p>
        </p:txBody>
      </p:sp>
      <p:sp>
        <p:nvSpPr>
          <p:cNvPr id="50" name="Rectangle : avec coins arrondis en diagonale 49">
            <a:extLst>
              <a:ext uri="{FF2B5EF4-FFF2-40B4-BE49-F238E27FC236}">
                <a16:creationId xmlns:a16="http://schemas.microsoft.com/office/drawing/2014/main" id="{7627F7E2-4717-4EC6-B550-9853A5EA7AAA}"/>
              </a:ext>
            </a:extLst>
          </p:cNvPr>
          <p:cNvSpPr/>
          <p:nvPr/>
        </p:nvSpPr>
        <p:spPr>
          <a:xfrm>
            <a:off x="8132239" y="3380936"/>
            <a:ext cx="536713" cy="519440"/>
          </a:xfrm>
          <a:prstGeom prst="round2DiagRect">
            <a:avLst/>
          </a:prstGeom>
          <a:solidFill>
            <a:srgbClr val="00AC8C"/>
          </a:solidFill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/>
              <a:t>8</a:t>
            </a:r>
          </a:p>
        </p:txBody>
      </p:sp>
      <p:sp>
        <p:nvSpPr>
          <p:cNvPr id="51" name="ZoneTexte 50">
            <a:extLst>
              <a:ext uri="{FF2B5EF4-FFF2-40B4-BE49-F238E27FC236}">
                <a16:creationId xmlns:a16="http://schemas.microsoft.com/office/drawing/2014/main" id="{7EDB5EFA-93AD-4FB8-885C-6BA7D5A4087A}"/>
              </a:ext>
            </a:extLst>
          </p:cNvPr>
          <p:cNvSpPr txBox="1"/>
          <p:nvPr/>
        </p:nvSpPr>
        <p:spPr>
          <a:xfrm>
            <a:off x="8838561" y="2429181"/>
            <a:ext cx="28865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Consulter l’historique</a:t>
            </a:r>
            <a:b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des formations d’un agent</a:t>
            </a:r>
          </a:p>
        </p:txBody>
      </p:sp>
      <p:sp>
        <p:nvSpPr>
          <p:cNvPr id="52" name="ZoneTexte 51">
            <a:extLst>
              <a:ext uri="{FF2B5EF4-FFF2-40B4-BE49-F238E27FC236}">
                <a16:creationId xmlns:a16="http://schemas.microsoft.com/office/drawing/2014/main" id="{7DF77110-C64B-459B-B0C5-663E709C8E15}"/>
              </a:ext>
            </a:extLst>
          </p:cNvPr>
          <p:cNvSpPr txBox="1"/>
          <p:nvPr/>
        </p:nvSpPr>
        <p:spPr>
          <a:xfrm>
            <a:off x="8817616" y="3280234"/>
            <a:ext cx="27063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rgbClr val="00AC8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Gérer les référentiels </a:t>
            </a:r>
            <a:r>
              <a:rPr lang="fr-FR" sz="1600" b="1" dirty="0" smtClean="0">
                <a:solidFill>
                  <a:srgbClr val="00AC8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Lieux, Salles</a:t>
            </a:r>
            <a:r>
              <a:rPr lang="fr-FR" sz="1600" b="1" dirty="0">
                <a:solidFill>
                  <a:srgbClr val="00AC8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1600" b="1" dirty="0" smtClean="0">
                <a:solidFill>
                  <a:srgbClr val="00AC8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Organismes</a:t>
            </a:r>
            <a:endParaRPr lang="fr-FR" sz="1600" b="1" dirty="0">
              <a:solidFill>
                <a:srgbClr val="00AC8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ZoneTexte 52">
            <a:extLst>
              <a:ext uri="{FF2B5EF4-FFF2-40B4-BE49-F238E27FC236}">
                <a16:creationId xmlns:a16="http://schemas.microsoft.com/office/drawing/2014/main" id="{0B444CBC-43E0-414C-806E-FC2F8ECFE6E4}"/>
              </a:ext>
            </a:extLst>
          </p:cNvPr>
          <p:cNvSpPr txBox="1"/>
          <p:nvPr/>
        </p:nvSpPr>
        <p:spPr>
          <a:xfrm>
            <a:off x="5003698" y="4299803"/>
            <a:ext cx="26073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Réaliser une 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session, gérer les présences et les attestations</a:t>
            </a:r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Rectangle : avec coins arrondis en diagonale 54">
            <a:extLst>
              <a:ext uri="{FF2B5EF4-FFF2-40B4-BE49-F238E27FC236}">
                <a16:creationId xmlns:a16="http://schemas.microsoft.com/office/drawing/2014/main" id="{2554EB4D-6683-43D1-AE75-8BFF9DC6B23E}"/>
              </a:ext>
            </a:extLst>
          </p:cNvPr>
          <p:cNvSpPr/>
          <p:nvPr/>
        </p:nvSpPr>
        <p:spPr>
          <a:xfrm>
            <a:off x="8132239" y="4277229"/>
            <a:ext cx="536713" cy="519440"/>
          </a:xfrm>
          <a:prstGeom prst="round2DiagRect">
            <a:avLst/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rgbClr val="00AC8C"/>
                </a:solidFill>
              </a:rPr>
              <a:t>9</a:t>
            </a:r>
          </a:p>
        </p:txBody>
      </p:sp>
      <p:sp>
        <p:nvSpPr>
          <p:cNvPr id="56" name="ZoneTexte 55">
            <a:extLst>
              <a:ext uri="{FF2B5EF4-FFF2-40B4-BE49-F238E27FC236}">
                <a16:creationId xmlns:a16="http://schemas.microsoft.com/office/drawing/2014/main" id="{4500BA40-F51C-42E6-A92F-7827141092D8}"/>
              </a:ext>
            </a:extLst>
          </p:cNvPr>
          <p:cNvSpPr txBox="1"/>
          <p:nvPr/>
        </p:nvSpPr>
        <p:spPr>
          <a:xfrm>
            <a:off x="8838561" y="4244562"/>
            <a:ext cx="23785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Suivre les formations</a:t>
            </a:r>
            <a:b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via BI &amp; Reporting</a:t>
            </a:r>
          </a:p>
        </p:txBody>
      </p:sp>
      <p:sp>
        <p:nvSpPr>
          <p:cNvPr id="58" name="Triangle isocèle 57">
            <a:extLst>
              <a:ext uri="{FF2B5EF4-FFF2-40B4-BE49-F238E27FC236}">
                <a16:creationId xmlns:a16="http://schemas.microsoft.com/office/drawing/2014/main" id="{BA0E1F86-4689-40DF-92FF-0CBBC23E85A6}"/>
              </a:ext>
            </a:extLst>
          </p:cNvPr>
          <p:cNvSpPr/>
          <p:nvPr/>
        </p:nvSpPr>
        <p:spPr>
          <a:xfrm flipV="1">
            <a:off x="9154812" y="1698186"/>
            <a:ext cx="1016000" cy="264160"/>
          </a:xfrm>
          <a:prstGeom prst="triangle">
            <a:avLst/>
          </a:prstGeom>
          <a:solidFill>
            <a:srgbClr val="00AC8C"/>
          </a:solidFill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7947686B-6CDD-4702-9882-433EE0A8C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20C2-BDE6-4EB1-A6D0-0042D9418E61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15FF0BE-3B48-44A6-859A-E1350642F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Module 3</a:t>
            </a:r>
          </a:p>
        </p:txBody>
      </p:sp>
    </p:spTree>
    <p:extLst>
      <p:ext uri="{BB962C8B-B14F-4D97-AF65-F5344CB8AC3E}">
        <p14:creationId xmlns:p14="http://schemas.microsoft.com/office/powerpoint/2010/main" val="2122999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2E7B5A-8D41-46AE-8DC7-669E82763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8-1 Salle </a:t>
            </a:r>
            <a:r>
              <a:rPr lang="fr-FR" dirty="0"/>
              <a:t>et lieu : principe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EA15F25-E26C-4D84-A927-FAF7C389F5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7258" y="1189924"/>
            <a:ext cx="10106542" cy="3651432"/>
          </a:xfr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fr-F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la création d’une session, il est important d’identifier le lieu et la salle où va se dérouler la session</a:t>
            </a:r>
            <a:r>
              <a:rPr lang="fr-FR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Ces </a:t>
            </a:r>
            <a:r>
              <a:rPr lang="fr-F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informations sont :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indispensables pour l’agent qui doit prévoir son déplacement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accessibles sur la fiche descriptive du stage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indiquées sur la convocation et dans </a:t>
            </a:r>
            <a:r>
              <a:rPr lang="fr-FR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l’attestation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endParaRPr lang="fr-FR" sz="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fr-F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lieux et salles doivent être créés en amont de la création de la session, dans un référentiel partagé par l’ensemble des gestionnaires du ministère. Chaque gestionnaire peut y créer les lieux et salles de formation qu’il utilise régulièrement, notamment ceux de sa </a:t>
            </a:r>
            <a:r>
              <a:rPr lang="fr-F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structure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endParaRPr lang="fr-FR" sz="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fr-F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la création d’une session, le lieu et la salle sont à sélectionner dans ce référentiel. Le gestionnaire peut sélectionner soit des lieux et des salles qu’il a lui-même créés, soit des lieux et des salles créés par d’autres gestionnaires</a:t>
            </a:r>
          </a:p>
          <a:p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>
              <a:latin typeface="+mn-lt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CFEEDD85-C456-467C-BA50-16C357255BE2}"/>
              </a:ext>
            </a:extLst>
          </p:cNvPr>
          <p:cNvSpPr txBox="1"/>
          <p:nvPr/>
        </p:nvSpPr>
        <p:spPr>
          <a:xfrm>
            <a:off x="1232017" y="670477"/>
            <a:ext cx="5163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>
                <a:latin typeface="+mj-lt"/>
              </a:rPr>
              <a:t>Gérer les référentiels Salles, Lieux et Organismes</a:t>
            </a:r>
          </a:p>
        </p:txBody>
      </p:sp>
      <p:sp>
        <p:nvSpPr>
          <p:cNvPr id="30" name="Freeform 386">
            <a:extLst>
              <a:ext uri="{FF2B5EF4-FFF2-40B4-BE49-F238E27FC236}">
                <a16:creationId xmlns:a16="http://schemas.microsoft.com/office/drawing/2014/main" id="{79A09B0D-D876-4A52-9A71-6E6D34976056}"/>
              </a:ext>
            </a:extLst>
          </p:cNvPr>
          <p:cNvSpPr/>
          <p:nvPr/>
        </p:nvSpPr>
        <p:spPr>
          <a:xfrm>
            <a:off x="9355937" y="107892"/>
            <a:ext cx="468000" cy="468000"/>
          </a:xfrm>
          <a:custGeom>
            <a:avLst/>
            <a:gdLst/>
            <a:ahLst/>
            <a:cxnLst/>
            <a:rect l="l" t="t" r="r" b="b"/>
            <a:pathLst>
              <a:path w="432708" h="432707">
                <a:moveTo>
                  <a:pt x="81133" y="0"/>
                </a:moveTo>
                <a:lnTo>
                  <a:pt x="351575" y="0"/>
                </a:lnTo>
                <a:cubicBezTo>
                  <a:pt x="373924" y="0"/>
                  <a:pt x="393034" y="7935"/>
                  <a:pt x="408903" y="23805"/>
                </a:cubicBezTo>
                <a:cubicBezTo>
                  <a:pt x="424774" y="39674"/>
                  <a:pt x="432708" y="58784"/>
                  <a:pt x="432708" y="81133"/>
                </a:cubicBezTo>
                <a:lnTo>
                  <a:pt x="432708" y="351574"/>
                </a:lnTo>
                <a:cubicBezTo>
                  <a:pt x="432708" y="373924"/>
                  <a:pt x="424774" y="393033"/>
                  <a:pt x="408903" y="408902"/>
                </a:cubicBezTo>
                <a:cubicBezTo>
                  <a:pt x="393034" y="424772"/>
                  <a:pt x="373924" y="432707"/>
                  <a:pt x="351575" y="432707"/>
                </a:cubicBezTo>
                <a:lnTo>
                  <a:pt x="81133" y="432707"/>
                </a:lnTo>
                <a:cubicBezTo>
                  <a:pt x="58784" y="432707"/>
                  <a:pt x="39675" y="424772"/>
                  <a:pt x="23805" y="408902"/>
                </a:cubicBezTo>
                <a:cubicBezTo>
                  <a:pt x="7936" y="393033"/>
                  <a:pt x="0" y="373924"/>
                  <a:pt x="0" y="351574"/>
                </a:cubicBezTo>
                <a:lnTo>
                  <a:pt x="0" y="81133"/>
                </a:lnTo>
                <a:cubicBezTo>
                  <a:pt x="0" y="58784"/>
                  <a:pt x="7936" y="39674"/>
                  <a:pt x="23805" y="23805"/>
                </a:cubicBezTo>
                <a:cubicBezTo>
                  <a:pt x="39675" y="7935"/>
                  <a:pt x="58784" y="0"/>
                  <a:pt x="81133" y="0"/>
                </a:cubicBezTo>
                <a:close/>
                <a:moveTo>
                  <a:pt x="274034" y="45074"/>
                </a:moveTo>
                <a:cubicBezTo>
                  <a:pt x="270795" y="44416"/>
                  <a:pt x="267343" y="44886"/>
                  <a:pt x="263681" y="46482"/>
                </a:cubicBezTo>
                <a:cubicBezTo>
                  <a:pt x="256170" y="49675"/>
                  <a:pt x="252413" y="55215"/>
                  <a:pt x="252413" y="63103"/>
                </a:cubicBezTo>
                <a:lnTo>
                  <a:pt x="252413" y="108177"/>
                </a:lnTo>
                <a:cubicBezTo>
                  <a:pt x="230064" y="108177"/>
                  <a:pt x="209781" y="110008"/>
                  <a:pt x="191563" y="113670"/>
                </a:cubicBezTo>
                <a:cubicBezTo>
                  <a:pt x="173347" y="117332"/>
                  <a:pt x="158087" y="122121"/>
                  <a:pt x="145785" y="128037"/>
                </a:cubicBezTo>
                <a:cubicBezTo>
                  <a:pt x="133485" y="133953"/>
                  <a:pt x="122780" y="141372"/>
                  <a:pt x="113671" y="150292"/>
                </a:cubicBezTo>
                <a:cubicBezTo>
                  <a:pt x="104562" y="159213"/>
                  <a:pt x="97379" y="168181"/>
                  <a:pt x="92120" y="177196"/>
                </a:cubicBezTo>
                <a:cubicBezTo>
                  <a:pt x="86862" y="186211"/>
                  <a:pt x="82682" y="196446"/>
                  <a:pt x="79584" y="207902"/>
                </a:cubicBezTo>
                <a:cubicBezTo>
                  <a:pt x="76484" y="219358"/>
                  <a:pt x="74467" y="229829"/>
                  <a:pt x="73527" y="239313"/>
                </a:cubicBezTo>
                <a:cubicBezTo>
                  <a:pt x="72588" y="248797"/>
                  <a:pt x="72118" y="259173"/>
                  <a:pt x="72118" y="270442"/>
                </a:cubicBezTo>
                <a:cubicBezTo>
                  <a:pt x="72118" y="304435"/>
                  <a:pt x="87801" y="342372"/>
                  <a:pt x="119164" y="384253"/>
                </a:cubicBezTo>
                <a:cubicBezTo>
                  <a:pt x="121042" y="386507"/>
                  <a:pt x="123390" y="387633"/>
                  <a:pt x="126206" y="387633"/>
                </a:cubicBezTo>
                <a:cubicBezTo>
                  <a:pt x="127521" y="387633"/>
                  <a:pt x="128742" y="387352"/>
                  <a:pt x="129869" y="386788"/>
                </a:cubicBezTo>
                <a:cubicBezTo>
                  <a:pt x="134001" y="385098"/>
                  <a:pt x="135785" y="381999"/>
                  <a:pt x="135222" y="377492"/>
                </a:cubicBezTo>
                <a:cubicBezTo>
                  <a:pt x="126958" y="311008"/>
                  <a:pt x="132780" y="266592"/>
                  <a:pt x="152687" y="244243"/>
                </a:cubicBezTo>
                <a:cubicBezTo>
                  <a:pt x="161327" y="234477"/>
                  <a:pt x="173534" y="227387"/>
                  <a:pt x="189310" y="222974"/>
                </a:cubicBezTo>
                <a:cubicBezTo>
                  <a:pt x="205085" y="218560"/>
                  <a:pt x="226120" y="216353"/>
                  <a:pt x="252413" y="216353"/>
                </a:cubicBezTo>
                <a:lnTo>
                  <a:pt x="252413" y="261427"/>
                </a:lnTo>
                <a:cubicBezTo>
                  <a:pt x="252413" y="269315"/>
                  <a:pt x="256170" y="274855"/>
                  <a:pt x="263681" y="278048"/>
                </a:cubicBezTo>
                <a:cubicBezTo>
                  <a:pt x="265935" y="278987"/>
                  <a:pt x="268188" y="279457"/>
                  <a:pt x="270442" y="279457"/>
                </a:cubicBezTo>
                <a:cubicBezTo>
                  <a:pt x="275326" y="279457"/>
                  <a:pt x="279552" y="277672"/>
                  <a:pt x="283120" y="274104"/>
                </a:cubicBezTo>
                <a:lnTo>
                  <a:pt x="382281" y="174942"/>
                </a:lnTo>
                <a:cubicBezTo>
                  <a:pt x="385850" y="171374"/>
                  <a:pt x="387634" y="167148"/>
                  <a:pt x="387634" y="162265"/>
                </a:cubicBezTo>
                <a:cubicBezTo>
                  <a:pt x="387634" y="157382"/>
                  <a:pt x="385850" y="153156"/>
                  <a:pt x="382281" y="149588"/>
                </a:cubicBezTo>
                <a:lnTo>
                  <a:pt x="283120" y="50426"/>
                </a:lnTo>
                <a:cubicBezTo>
                  <a:pt x="280302" y="47515"/>
                  <a:pt x="277275" y="45731"/>
                  <a:pt x="274034" y="450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/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8D9DD6F0-78AF-4830-925D-B01BD2F58368}"/>
              </a:ext>
            </a:extLst>
          </p:cNvPr>
          <p:cNvSpPr txBox="1"/>
          <p:nvPr/>
        </p:nvSpPr>
        <p:spPr>
          <a:xfrm>
            <a:off x="9855200" y="-16534"/>
            <a:ext cx="2336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chemeClr val="bg1">
                    <a:lumMod val="50000"/>
                  </a:schemeClr>
                </a:solidFill>
              </a:rPr>
              <a:t>Voir </a:t>
            </a:r>
            <a:r>
              <a:rPr lang="fr-FR" sz="1400" b="1" dirty="0">
                <a:solidFill>
                  <a:schemeClr val="bg1">
                    <a:lumMod val="50000"/>
                  </a:schemeClr>
                </a:solidFill>
              </a:rPr>
              <a:t>Séquence N°8 </a:t>
            </a:r>
            <a:r>
              <a:rPr lang="fr-FR" sz="14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br>
              <a:rPr lang="fr-FR" sz="14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fr-FR" sz="1400" dirty="0">
                <a:solidFill>
                  <a:schemeClr val="bg1">
                    <a:lumMod val="50000"/>
                  </a:schemeClr>
                </a:solidFill>
              </a:rPr>
              <a:t>Gérer les salles, les lieux et les organismes de formation</a:t>
            </a:r>
          </a:p>
        </p:txBody>
      </p:sp>
      <p:sp>
        <p:nvSpPr>
          <p:cNvPr id="21" name="Freeform 458">
            <a:extLst>
              <a:ext uri="{FF2B5EF4-FFF2-40B4-BE49-F238E27FC236}">
                <a16:creationId xmlns:a16="http://schemas.microsoft.com/office/drawing/2014/main" id="{07B44B98-BD4A-4587-AF18-80A526C56577}"/>
              </a:ext>
            </a:extLst>
          </p:cNvPr>
          <p:cNvSpPr/>
          <p:nvPr/>
        </p:nvSpPr>
        <p:spPr>
          <a:xfrm>
            <a:off x="1538113" y="4973798"/>
            <a:ext cx="405097" cy="405026"/>
          </a:xfrm>
          <a:custGeom>
            <a:avLst/>
            <a:gdLst>
              <a:gd name="connsiteX0" fmla="*/ 113811 w 432706"/>
              <a:gd name="connsiteY0" fmla="*/ 276076 h 432707"/>
              <a:gd name="connsiteX1" fmla="*/ 156631 w 432706"/>
              <a:gd name="connsiteY1" fmla="*/ 318896 h 432707"/>
              <a:gd name="connsiteX2" fmla="*/ 141982 w 432706"/>
              <a:gd name="connsiteY2" fmla="*/ 333545 h 432707"/>
              <a:gd name="connsiteX3" fmla="*/ 126206 w 432706"/>
              <a:gd name="connsiteY3" fmla="*/ 333545 h 432707"/>
              <a:gd name="connsiteX4" fmla="*/ 126206 w 432706"/>
              <a:gd name="connsiteY4" fmla="*/ 306501 h 432707"/>
              <a:gd name="connsiteX5" fmla="*/ 99161 w 432706"/>
              <a:gd name="connsiteY5" fmla="*/ 306501 h 432707"/>
              <a:gd name="connsiteX6" fmla="*/ 99161 w 432706"/>
              <a:gd name="connsiteY6" fmla="*/ 290725 h 432707"/>
              <a:gd name="connsiteX7" fmla="*/ 226495 w 432706"/>
              <a:gd name="connsiteY7" fmla="*/ 164448 h 432707"/>
              <a:gd name="connsiteX8" fmla="*/ 230439 w 432706"/>
              <a:gd name="connsiteY8" fmla="*/ 166209 h 432707"/>
              <a:gd name="connsiteX9" fmla="*/ 229593 w 432706"/>
              <a:gd name="connsiteY9" fmla="*/ 174660 h 432707"/>
              <a:gd name="connsiteX10" fmla="*/ 147616 w 432706"/>
              <a:gd name="connsiteY10" fmla="*/ 256638 h 432707"/>
              <a:gd name="connsiteX11" fmla="*/ 139165 w 432706"/>
              <a:gd name="connsiteY11" fmla="*/ 257483 h 432707"/>
              <a:gd name="connsiteX12" fmla="*/ 140010 w 432706"/>
              <a:gd name="connsiteY12" fmla="*/ 249032 h 432707"/>
              <a:gd name="connsiteX13" fmla="*/ 221987 w 432706"/>
              <a:gd name="connsiteY13" fmla="*/ 167054 h 432707"/>
              <a:gd name="connsiteX14" fmla="*/ 226495 w 432706"/>
              <a:gd name="connsiteY14" fmla="*/ 164448 h 432707"/>
              <a:gd name="connsiteX15" fmla="*/ 225368 w 432706"/>
              <a:gd name="connsiteY15" fmla="*/ 126206 h 432707"/>
              <a:gd name="connsiteX16" fmla="*/ 72117 w 432706"/>
              <a:gd name="connsiteY16" fmla="*/ 279457 h 432707"/>
              <a:gd name="connsiteX17" fmla="*/ 72117 w 432706"/>
              <a:gd name="connsiteY17" fmla="*/ 360589 h 432707"/>
              <a:gd name="connsiteX18" fmla="*/ 153249 w 432706"/>
              <a:gd name="connsiteY18" fmla="*/ 360589 h 432707"/>
              <a:gd name="connsiteX19" fmla="*/ 306500 w 432706"/>
              <a:gd name="connsiteY19" fmla="*/ 207339 h 432707"/>
              <a:gd name="connsiteX20" fmla="*/ 288471 w 432706"/>
              <a:gd name="connsiteY20" fmla="*/ 74372 h 432707"/>
              <a:gd name="connsiteX21" fmla="*/ 269315 w 432706"/>
              <a:gd name="connsiteY21" fmla="*/ 82259 h 432707"/>
              <a:gd name="connsiteX22" fmla="*/ 243397 w 432706"/>
              <a:gd name="connsiteY22" fmla="*/ 108177 h 432707"/>
              <a:gd name="connsiteX23" fmla="*/ 324530 w 432706"/>
              <a:gd name="connsiteY23" fmla="*/ 189309 h 432707"/>
              <a:gd name="connsiteX24" fmla="*/ 350447 w 432706"/>
              <a:gd name="connsiteY24" fmla="*/ 163392 h 432707"/>
              <a:gd name="connsiteX25" fmla="*/ 358335 w 432706"/>
              <a:gd name="connsiteY25" fmla="*/ 144236 h 432707"/>
              <a:gd name="connsiteX26" fmla="*/ 350447 w 432706"/>
              <a:gd name="connsiteY26" fmla="*/ 125079 h 432707"/>
              <a:gd name="connsiteX27" fmla="*/ 307628 w 432706"/>
              <a:gd name="connsiteY27" fmla="*/ 82259 h 432707"/>
              <a:gd name="connsiteX28" fmla="*/ 288471 w 432706"/>
              <a:gd name="connsiteY28" fmla="*/ 74372 h 432707"/>
              <a:gd name="connsiteX29" fmla="*/ 81132 w 432706"/>
              <a:gd name="connsiteY29" fmla="*/ 0 h 432707"/>
              <a:gd name="connsiteX30" fmla="*/ 351574 w 432706"/>
              <a:gd name="connsiteY30" fmla="*/ 0 h 432707"/>
              <a:gd name="connsiteX31" fmla="*/ 408902 w 432706"/>
              <a:gd name="connsiteY31" fmla="*/ 23805 h 432707"/>
              <a:gd name="connsiteX32" fmla="*/ 432706 w 432706"/>
              <a:gd name="connsiteY32" fmla="*/ 81133 h 432707"/>
              <a:gd name="connsiteX33" fmla="*/ 432706 w 432706"/>
              <a:gd name="connsiteY33" fmla="*/ 351574 h 432707"/>
              <a:gd name="connsiteX34" fmla="*/ 408902 w 432706"/>
              <a:gd name="connsiteY34" fmla="*/ 408902 h 432707"/>
              <a:gd name="connsiteX35" fmla="*/ 351574 w 432706"/>
              <a:gd name="connsiteY35" fmla="*/ 432707 h 432707"/>
              <a:gd name="connsiteX36" fmla="*/ 81132 w 432706"/>
              <a:gd name="connsiteY36" fmla="*/ 432707 h 432707"/>
              <a:gd name="connsiteX37" fmla="*/ 23804 w 432706"/>
              <a:gd name="connsiteY37" fmla="*/ 408902 h 432707"/>
              <a:gd name="connsiteX38" fmla="*/ 0 w 432706"/>
              <a:gd name="connsiteY38" fmla="*/ 351574 h 432707"/>
              <a:gd name="connsiteX39" fmla="*/ 0 w 432706"/>
              <a:gd name="connsiteY39" fmla="*/ 81133 h 432707"/>
              <a:gd name="connsiteX40" fmla="*/ 23804 w 432706"/>
              <a:gd name="connsiteY40" fmla="*/ 23805 h 432707"/>
              <a:gd name="connsiteX41" fmla="*/ 81132 w 432706"/>
              <a:gd name="connsiteY41" fmla="*/ 0 h 432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432706" h="432707">
                <a:moveTo>
                  <a:pt x="113811" y="276076"/>
                </a:moveTo>
                <a:lnTo>
                  <a:pt x="156631" y="318896"/>
                </a:lnTo>
                <a:lnTo>
                  <a:pt x="141982" y="333545"/>
                </a:lnTo>
                <a:lnTo>
                  <a:pt x="126206" y="333545"/>
                </a:lnTo>
                <a:lnTo>
                  <a:pt x="126206" y="306501"/>
                </a:lnTo>
                <a:lnTo>
                  <a:pt x="99161" y="306501"/>
                </a:lnTo>
                <a:lnTo>
                  <a:pt x="99161" y="290725"/>
                </a:lnTo>
                <a:close/>
                <a:moveTo>
                  <a:pt x="226495" y="164448"/>
                </a:moveTo>
                <a:cubicBezTo>
                  <a:pt x="227903" y="164308"/>
                  <a:pt x="229218" y="164894"/>
                  <a:pt x="230439" y="166209"/>
                </a:cubicBezTo>
                <a:cubicBezTo>
                  <a:pt x="233068" y="168651"/>
                  <a:pt x="232786" y="171468"/>
                  <a:pt x="229593" y="174660"/>
                </a:cubicBezTo>
                <a:lnTo>
                  <a:pt x="147616" y="256638"/>
                </a:lnTo>
                <a:cubicBezTo>
                  <a:pt x="144423" y="259831"/>
                  <a:pt x="141606" y="260112"/>
                  <a:pt x="139165" y="257483"/>
                </a:cubicBezTo>
                <a:cubicBezTo>
                  <a:pt x="136535" y="255042"/>
                  <a:pt x="136817" y="252225"/>
                  <a:pt x="140010" y="249032"/>
                </a:cubicBezTo>
                <a:lnTo>
                  <a:pt x="221987" y="167054"/>
                </a:lnTo>
                <a:cubicBezTo>
                  <a:pt x="223584" y="165458"/>
                  <a:pt x="225086" y="164589"/>
                  <a:pt x="226495" y="164448"/>
                </a:cubicBezTo>
                <a:close/>
                <a:moveTo>
                  <a:pt x="225368" y="126206"/>
                </a:moveTo>
                <a:lnTo>
                  <a:pt x="72117" y="279457"/>
                </a:lnTo>
                <a:lnTo>
                  <a:pt x="72117" y="360589"/>
                </a:lnTo>
                <a:lnTo>
                  <a:pt x="153249" y="360589"/>
                </a:lnTo>
                <a:lnTo>
                  <a:pt x="306500" y="207339"/>
                </a:lnTo>
                <a:close/>
                <a:moveTo>
                  <a:pt x="288471" y="74372"/>
                </a:moveTo>
                <a:cubicBezTo>
                  <a:pt x="280959" y="74372"/>
                  <a:pt x="274574" y="77001"/>
                  <a:pt x="269315" y="82259"/>
                </a:cubicBezTo>
                <a:lnTo>
                  <a:pt x="243397" y="108177"/>
                </a:lnTo>
                <a:lnTo>
                  <a:pt x="324530" y="189309"/>
                </a:lnTo>
                <a:lnTo>
                  <a:pt x="350447" y="163392"/>
                </a:lnTo>
                <a:cubicBezTo>
                  <a:pt x="355706" y="158133"/>
                  <a:pt x="358335" y="151748"/>
                  <a:pt x="358335" y="144236"/>
                </a:cubicBezTo>
                <a:cubicBezTo>
                  <a:pt x="358335" y="136723"/>
                  <a:pt x="355706" y="130338"/>
                  <a:pt x="350447" y="125079"/>
                </a:cubicBezTo>
                <a:lnTo>
                  <a:pt x="307628" y="82259"/>
                </a:lnTo>
                <a:cubicBezTo>
                  <a:pt x="302369" y="77001"/>
                  <a:pt x="295983" y="74372"/>
                  <a:pt x="288471" y="74372"/>
                </a:cubicBezTo>
                <a:close/>
                <a:moveTo>
                  <a:pt x="81132" y="0"/>
                </a:moveTo>
                <a:lnTo>
                  <a:pt x="351574" y="0"/>
                </a:lnTo>
                <a:cubicBezTo>
                  <a:pt x="373923" y="0"/>
                  <a:pt x="393033" y="7935"/>
                  <a:pt x="408902" y="23805"/>
                </a:cubicBezTo>
                <a:cubicBezTo>
                  <a:pt x="424772" y="39674"/>
                  <a:pt x="432706" y="58784"/>
                  <a:pt x="432706" y="81133"/>
                </a:cubicBezTo>
                <a:lnTo>
                  <a:pt x="432706" y="351574"/>
                </a:lnTo>
                <a:cubicBezTo>
                  <a:pt x="432706" y="373924"/>
                  <a:pt x="424772" y="393033"/>
                  <a:pt x="408902" y="408902"/>
                </a:cubicBezTo>
                <a:cubicBezTo>
                  <a:pt x="393033" y="424772"/>
                  <a:pt x="373923" y="432707"/>
                  <a:pt x="351574" y="432707"/>
                </a:cubicBezTo>
                <a:lnTo>
                  <a:pt x="81132" y="432707"/>
                </a:lnTo>
                <a:cubicBezTo>
                  <a:pt x="58783" y="432707"/>
                  <a:pt x="39674" y="424772"/>
                  <a:pt x="23804" y="408902"/>
                </a:cubicBezTo>
                <a:cubicBezTo>
                  <a:pt x="7935" y="393033"/>
                  <a:pt x="0" y="373924"/>
                  <a:pt x="0" y="351574"/>
                </a:cubicBezTo>
                <a:lnTo>
                  <a:pt x="0" y="81133"/>
                </a:lnTo>
                <a:cubicBezTo>
                  <a:pt x="0" y="58784"/>
                  <a:pt x="7935" y="39674"/>
                  <a:pt x="23804" y="23805"/>
                </a:cubicBezTo>
                <a:cubicBezTo>
                  <a:pt x="39674" y="7935"/>
                  <a:pt x="58783" y="0"/>
                  <a:pt x="811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endParaRPr lang="fr-FR" dirty="0"/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4CD56DD7-5EE7-402C-8842-47AA3FB7F027}"/>
              </a:ext>
            </a:extLst>
          </p:cNvPr>
          <p:cNvSpPr txBox="1"/>
          <p:nvPr/>
        </p:nvSpPr>
        <p:spPr>
          <a:xfrm>
            <a:off x="2098033" y="5031378"/>
            <a:ext cx="9196131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500" i="1" dirty="0">
                <a:latin typeface="Arial" panose="020B0604020202020204" pitchFamily="34" charset="0"/>
              </a:rPr>
              <a:t>Chaque gestionnaire peut modifier uniquement les lieux et salles qu’il a lui-même créés</a:t>
            </a:r>
          </a:p>
        </p:txBody>
      </p:sp>
      <p:sp>
        <p:nvSpPr>
          <p:cNvPr id="23" name="Rectangle : avec coins arrondis en diagonale 22">
            <a:extLst>
              <a:ext uri="{FF2B5EF4-FFF2-40B4-BE49-F238E27FC236}">
                <a16:creationId xmlns:a16="http://schemas.microsoft.com/office/drawing/2014/main" id="{C1922B13-7697-4515-BC08-0151B3EFFBBF}"/>
              </a:ext>
            </a:extLst>
          </p:cNvPr>
          <p:cNvSpPr/>
          <p:nvPr/>
        </p:nvSpPr>
        <p:spPr>
          <a:xfrm>
            <a:off x="60960" y="1032521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1 –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RenoiRH</a:t>
            </a:r>
          </a:p>
        </p:txBody>
      </p:sp>
      <p:sp>
        <p:nvSpPr>
          <p:cNvPr id="24" name="Rectangle : avec coins arrondis en diagonale 23">
            <a:extLst>
              <a:ext uri="{FF2B5EF4-FFF2-40B4-BE49-F238E27FC236}">
                <a16:creationId xmlns:a16="http://schemas.microsoft.com/office/drawing/2014/main" id="{A1AF060E-4329-4436-8B66-241168252AA4}"/>
              </a:ext>
            </a:extLst>
          </p:cNvPr>
          <p:cNvSpPr/>
          <p:nvPr/>
        </p:nvSpPr>
        <p:spPr>
          <a:xfrm>
            <a:off x="60960" y="1604709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2 –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Stage / Session</a:t>
            </a:r>
          </a:p>
        </p:txBody>
      </p:sp>
      <p:sp>
        <p:nvSpPr>
          <p:cNvPr id="26" name="Rectangle : avec coins arrondis en diagonale 25">
            <a:extLst>
              <a:ext uri="{FF2B5EF4-FFF2-40B4-BE49-F238E27FC236}">
                <a16:creationId xmlns:a16="http://schemas.microsoft.com/office/drawing/2014/main" id="{D7A7EC55-56D2-4FB0-85BA-D2E20A86DAB5}"/>
              </a:ext>
            </a:extLst>
          </p:cNvPr>
          <p:cNvSpPr/>
          <p:nvPr/>
        </p:nvSpPr>
        <p:spPr>
          <a:xfrm>
            <a:off x="60960" y="2749085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4 –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Validation</a:t>
            </a:r>
          </a:p>
        </p:txBody>
      </p:sp>
      <p:sp>
        <p:nvSpPr>
          <p:cNvPr id="27" name="Rectangle : avec coins arrondis en diagonale 26">
            <a:extLst>
              <a:ext uri="{FF2B5EF4-FFF2-40B4-BE49-F238E27FC236}">
                <a16:creationId xmlns:a16="http://schemas.microsoft.com/office/drawing/2014/main" id="{D0F56E9A-860A-42E4-A60D-94E5FE336B5B}"/>
              </a:ext>
            </a:extLst>
          </p:cNvPr>
          <p:cNvSpPr/>
          <p:nvPr/>
        </p:nvSpPr>
        <p:spPr>
          <a:xfrm>
            <a:off x="60960" y="3321273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5 –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Inscription</a:t>
            </a:r>
          </a:p>
        </p:txBody>
      </p:sp>
      <p:sp>
        <p:nvSpPr>
          <p:cNvPr id="28" name="Rectangle : avec coins arrondis en diagonale 27">
            <a:extLst>
              <a:ext uri="{FF2B5EF4-FFF2-40B4-BE49-F238E27FC236}">
                <a16:creationId xmlns:a16="http://schemas.microsoft.com/office/drawing/2014/main" id="{0F9F16FA-2ED3-4979-9007-CE8BABB75BCD}"/>
              </a:ext>
            </a:extLst>
          </p:cNvPr>
          <p:cNvSpPr/>
          <p:nvPr/>
        </p:nvSpPr>
        <p:spPr>
          <a:xfrm>
            <a:off x="60960" y="3893461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6 - 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 Réalisation session</a:t>
            </a:r>
          </a:p>
        </p:txBody>
      </p:sp>
      <p:sp>
        <p:nvSpPr>
          <p:cNvPr id="29" name="Rectangle : avec coins arrondis en diagonale 28">
            <a:extLst>
              <a:ext uri="{FF2B5EF4-FFF2-40B4-BE49-F238E27FC236}">
                <a16:creationId xmlns:a16="http://schemas.microsoft.com/office/drawing/2014/main" id="{01CB439D-9709-4AFB-8B25-6D002E7C51AE}"/>
              </a:ext>
            </a:extLst>
          </p:cNvPr>
          <p:cNvSpPr/>
          <p:nvPr/>
        </p:nvSpPr>
        <p:spPr>
          <a:xfrm>
            <a:off x="60960" y="5037837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00AC8C"/>
          </a:solidFill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8 –</a:t>
            </a:r>
            <a:br>
              <a:rPr lang="fr-FR" sz="1000" dirty="0"/>
            </a:br>
            <a:r>
              <a:rPr lang="fr-FR" sz="1000" dirty="0"/>
              <a:t>Référentiels</a:t>
            </a:r>
          </a:p>
        </p:txBody>
      </p:sp>
      <p:sp>
        <p:nvSpPr>
          <p:cNvPr id="31" name="Rectangle : avec coins arrondis en diagonale 30">
            <a:extLst>
              <a:ext uri="{FF2B5EF4-FFF2-40B4-BE49-F238E27FC236}">
                <a16:creationId xmlns:a16="http://schemas.microsoft.com/office/drawing/2014/main" id="{66DF9BD1-F4EA-422A-88D6-632637CA0A86}"/>
              </a:ext>
            </a:extLst>
          </p:cNvPr>
          <p:cNvSpPr/>
          <p:nvPr/>
        </p:nvSpPr>
        <p:spPr>
          <a:xfrm>
            <a:off x="60960" y="5610025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9 –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Reporting</a:t>
            </a:r>
          </a:p>
        </p:txBody>
      </p:sp>
      <p:sp>
        <p:nvSpPr>
          <p:cNvPr id="32" name="Rectangle : avec coins arrondis en diagonale 31">
            <a:extLst>
              <a:ext uri="{FF2B5EF4-FFF2-40B4-BE49-F238E27FC236}">
                <a16:creationId xmlns:a16="http://schemas.microsoft.com/office/drawing/2014/main" id="{E6F94787-C004-4649-845E-FB5DF0FE856A}"/>
              </a:ext>
            </a:extLst>
          </p:cNvPr>
          <p:cNvSpPr/>
          <p:nvPr/>
        </p:nvSpPr>
        <p:spPr>
          <a:xfrm>
            <a:off x="60960" y="2176897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3 –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Téléinscription</a:t>
            </a:r>
          </a:p>
        </p:txBody>
      </p:sp>
      <p:sp>
        <p:nvSpPr>
          <p:cNvPr id="33" name="Rectangle : avec coins arrondis en diagonale 32">
            <a:extLst>
              <a:ext uri="{FF2B5EF4-FFF2-40B4-BE49-F238E27FC236}">
                <a16:creationId xmlns:a16="http://schemas.microsoft.com/office/drawing/2014/main" id="{F8C1EB6D-E5FC-4689-A508-8FE7D5AC2A96}"/>
              </a:ext>
            </a:extLst>
          </p:cNvPr>
          <p:cNvSpPr/>
          <p:nvPr/>
        </p:nvSpPr>
        <p:spPr>
          <a:xfrm>
            <a:off x="60960" y="4465649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7 –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Historique</a:t>
            </a:r>
          </a:p>
        </p:txBody>
      </p:sp>
      <p:sp>
        <p:nvSpPr>
          <p:cNvPr id="34" name="Freeform 384">
            <a:extLst>
              <a:ext uri="{FF2B5EF4-FFF2-40B4-BE49-F238E27FC236}">
                <a16:creationId xmlns:a16="http://schemas.microsoft.com/office/drawing/2014/main" id="{39610DD6-7FC3-4D26-8002-6CFC600CBF2C}"/>
              </a:ext>
            </a:extLst>
          </p:cNvPr>
          <p:cNvSpPr/>
          <p:nvPr/>
        </p:nvSpPr>
        <p:spPr>
          <a:xfrm>
            <a:off x="1538112" y="5505837"/>
            <a:ext cx="405097" cy="410869"/>
          </a:xfrm>
          <a:custGeom>
            <a:avLst/>
            <a:gdLst/>
            <a:ahLst/>
            <a:cxnLst/>
            <a:rect l="l" t="t" r="r" b="b"/>
            <a:pathLst>
              <a:path w="432707" h="432707">
                <a:moveTo>
                  <a:pt x="81132" y="0"/>
                </a:moveTo>
                <a:lnTo>
                  <a:pt x="351575" y="0"/>
                </a:lnTo>
                <a:cubicBezTo>
                  <a:pt x="373924" y="0"/>
                  <a:pt x="393033" y="7935"/>
                  <a:pt x="408902" y="23805"/>
                </a:cubicBezTo>
                <a:cubicBezTo>
                  <a:pt x="424772" y="39674"/>
                  <a:pt x="432707" y="58784"/>
                  <a:pt x="432707" y="81133"/>
                </a:cubicBezTo>
                <a:lnTo>
                  <a:pt x="432707" y="351574"/>
                </a:lnTo>
                <a:cubicBezTo>
                  <a:pt x="432707" y="373924"/>
                  <a:pt x="424772" y="393033"/>
                  <a:pt x="408902" y="408902"/>
                </a:cubicBezTo>
                <a:cubicBezTo>
                  <a:pt x="393033" y="424772"/>
                  <a:pt x="373924" y="432707"/>
                  <a:pt x="351575" y="432707"/>
                </a:cubicBezTo>
                <a:lnTo>
                  <a:pt x="81132" y="432707"/>
                </a:lnTo>
                <a:cubicBezTo>
                  <a:pt x="58784" y="432707"/>
                  <a:pt x="39674" y="424772"/>
                  <a:pt x="23805" y="408902"/>
                </a:cubicBezTo>
                <a:cubicBezTo>
                  <a:pt x="7935" y="393033"/>
                  <a:pt x="0" y="373924"/>
                  <a:pt x="0" y="351574"/>
                </a:cubicBezTo>
                <a:lnTo>
                  <a:pt x="0" y="81133"/>
                </a:lnTo>
                <a:cubicBezTo>
                  <a:pt x="0" y="58784"/>
                  <a:pt x="7935" y="39674"/>
                  <a:pt x="23805" y="23805"/>
                </a:cubicBezTo>
                <a:cubicBezTo>
                  <a:pt x="39674" y="7935"/>
                  <a:pt x="58784" y="0"/>
                  <a:pt x="81132" y="0"/>
                </a:cubicBezTo>
                <a:close/>
                <a:moveTo>
                  <a:pt x="324530" y="97472"/>
                </a:moveTo>
                <a:cubicBezTo>
                  <a:pt x="319647" y="97472"/>
                  <a:pt x="315422" y="99256"/>
                  <a:pt x="311854" y="102824"/>
                </a:cubicBezTo>
                <a:lnTo>
                  <a:pt x="180294" y="234383"/>
                </a:lnTo>
                <a:lnTo>
                  <a:pt x="120854" y="174942"/>
                </a:lnTo>
                <a:cubicBezTo>
                  <a:pt x="117285" y="171374"/>
                  <a:pt x="113059" y="169590"/>
                  <a:pt x="108177" y="169590"/>
                </a:cubicBezTo>
                <a:cubicBezTo>
                  <a:pt x="103294" y="169590"/>
                  <a:pt x="99068" y="171374"/>
                  <a:pt x="95500" y="174942"/>
                </a:cubicBezTo>
                <a:lnTo>
                  <a:pt x="66766" y="203677"/>
                </a:lnTo>
                <a:cubicBezTo>
                  <a:pt x="63196" y="207245"/>
                  <a:pt x="61413" y="211471"/>
                  <a:pt x="61413" y="216353"/>
                </a:cubicBezTo>
                <a:cubicBezTo>
                  <a:pt x="61413" y="221236"/>
                  <a:pt x="63196" y="225462"/>
                  <a:pt x="66766" y="229030"/>
                </a:cubicBezTo>
                <a:lnTo>
                  <a:pt x="167618" y="329883"/>
                </a:lnTo>
                <a:cubicBezTo>
                  <a:pt x="171186" y="333451"/>
                  <a:pt x="175412" y="335235"/>
                  <a:pt x="180294" y="335235"/>
                </a:cubicBezTo>
                <a:cubicBezTo>
                  <a:pt x="185178" y="335235"/>
                  <a:pt x="189402" y="333451"/>
                  <a:pt x="192972" y="329883"/>
                </a:cubicBezTo>
                <a:lnTo>
                  <a:pt x="365942" y="156913"/>
                </a:lnTo>
                <a:cubicBezTo>
                  <a:pt x="369510" y="153344"/>
                  <a:pt x="371294" y="149119"/>
                  <a:pt x="371294" y="144236"/>
                </a:cubicBezTo>
                <a:cubicBezTo>
                  <a:pt x="371294" y="139353"/>
                  <a:pt x="369510" y="135127"/>
                  <a:pt x="365942" y="131559"/>
                </a:cubicBezTo>
                <a:lnTo>
                  <a:pt x="337207" y="102824"/>
                </a:lnTo>
                <a:cubicBezTo>
                  <a:pt x="333638" y="99256"/>
                  <a:pt x="329413" y="97472"/>
                  <a:pt x="324530" y="97472"/>
                </a:cubicBezTo>
                <a:close/>
              </a:path>
            </a:pathLst>
          </a:custGeom>
          <a:solidFill>
            <a:srgbClr val="00AC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/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22136308-53FD-495F-9F13-ECA4512464C8}"/>
              </a:ext>
            </a:extLst>
          </p:cNvPr>
          <p:cNvSpPr txBox="1"/>
          <p:nvPr/>
        </p:nvSpPr>
        <p:spPr>
          <a:xfrm>
            <a:off x="2098033" y="5486985"/>
            <a:ext cx="9255766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500" i="1" dirty="0">
                <a:latin typeface="Arial" panose="020B0604020202020204" pitchFamily="34" charset="0"/>
              </a:rPr>
              <a:t>Pour faciliter la création des lieux et des salles, il est intéressant de disposer au préalable d’une liste des lieux à créer avec les salles correspondantes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3ED2C0C-2B84-4F06-9CAC-EB77C2446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20C2-BDE6-4EB1-A6D0-0042D9418E61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5122959D-DBCA-4ACB-8BAD-4131C5B70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Module 3</a:t>
            </a:r>
          </a:p>
        </p:txBody>
      </p:sp>
    </p:spTree>
    <p:extLst>
      <p:ext uri="{BB962C8B-B14F-4D97-AF65-F5344CB8AC3E}">
        <p14:creationId xmlns:p14="http://schemas.microsoft.com/office/powerpoint/2010/main" val="3770743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Image 39">
            <a:extLst>
              <a:ext uri="{FF2B5EF4-FFF2-40B4-BE49-F238E27FC236}">
                <a16:creationId xmlns:a16="http://schemas.microsoft.com/office/drawing/2014/main" id="{18537ABA-8B4E-4ABE-BE92-A8BE36B45BDF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7394889" y="3587710"/>
            <a:ext cx="3934956" cy="2756460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</p:pic>
      <p:pic>
        <p:nvPicPr>
          <p:cNvPr id="35" name="Image 34">
            <a:extLst>
              <a:ext uri="{FF2B5EF4-FFF2-40B4-BE49-F238E27FC236}">
                <a16:creationId xmlns:a16="http://schemas.microsoft.com/office/drawing/2014/main" id="{EEF05E50-D7AD-47A5-87D5-C0E3D065CC28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394889" y="1111847"/>
            <a:ext cx="3940348" cy="2405686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E22E7B5A-8D41-46AE-8DC7-669E82763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8-2 Créer </a:t>
            </a:r>
            <a:r>
              <a:rPr lang="fr-FR" dirty="0"/>
              <a:t>un lieu de formation</a:t>
            </a:r>
          </a:p>
        </p:txBody>
      </p:sp>
      <p:graphicFrame>
        <p:nvGraphicFramePr>
          <p:cNvPr id="22" name="Tableau 140">
            <a:extLst>
              <a:ext uri="{FF2B5EF4-FFF2-40B4-BE49-F238E27FC236}">
                <a16:creationId xmlns:a16="http://schemas.microsoft.com/office/drawing/2014/main" id="{AD23CC77-7510-4617-B28D-04BA866101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8166643"/>
              </p:ext>
            </p:extLst>
          </p:nvPr>
        </p:nvGraphicFramePr>
        <p:xfrm>
          <a:off x="1340332" y="1233421"/>
          <a:ext cx="5722159" cy="428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138">
                  <a:extLst>
                    <a:ext uri="{9D8B030D-6E8A-4147-A177-3AD203B41FA5}">
                      <a16:colId xmlns:a16="http://schemas.microsoft.com/office/drawing/2014/main" val="1458599572"/>
                    </a:ext>
                  </a:extLst>
                </a:gridCol>
                <a:gridCol w="4179021">
                  <a:extLst>
                    <a:ext uri="{9D8B030D-6E8A-4147-A177-3AD203B41FA5}">
                      <a16:colId xmlns:a16="http://schemas.microsoft.com/office/drawing/2014/main" val="17544133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bg1"/>
                          </a:solidFill>
                        </a:rPr>
                        <a:t>Champ</a:t>
                      </a: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bg1"/>
                          </a:solidFill>
                        </a:rPr>
                        <a:t>Règle de gestion</a:t>
                      </a: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62628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1" u="sng" dirty="0" smtClean="0"/>
                        <a:t>Code</a:t>
                      </a:r>
                      <a:endParaRPr lang="fr-FR" sz="1600" b="1" u="sng" dirty="0"/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Code </a:t>
                      </a:r>
                      <a:r>
                        <a:rPr lang="fr-FR" sz="1600" dirty="0" smtClean="0"/>
                        <a:t>explicite </a:t>
                      </a:r>
                      <a:r>
                        <a:rPr lang="fr-FR" sz="1600" dirty="0"/>
                        <a:t>du </a:t>
                      </a:r>
                      <a:r>
                        <a:rPr lang="fr-FR" sz="1600" dirty="0" smtClean="0"/>
                        <a:t>lieu (12 caractères) , </a:t>
                      </a:r>
                      <a:r>
                        <a:rPr lang="fr-FR" sz="1600" dirty="0"/>
                        <a:t>permettant de le rechercher </a:t>
                      </a:r>
                      <a:r>
                        <a:rPr lang="fr-FR" sz="1600" dirty="0" smtClean="0"/>
                        <a:t>facilement </a:t>
                      </a:r>
                      <a:r>
                        <a:rPr lang="fr-FR" sz="1600" b="1" i="1" dirty="0" smtClean="0">
                          <a:solidFill>
                            <a:srgbClr val="0070C0"/>
                          </a:solidFill>
                        </a:rPr>
                        <a:t>(R87000000001)</a:t>
                      </a:r>
                      <a:endParaRPr lang="fr-FR" sz="16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14865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1" u="sng" dirty="0"/>
                        <a:t>Libellé court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Nom du lieu – Il doit être significatif car il est repris </a:t>
                      </a:r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dans la convocation et 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l’attestation</a:t>
                      </a:r>
                    </a:p>
                    <a:p>
                      <a:r>
                        <a:rPr lang="fr-FR" sz="1600" i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DRAAF 87 site de Limoges</a:t>
                      </a:r>
                      <a:endParaRPr lang="fr-FR" sz="1600" i="1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0980347"/>
                  </a:ext>
                </a:extLst>
              </a:tr>
              <a:tr h="505595">
                <a:tc>
                  <a:txBody>
                    <a:bodyPr/>
                    <a:lstStyle/>
                    <a:p>
                      <a:r>
                        <a:rPr lang="fr-FR" sz="1600" b="0" dirty="0"/>
                        <a:t>Libellé abrégé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saisir sinon tronqué sur </a:t>
                      </a:r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les 18 premiers caractères du Libellé 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court : </a:t>
                      </a:r>
                      <a:r>
                        <a:rPr lang="fr-FR" sz="1600" i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DRAAF87 Limoges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7072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0" u="sng" dirty="0"/>
                        <a:t>Statut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 Actif 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05925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0" u="sng" dirty="0"/>
                        <a:t>Date de début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/>
                        <a:t>01/01 de l’année de création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77548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0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Localisation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Par région : indispensable </a:t>
                      </a:r>
                      <a:r>
                        <a:rPr lang="fr-FR" sz="1600" dirty="0"/>
                        <a:t>pour rechercher facilement le lieu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54298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Adresse</a:t>
                      </a:r>
                      <a:endParaRPr lang="fr-FR" sz="1600" b="0" u="sng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Adresse du lieu</a:t>
                      </a:r>
                      <a:r>
                        <a:rPr lang="fr-FR" sz="1600" baseline="0" dirty="0" smtClean="0"/>
                        <a:t> </a:t>
                      </a:r>
                      <a:endParaRPr lang="fr-FR" sz="1600" dirty="0"/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257088"/>
                  </a:ext>
                </a:extLst>
              </a:tr>
            </a:tbl>
          </a:graphicData>
        </a:graphic>
      </p:graphicFrame>
      <p:sp>
        <p:nvSpPr>
          <p:cNvPr id="26" name="ZoneTexte 25">
            <a:extLst>
              <a:ext uri="{FF2B5EF4-FFF2-40B4-BE49-F238E27FC236}">
                <a16:creationId xmlns:a16="http://schemas.microsoft.com/office/drawing/2014/main" id="{1A8DD692-4821-406C-9CCF-875D3177ED9C}"/>
              </a:ext>
            </a:extLst>
          </p:cNvPr>
          <p:cNvSpPr txBox="1"/>
          <p:nvPr/>
        </p:nvSpPr>
        <p:spPr>
          <a:xfrm>
            <a:off x="8116466" y="1887815"/>
            <a:ext cx="372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chemeClr val="accent2"/>
                </a:solidFill>
                <a:sym typeface="Wingdings 3" panose="05040102010807070707" pitchFamily="18" charset="2"/>
              </a:rPr>
              <a:t>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840DE688-FC2B-42B0-9C61-50B9221D2BCA}"/>
              </a:ext>
            </a:extLst>
          </p:cNvPr>
          <p:cNvSpPr txBox="1"/>
          <p:nvPr/>
        </p:nvSpPr>
        <p:spPr>
          <a:xfrm>
            <a:off x="7845094" y="2057956"/>
            <a:ext cx="372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chemeClr val="accent2"/>
                </a:solidFill>
                <a:sym typeface="Wingdings 3" panose="05040102010807070707" pitchFamily="18" charset="2"/>
              </a:rPr>
              <a:t>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1CCF0ED1-F78D-44C6-81E0-363CCE8BEAE3}"/>
              </a:ext>
            </a:extLst>
          </p:cNvPr>
          <p:cNvSpPr txBox="1"/>
          <p:nvPr/>
        </p:nvSpPr>
        <p:spPr>
          <a:xfrm>
            <a:off x="7812420" y="2259845"/>
            <a:ext cx="372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chemeClr val="accent2"/>
                </a:solidFill>
                <a:sym typeface="Wingdings 3" panose="05040102010807070707" pitchFamily="18" charset="2"/>
              </a:rPr>
              <a:t>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91647CA0-F035-4503-8A66-ACA134062690}"/>
              </a:ext>
            </a:extLst>
          </p:cNvPr>
          <p:cNvSpPr txBox="1"/>
          <p:nvPr/>
        </p:nvSpPr>
        <p:spPr>
          <a:xfrm>
            <a:off x="8681368" y="2838399"/>
            <a:ext cx="372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chemeClr val="accent2"/>
                </a:solidFill>
                <a:sym typeface="Wingdings 3" panose="05040102010807070707" pitchFamily="18" charset="2"/>
              </a:rPr>
              <a:t>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31" name="Rectangle : avec coins arrondis en diagonale 30">
            <a:extLst>
              <a:ext uri="{FF2B5EF4-FFF2-40B4-BE49-F238E27FC236}">
                <a16:creationId xmlns:a16="http://schemas.microsoft.com/office/drawing/2014/main" id="{5AA9BB4D-3074-445A-B69A-50C330E784A4}"/>
              </a:ext>
            </a:extLst>
          </p:cNvPr>
          <p:cNvSpPr/>
          <p:nvPr/>
        </p:nvSpPr>
        <p:spPr>
          <a:xfrm>
            <a:off x="60960" y="1032521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1 –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RenoiRH</a:t>
            </a:r>
          </a:p>
        </p:txBody>
      </p:sp>
      <p:sp>
        <p:nvSpPr>
          <p:cNvPr id="32" name="Rectangle : avec coins arrondis en diagonale 31">
            <a:extLst>
              <a:ext uri="{FF2B5EF4-FFF2-40B4-BE49-F238E27FC236}">
                <a16:creationId xmlns:a16="http://schemas.microsoft.com/office/drawing/2014/main" id="{CB933976-77B2-48A3-8EC9-D3329B7A4FF1}"/>
              </a:ext>
            </a:extLst>
          </p:cNvPr>
          <p:cNvSpPr/>
          <p:nvPr/>
        </p:nvSpPr>
        <p:spPr>
          <a:xfrm>
            <a:off x="60960" y="1604709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2 –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Stage / Session</a:t>
            </a:r>
          </a:p>
        </p:txBody>
      </p:sp>
      <p:sp>
        <p:nvSpPr>
          <p:cNvPr id="33" name="Rectangle : avec coins arrondis en diagonale 32">
            <a:extLst>
              <a:ext uri="{FF2B5EF4-FFF2-40B4-BE49-F238E27FC236}">
                <a16:creationId xmlns:a16="http://schemas.microsoft.com/office/drawing/2014/main" id="{3B42F8FC-D40E-4AAD-9127-CB24FAF5FE55}"/>
              </a:ext>
            </a:extLst>
          </p:cNvPr>
          <p:cNvSpPr/>
          <p:nvPr/>
        </p:nvSpPr>
        <p:spPr>
          <a:xfrm>
            <a:off x="60960" y="2749085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4 –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Validation</a:t>
            </a:r>
          </a:p>
        </p:txBody>
      </p:sp>
      <p:sp>
        <p:nvSpPr>
          <p:cNvPr id="34" name="Rectangle : avec coins arrondis en diagonale 33">
            <a:extLst>
              <a:ext uri="{FF2B5EF4-FFF2-40B4-BE49-F238E27FC236}">
                <a16:creationId xmlns:a16="http://schemas.microsoft.com/office/drawing/2014/main" id="{A58146B6-B7FE-4BB8-B729-4DFA429774CB}"/>
              </a:ext>
            </a:extLst>
          </p:cNvPr>
          <p:cNvSpPr/>
          <p:nvPr/>
        </p:nvSpPr>
        <p:spPr>
          <a:xfrm>
            <a:off x="60960" y="3321273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5 –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Inscription</a:t>
            </a:r>
          </a:p>
        </p:txBody>
      </p:sp>
      <p:sp>
        <p:nvSpPr>
          <p:cNvPr id="36" name="Rectangle : avec coins arrondis en diagonale 35">
            <a:extLst>
              <a:ext uri="{FF2B5EF4-FFF2-40B4-BE49-F238E27FC236}">
                <a16:creationId xmlns:a16="http://schemas.microsoft.com/office/drawing/2014/main" id="{DA818D7B-0F79-476C-A277-F3281C940EA0}"/>
              </a:ext>
            </a:extLst>
          </p:cNvPr>
          <p:cNvSpPr/>
          <p:nvPr/>
        </p:nvSpPr>
        <p:spPr>
          <a:xfrm>
            <a:off x="60960" y="3893461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6 - 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 Réalisation session</a:t>
            </a:r>
          </a:p>
        </p:txBody>
      </p:sp>
      <p:sp>
        <p:nvSpPr>
          <p:cNvPr id="37" name="Rectangle : avec coins arrondis en diagonale 36">
            <a:extLst>
              <a:ext uri="{FF2B5EF4-FFF2-40B4-BE49-F238E27FC236}">
                <a16:creationId xmlns:a16="http://schemas.microsoft.com/office/drawing/2014/main" id="{DEEBE2C0-37C1-4075-8FE5-BB192BF71D7A}"/>
              </a:ext>
            </a:extLst>
          </p:cNvPr>
          <p:cNvSpPr/>
          <p:nvPr/>
        </p:nvSpPr>
        <p:spPr>
          <a:xfrm>
            <a:off x="60960" y="5037837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00AC8C"/>
          </a:solidFill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8 –</a:t>
            </a:r>
            <a:br>
              <a:rPr lang="fr-FR" sz="1000" dirty="0"/>
            </a:br>
            <a:r>
              <a:rPr lang="fr-FR" sz="1000" dirty="0"/>
              <a:t>Référentiels</a:t>
            </a:r>
          </a:p>
        </p:txBody>
      </p:sp>
      <p:sp>
        <p:nvSpPr>
          <p:cNvPr id="47" name="Rectangle : avec coins arrondis en diagonale 46">
            <a:extLst>
              <a:ext uri="{FF2B5EF4-FFF2-40B4-BE49-F238E27FC236}">
                <a16:creationId xmlns:a16="http://schemas.microsoft.com/office/drawing/2014/main" id="{87A9A514-6AA9-45BD-8334-89D4B68170B6}"/>
              </a:ext>
            </a:extLst>
          </p:cNvPr>
          <p:cNvSpPr/>
          <p:nvPr/>
        </p:nvSpPr>
        <p:spPr>
          <a:xfrm>
            <a:off x="60960" y="5610025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9 –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Reporting</a:t>
            </a:r>
          </a:p>
        </p:txBody>
      </p:sp>
      <p:sp>
        <p:nvSpPr>
          <p:cNvPr id="48" name="Rectangle : avec coins arrondis en diagonale 47">
            <a:extLst>
              <a:ext uri="{FF2B5EF4-FFF2-40B4-BE49-F238E27FC236}">
                <a16:creationId xmlns:a16="http://schemas.microsoft.com/office/drawing/2014/main" id="{3ED07D2A-9EEF-4140-AEC4-2802E71AD48D}"/>
              </a:ext>
            </a:extLst>
          </p:cNvPr>
          <p:cNvSpPr/>
          <p:nvPr/>
        </p:nvSpPr>
        <p:spPr>
          <a:xfrm>
            <a:off x="60960" y="2176897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3 –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Téléinscription</a:t>
            </a:r>
          </a:p>
        </p:txBody>
      </p:sp>
      <p:sp>
        <p:nvSpPr>
          <p:cNvPr id="49" name="Rectangle : avec coins arrondis en diagonale 48">
            <a:extLst>
              <a:ext uri="{FF2B5EF4-FFF2-40B4-BE49-F238E27FC236}">
                <a16:creationId xmlns:a16="http://schemas.microsoft.com/office/drawing/2014/main" id="{4B410FCB-C13A-4492-814B-83D8458690CC}"/>
              </a:ext>
            </a:extLst>
          </p:cNvPr>
          <p:cNvSpPr/>
          <p:nvPr/>
        </p:nvSpPr>
        <p:spPr>
          <a:xfrm>
            <a:off x="60960" y="4465649"/>
            <a:ext cx="1008000" cy="468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rgbClr val="00A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00AC8C"/>
                </a:solidFill>
              </a:rPr>
              <a:t>7 –</a:t>
            </a:r>
            <a:br>
              <a:rPr lang="fr-FR" sz="1000" dirty="0">
                <a:solidFill>
                  <a:srgbClr val="00AC8C"/>
                </a:solidFill>
              </a:rPr>
            </a:br>
            <a:r>
              <a:rPr lang="fr-FR" sz="1000" dirty="0">
                <a:solidFill>
                  <a:srgbClr val="00AC8C"/>
                </a:solidFill>
              </a:rPr>
              <a:t>Historique</a:t>
            </a:r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37420CFB-0513-4E4E-A363-D9496410729A}"/>
              </a:ext>
            </a:extLst>
          </p:cNvPr>
          <p:cNvSpPr txBox="1"/>
          <p:nvPr/>
        </p:nvSpPr>
        <p:spPr>
          <a:xfrm>
            <a:off x="1232017" y="670477"/>
            <a:ext cx="5163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>
                <a:latin typeface="+mj-lt"/>
              </a:rPr>
              <a:t>Gérer les référentiels Salles, Lieux et Organismes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1BFDDB13-EACB-458C-9648-98EC6D3E7113}"/>
              </a:ext>
            </a:extLst>
          </p:cNvPr>
          <p:cNvSpPr txBox="1"/>
          <p:nvPr/>
        </p:nvSpPr>
        <p:spPr>
          <a:xfrm>
            <a:off x="5880651" y="702062"/>
            <a:ext cx="6048000" cy="307777"/>
          </a:xfrm>
          <a:prstGeom prst="rect">
            <a:avLst/>
          </a:prstGeom>
          <a:solidFill>
            <a:srgbClr val="00AC8C"/>
          </a:solidFill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bg1"/>
                </a:solidFill>
              </a:rPr>
              <a:t>Accès à l’écran </a:t>
            </a:r>
            <a:r>
              <a:rPr lang="fr-FR" sz="1400" dirty="0">
                <a:solidFill>
                  <a:schemeClr val="bg1"/>
                </a:solidFill>
              </a:rPr>
              <a:t>: Formation </a:t>
            </a:r>
            <a:r>
              <a:rPr lang="fr-FR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 3" panose="05040102010807070707" pitchFamily="18" charset="2"/>
              </a:rPr>
              <a:t> Offre de formation  </a:t>
            </a:r>
            <a:r>
              <a:rPr lang="fr-FR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Configurer </a:t>
            </a:r>
            <a:r>
              <a:rPr lang="fr-FR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 3" panose="05040102010807070707" pitchFamily="18" charset="2"/>
              </a:rPr>
              <a:t> </a:t>
            </a:r>
            <a:r>
              <a:rPr lang="fr-FR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Lieu de formation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4F23F4C1-9D17-4FA6-AAA4-D30CE8E8CA9B}"/>
              </a:ext>
            </a:extLst>
          </p:cNvPr>
          <p:cNvSpPr txBox="1"/>
          <p:nvPr/>
        </p:nvSpPr>
        <p:spPr>
          <a:xfrm>
            <a:off x="7497460" y="2843479"/>
            <a:ext cx="372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chemeClr val="accent2"/>
                </a:solidFill>
                <a:sym typeface="Wingdings 3" panose="05040102010807070707" pitchFamily="18" charset="2"/>
              </a:rPr>
              <a:t>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4B11F8A6-F602-45DB-B421-3F807780EFF6}"/>
              </a:ext>
            </a:extLst>
          </p:cNvPr>
          <p:cNvSpPr txBox="1"/>
          <p:nvPr/>
        </p:nvSpPr>
        <p:spPr>
          <a:xfrm>
            <a:off x="8090843" y="5047367"/>
            <a:ext cx="372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chemeClr val="accent2"/>
                </a:solidFill>
                <a:sym typeface="Wingdings 3" panose="05040102010807070707" pitchFamily="18" charset="2"/>
              </a:rPr>
              <a:t>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E3CFDB9E-5B81-483B-9C3B-57CF7B300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20C2-BDE6-4EB1-A6D0-0042D9418E61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A944C7F-AFDA-4296-AB6F-531AC1386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Module 3</a:t>
            </a:r>
          </a:p>
        </p:txBody>
      </p:sp>
      <p:grpSp>
        <p:nvGrpSpPr>
          <p:cNvPr id="41" name="Groupe 40"/>
          <p:cNvGrpSpPr/>
          <p:nvPr/>
        </p:nvGrpSpPr>
        <p:grpSpPr>
          <a:xfrm>
            <a:off x="11291627" y="103520"/>
            <a:ext cx="756938" cy="527878"/>
            <a:chOff x="10975331" y="352297"/>
            <a:chExt cx="756938" cy="527878"/>
          </a:xfrm>
        </p:grpSpPr>
        <p:sp>
          <p:nvSpPr>
            <p:cNvPr id="44" name="Rectangle avec coins arrondis en diagonale 43"/>
            <p:cNvSpPr/>
            <p:nvPr/>
          </p:nvSpPr>
          <p:spPr>
            <a:xfrm>
              <a:off x="10975331" y="352297"/>
              <a:ext cx="756938" cy="527878"/>
            </a:xfrm>
            <a:prstGeom prst="round2DiagRect">
              <a:avLst/>
            </a:prstGeom>
            <a:solidFill>
              <a:srgbClr val="5B9BD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45" name="ZoneTexte 44"/>
            <p:cNvSpPr txBox="1"/>
            <p:nvPr/>
          </p:nvSpPr>
          <p:spPr>
            <a:xfrm>
              <a:off x="10975331" y="450114"/>
              <a:ext cx="7569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>
                  <a:solidFill>
                    <a:srgbClr val="F6FCFA"/>
                  </a:solidFill>
                </a:rPr>
                <a:t>Démo</a:t>
              </a:r>
            </a:p>
          </p:txBody>
        </p:sp>
      </p:grpSp>
      <p:sp>
        <p:nvSpPr>
          <p:cNvPr id="46" name="Freeform 458">
            <a:extLst>
              <a:ext uri="{FF2B5EF4-FFF2-40B4-BE49-F238E27FC236}">
                <a16:creationId xmlns:a16="http://schemas.microsoft.com/office/drawing/2014/main" id="{07B44B98-BD4A-4587-AF18-80A526C56577}"/>
              </a:ext>
            </a:extLst>
          </p:cNvPr>
          <p:cNvSpPr/>
          <p:nvPr/>
        </p:nvSpPr>
        <p:spPr>
          <a:xfrm>
            <a:off x="1317076" y="5714553"/>
            <a:ext cx="405097" cy="405026"/>
          </a:xfrm>
          <a:custGeom>
            <a:avLst/>
            <a:gdLst>
              <a:gd name="connsiteX0" fmla="*/ 113811 w 432706"/>
              <a:gd name="connsiteY0" fmla="*/ 276076 h 432707"/>
              <a:gd name="connsiteX1" fmla="*/ 156631 w 432706"/>
              <a:gd name="connsiteY1" fmla="*/ 318896 h 432707"/>
              <a:gd name="connsiteX2" fmla="*/ 141982 w 432706"/>
              <a:gd name="connsiteY2" fmla="*/ 333545 h 432707"/>
              <a:gd name="connsiteX3" fmla="*/ 126206 w 432706"/>
              <a:gd name="connsiteY3" fmla="*/ 333545 h 432707"/>
              <a:gd name="connsiteX4" fmla="*/ 126206 w 432706"/>
              <a:gd name="connsiteY4" fmla="*/ 306501 h 432707"/>
              <a:gd name="connsiteX5" fmla="*/ 99161 w 432706"/>
              <a:gd name="connsiteY5" fmla="*/ 306501 h 432707"/>
              <a:gd name="connsiteX6" fmla="*/ 99161 w 432706"/>
              <a:gd name="connsiteY6" fmla="*/ 290725 h 432707"/>
              <a:gd name="connsiteX7" fmla="*/ 226495 w 432706"/>
              <a:gd name="connsiteY7" fmla="*/ 164448 h 432707"/>
              <a:gd name="connsiteX8" fmla="*/ 230439 w 432706"/>
              <a:gd name="connsiteY8" fmla="*/ 166209 h 432707"/>
              <a:gd name="connsiteX9" fmla="*/ 229593 w 432706"/>
              <a:gd name="connsiteY9" fmla="*/ 174660 h 432707"/>
              <a:gd name="connsiteX10" fmla="*/ 147616 w 432706"/>
              <a:gd name="connsiteY10" fmla="*/ 256638 h 432707"/>
              <a:gd name="connsiteX11" fmla="*/ 139165 w 432706"/>
              <a:gd name="connsiteY11" fmla="*/ 257483 h 432707"/>
              <a:gd name="connsiteX12" fmla="*/ 140010 w 432706"/>
              <a:gd name="connsiteY12" fmla="*/ 249032 h 432707"/>
              <a:gd name="connsiteX13" fmla="*/ 221987 w 432706"/>
              <a:gd name="connsiteY13" fmla="*/ 167054 h 432707"/>
              <a:gd name="connsiteX14" fmla="*/ 226495 w 432706"/>
              <a:gd name="connsiteY14" fmla="*/ 164448 h 432707"/>
              <a:gd name="connsiteX15" fmla="*/ 225368 w 432706"/>
              <a:gd name="connsiteY15" fmla="*/ 126206 h 432707"/>
              <a:gd name="connsiteX16" fmla="*/ 72117 w 432706"/>
              <a:gd name="connsiteY16" fmla="*/ 279457 h 432707"/>
              <a:gd name="connsiteX17" fmla="*/ 72117 w 432706"/>
              <a:gd name="connsiteY17" fmla="*/ 360589 h 432707"/>
              <a:gd name="connsiteX18" fmla="*/ 153249 w 432706"/>
              <a:gd name="connsiteY18" fmla="*/ 360589 h 432707"/>
              <a:gd name="connsiteX19" fmla="*/ 306500 w 432706"/>
              <a:gd name="connsiteY19" fmla="*/ 207339 h 432707"/>
              <a:gd name="connsiteX20" fmla="*/ 288471 w 432706"/>
              <a:gd name="connsiteY20" fmla="*/ 74372 h 432707"/>
              <a:gd name="connsiteX21" fmla="*/ 269315 w 432706"/>
              <a:gd name="connsiteY21" fmla="*/ 82259 h 432707"/>
              <a:gd name="connsiteX22" fmla="*/ 243397 w 432706"/>
              <a:gd name="connsiteY22" fmla="*/ 108177 h 432707"/>
              <a:gd name="connsiteX23" fmla="*/ 324530 w 432706"/>
              <a:gd name="connsiteY23" fmla="*/ 189309 h 432707"/>
              <a:gd name="connsiteX24" fmla="*/ 350447 w 432706"/>
              <a:gd name="connsiteY24" fmla="*/ 163392 h 432707"/>
              <a:gd name="connsiteX25" fmla="*/ 358335 w 432706"/>
              <a:gd name="connsiteY25" fmla="*/ 144236 h 432707"/>
              <a:gd name="connsiteX26" fmla="*/ 350447 w 432706"/>
              <a:gd name="connsiteY26" fmla="*/ 125079 h 432707"/>
              <a:gd name="connsiteX27" fmla="*/ 307628 w 432706"/>
              <a:gd name="connsiteY27" fmla="*/ 82259 h 432707"/>
              <a:gd name="connsiteX28" fmla="*/ 288471 w 432706"/>
              <a:gd name="connsiteY28" fmla="*/ 74372 h 432707"/>
              <a:gd name="connsiteX29" fmla="*/ 81132 w 432706"/>
              <a:gd name="connsiteY29" fmla="*/ 0 h 432707"/>
              <a:gd name="connsiteX30" fmla="*/ 351574 w 432706"/>
              <a:gd name="connsiteY30" fmla="*/ 0 h 432707"/>
              <a:gd name="connsiteX31" fmla="*/ 408902 w 432706"/>
              <a:gd name="connsiteY31" fmla="*/ 23805 h 432707"/>
              <a:gd name="connsiteX32" fmla="*/ 432706 w 432706"/>
              <a:gd name="connsiteY32" fmla="*/ 81133 h 432707"/>
              <a:gd name="connsiteX33" fmla="*/ 432706 w 432706"/>
              <a:gd name="connsiteY33" fmla="*/ 351574 h 432707"/>
              <a:gd name="connsiteX34" fmla="*/ 408902 w 432706"/>
              <a:gd name="connsiteY34" fmla="*/ 408902 h 432707"/>
              <a:gd name="connsiteX35" fmla="*/ 351574 w 432706"/>
              <a:gd name="connsiteY35" fmla="*/ 432707 h 432707"/>
              <a:gd name="connsiteX36" fmla="*/ 81132 w 432706"/>
              <a:gd name="connsiteY36" fmla="*/ 432707 h 432707"/>
              <a:gd name="connsiteX37" fmla="*/ 23804 w 432706"/>
              <a:gd name="connsiteY37" fmla="*/ 408902 h 432707"/>
              <a:gd name="connsiteX38" fmla="*/ 0 w 432706"/>
              <a:gd name="connsiteY38" fmla="*/ 351574 h 432707"/>
              <a:gd name="connsiteX39" fmla="*/ 0 w 432706"/>
              <a:gd name="connsiteY39" fmla="*/ 81133 h 432707"/>
              <a:gd name="connsiteX40" fmla="*/ 23804 w 432706"/>
              <a:gd name="connsiteY40" fmla="*/ 23805 h 432707"/>
              <a:gd name="connsiteX41" fmla="*/ 81132 w 432706"/>
              <a:gd name="connsiteY41" fmla="*/ 0 h 432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432706" h="432707">
                <a:moveTo>
                  <a:pt x="113811" y="276076"/>
                </a:moveTo>
                <a:lnTo>
                  <a:pt x="156631" y="318896"/>
                </a:lnTo>
                <a:lnTo>
                  <a:pt x="141982" y="333545"/>
                </a:lnTo>
                <a:lnTo>
                  <a:pt x="126206" y="333545"/>
                </a:lnTo>
                <a:lnTo>
                  <a:pt x="126206" y="306501"/>
                </a:lnTo>
                <a:lnTo>
                  <a:pt x="99161" y="306501"/>
                </a:lnTo>
                <a:lnTo>
                  <a:pt x="99161" y="290725"/>
                </a:lnTo>
                <a:close/>
                <a:moveTo>
                  <a:pt x="226495" y="164448"/>
                </a:moveTo>
                <a:cubicBezTo>
                  <a:pt x="227903" y="164308"/>
                  <a:pt x="229218" y="164894"/>
                  <a:pt x="230439" y="166209"/>
                </a:cubicBezTo>
                <a:cubicBezTo>
                  <a:pt x="233068" y="168651"/>
                  <a:pt x="232786" y="171468"/>
                  <a:pt x="229593" y="174660"/>
                </a:cubicBezTo>
                <a:lnTo>
                  <a:pt x="147616" y="256638"/>
                </a:lnTo>
                <a:cubicBezTo>
                  <a:pt x="144423" y="259831"/>
                  <a:pt x="141606" y="260112"/>
                  <a:pt x="139165" y="257483"/>
                </a:cubicBezTo>
                <a:cubicBezTo>
                  <a:pt x="136535" y="255042"/>
                  <a:pt x="136817" y="252225"/>
                  <a:pt x="140010" y="249032"/>
                </a:cubicBezTo>
                <a:lnTo>
                  <a:pt x="221987" y="167054"/>
                </a:lnTo>
                <a:cubicBezTo>
                  <a:pt x="223584" y="165458"/>
                  <a:pt x="225086" y="164589"/>
                  <a:pt x="226495" y="164448"/>
                </a:cubicBezTo>
                <a:close/>
                <a:moveTo>
                  <a:pt x="225368" y="126206"/>
                </a:moveTo>
                <a:lnTo>
                  <a:pt x="72117" y="279457"/>
                </a:lnTo>
                <a:lnTo>
                  <a:pt x="72117" y="360589"/>
                </a:lnTo>
                <a:lnTo>
                  <a:pt x="153249" y="360589"/>
                </a:lnTo>
                <a:lnTo>
                  <a:pt x="306500" y="207339"/>
                </a:lnTo>
                <a:close/>
                <a:moveTo>
                  <a:pt x="288471" y="74372"/>
                </a:moveTo>
                <a:cubicBezTo>
                  <a:pt x="280959" y="74372"/>
                  <a:pt x="274574" y="77001"/>
                  <a:pt x="269315" y="82259"/>
                </a:cubicBezTo>
                <a:lnTo>
                  <a:pt x="243397" y="108177"/>
                </a:lnTo>
                <a:lnTo>
                  <a:pt x="324530" y="189309"/>
                </a:lnTo>
                <a:lnTo>
                  <a:pt x="350447" y="163392"/>
                </a:lnTo>
                <a:cubicBezTo>
                  <a:pt x="355706" y="158133"/>
                  <a:pt x="358335" y="151748"/>
                  <a:pt x="358335" y="144236"/>
                </a:cubicBezTo>
                <a:cubicBezTo>
                  <a:pt x="358335" y="136723"/>
                  <a:pt x="355706" y="130338"/>
                  <a:pt x="350447" y="125079"/>
                </a:cubicBezTo>
                <a:lnTo>
                  <a:pt x="307628" y="82259"/>
                </a:lnTo>
                <a:cubicBezTo>
                  <a:pt x="302369" y="77001"/>
                  <a:pt x="295983" y="74372"/>
                  <a:pt x="288471" y="74372"/>
                </a:cubicBezTo>
                <a:close/>
                <a:moveTo>
                  <a:pt x="81132" y="0"/>
                </a:moveTo>
                <a:lnTo>
                  <a:pt x="351574" y="0"/>
                </a:lnTo>
                <a:cubicBezTo>
                  <a:pt x="373923" y="0"/>
                  <a:pt x="393033" y="7935"/>
                  <a:pt x="408902" y="23805"/>
                </a:cubicBezTo>
                <a:cubicBezTo>
                  <a:pt x="424772" y="39674"/>
                  <a:pt x="432706" y="58784"/>
                  <a:pt x="432706" y="81133"/>
                </a:cubicBezTo>
                <a:lnTo>
                  <a:pt x="432706" y="351574"/>
                </a:lnTo>
                <a:cubicBezTo>
                  <a:pt x="432706" y="373924"/>
                  <a:pt x="424772" y="393033"/>
                  <a:pt x="408902" y="408902"/>
                </a:cubicBezTo>
                <a:cubicBezTo>
                  <a:pt x="393033" y="424772"/>
                  <a:pt x="373923" y="432707"/>
                  <a:pt x="351574" y="432707"/>
                </a:cubicBezTo>
                <a:lnTo>
                  <a:pt x="81132" y="432707"/>
                </a:lnTo>
                <a:cubicBezTo>
                  <a:pt x="58783" y="432707"/>
                  <a:pt x="39674" y="424772"/>
                  <a:pt x="23804" y="408902"/>
                </a:cubicBezTo>
                <a:cubicBezTo>
                  <a:pt x="7935" y="393033"/>
                  <a:pt x="0" y="373924"/>
                  <a:pt x="0" y="351574"/>
                </a:cubicBezTo>
                <a:lnTo>
                  <a:pt x="0" y="81133"/>
                </a:lnTo>
                <a:cubicBezTo>
                  <a:pt x="0" y="58784"/>
                  <a:pt x="7935" y="39674"/>
                  <a:pt x="23804" y="23805"/>
                </a:cubicBezTo>
                <a:cubicBezTo>
                  <a:pt x="39674" y="7935"/>
                  <a:pt x="58783" y="0"/>
                  <a:pt x="811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endParaRPr lang="fr-FR" dirty="0"/>
          </a:p>
        </p:txBody>
      </p:sp>
      <p:sp>
        <p:nvSpPr>
          <p:cNvPr id="51" name="ZoneTexte 50">
            <a:extLst>
              <a:ext uri="{FF2B5EF4-FFF2-40B4-BE49-F238E27FC236}">
                <a16:creationId xmlns:a16="http://schemas.microsoft.com/office/drawing/2014/main" id="{4CD56DD7-5EE7-402C-8842-47AA3FB7F027}"/>
              </a:ext>
            </a:extLst>
          </p:cNvPr>
          <p:cNvSpPr txBox="1"/>
          <p:nvPr/>
        </p:nvSpPr>
        <p:spPr>
          <a:xfrm>
            <a:off x="1722172" y="5661646"/>
            <a:ext cx="553923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500" i="1" dirty="0" smtClean="0">
                <a:latin typeface="Arial" panose="020B0604020202020204" pitchFamily="34" charset="0"/>
              </a:rPr>
              <a:t>Voir codification des lieux proposée dans le Manuel utilisateurs – Séquence 8</a:t>
            </a:r>
            <a:endParaRPr lang="fr-FR" sz="1500" i="1" dirty="0">
              <a:latin typeface="Arial" panose="020B0604020202020204" pitchFamily="34" charset="0"/>
            </a:endParaRPr>
          </a:p>
        </p:txBody>
      </p:sp>
      <p:sp>
        <p:nvSpPr>
          <p:cNvPr id="52" name="ZoneTexte 51">
            <a:extLst>
              <a:ext uri="{FF2B5EF4-FFF2-40B4-BE49-F238E27FC236}">
                <a16:creationId xmlns:a16="http://schemas.microsoft.com/office/drawing/2014/main" id="{4B11F8A6-F602-45DB-B421-3F807780EFF6}"/>
              </a:ext>
            </a:extLst>
          </p:cNvPr>
          <p:cNvSpPr txBox="1"/>
          <p:nvPr/>
        </p:nvSpPr>
        <p:spPr>
          <a:xfrm>
            <a:off x="8535937" y="4514983"/>
            <a:ext cx="372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chemeClr val="accent2"/>
                </a:solidFill>
                <a:sym typeface="Wingdings 3" panose="05040102010807070707" pitchFamily="18" charset="2"/>
              </a:rPr>
              <a:t></a:t>
            </a:r>
            <a:endParaRPr lang="fr-FR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26060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D434591496C1458208DA0DC3D81EB6" ma:contentTypeVersion="5" ma:contentTypeDescription="Crée un document." ma:contentTypeScope="" ma:versionID="d0c808c8601837047a52e65d11ee4b90">
  <xsd:schema xmlns:xsd="http://www.w3.org/2001/XMLSchema" xmlns:xs="http://www.w3.org/2001/XMLSchema" xmlns:p="http://schemas.microsoft.com/office/2006/metadata/properties" xmlns:ns2="c88309ce-c905-409a-84b1-662eeb704ae4" targetNamespace="http://schemas.microsoft.com/office/2006/metadata/properties" ma:root="true" ma:fieldsID="05c322b8c232c8c0ea85db3323a3a881" ns2:_="">
    <xsd:import namespace="c88309ce-c905-409a-84b1-662eeb704ae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8309ce-c905-409a-84b1-662eeb704a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61E4B9F-1848-4E63-A6E7-F4BF4D41452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F040F92-B84F-43E7-AD6C-6EB32BC01D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88309ce-c905-409a-84b1-662eeb704a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3CF76EA-E725-4819-AF75-88079D889069}">
  <ds:schemaRefs>
    <ds:schemaRef ds:uri="http://www.w3.org/XML/1998/namespace"/>
    <ds:schemaRef ds:uri="http://schemas.microsoft.com/office/2006/documentManagement/types"/>
    <ds:schemaRef ds:uri="http://purl.org/dc/terms/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c88309ce-c905-409a-84b1-662eeb704ae4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4285</TotalTime>
  <Words>2733</Words>
  <Application>Microsoft Office PowerPoint</Application>
  <PresentationFormat>Grand écran</PresentationFormat>
  <Paragraphs>502</Paragraphs>
  <Slides>20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8" baseType="lpstr">
      <vt:lpstr>Arial</vt:lpstr>
      <vt:lpstr>Calibri</vt:lpstr>
      <vt:lpstr>Calibri Light</vt:lpstr>
      <vt:lpstr>Courier New</vt:lpstr>
      <vt:lpstr>Times New Roman</vt:lpstr>
      <vt:lpstr>Wingdings 3</vt:lpstr>
      <vt:lpstr>Thème Office</vt:lpstr>
      <vt:lpstr>Image bitmap</vt:lpstr>
      <vt:lpstr>Présentation PowerPoint</vt:lpstr>
      <vt:lpstr>Objectifs et programme de la formation</vt:lpstr>
      <vt:lpstr>7-1 Consulter l’historique de formation d’un agent (1)</vt:lpstr>
      <vt:lpstr>7-1 Consulter l’historique de formation d’un agent (2)</vt:lpstr>
      <vt:lpstr>7-1 Consulter l’historique de formation d’un agent (3)</vt:lpstr>
      <vt:lpstr>Exercice</vt:lpstr>
      <vt:lpstr>Objectifs et programme de la formation</vt:lpstr>
      <vt:lpstr>8-1 Salle et lieu : principe</vt:lpstr>
      <vt:lpstr>8-2 Créer un lieu de formation</vt:lpstr>
      <vt:lpstr>8-3 Créer une salle de formation</vt:lpstr>
      <vt:lpstr>8-4 Affecter une salle à un lieu de formation</vt:lpstr>
      <vt:lpstr>8-5 Organisme de formation : principe</vt:lpstr>
      <vt:lpstr>8-6 Créer un organisme de formation</vt:lpstr>
      <vt:lpstr>Exercice</vt:lpstr>
      <vt:lpstr>Objectifs et programme de la formation</vt:lpstr>
      <vt:lpstr>9-1 Suivi des formations : principe</vt:lpstr>
      <vt:lpstr>9-2 Lancer un rapport (1) </vt:lpstr>
      <vt:lpstr>9-2 Lancer un rapport (2) </vt:lpstr>
      <vt:lpstr>Exercice</vt:lpstr>
      <vt:lpstr>SYNTHESE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Véronique HUGUEVILLE</dc:creator>
  <cp:lastModifiedBy>Nathalie ROUSSEY</cp:lastModifiedBy>
  <cp:revision>668</cp:revision>
  <dcterms:created xsi:type="dcterms:W3CDTF">2021-06-28T15:29:33Z</dcterms:created>
  <dcterms:modified xsi:type="dcterms:W3CDTF">2021-09-22T10:24:58Z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0x010100C4D434591496C1458208DA0DC3D81EB6</vt:lpwstr>
  </property>
</Properties>
</file>