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323" r:id="rId5"/>
    <p:sldId id="342" r:id="rId6"/>
    <p:sldId id="384" r:id="rId7"/>
    <p:sldId id="301" r:id="rId8"/>
    <p:sldId id="389" r:id="rId9"/>
    <p:sldId id="369" r:id="rId10"/>
    <p:sldId id="388" r:id="rId11"/>
    <p:sldId id="304" r:id="rId12"/>
    <p:sldId id="303" r:id="rId13"/>
    <p:sldId id="385" r:id="rId14"/>
    <p:sldId id="360" r:id="rId15"/>
    <p:sldId id="386" r:id="rId16"/>
    <p:sldId id="338" r:id="rId17"/>
    <p:sldId id="324" r:id="rId18"/>
    <p:sldId id="327" r:id="rId19"/>
    <p:sldId id="325" r:id="rId20"/>
    <p:sldId id="380" r:id="rId21"/>
    <p:sldId id="326" r:id="rId22"/>
    <p:sldId id="381" r:id="rId23"/>
    <p:sldId id="328" r:id="rId24"/>
    <p:sldId id="382" r:id="rId25"/>
    <p:sldId id="329" r:id="rId26"/>
    <p:sldId id="333" r:id="rId27"/>
    <p:sldId id="362" r:id="rId28"/>
    <p:sldId id="339" r:id="rId29"/>
    <p:sldId id="314" r:id="rId30"/>
    <p:sldId id="317" r:id="rId31"/>
    <p:sldId id="316" r:id="rId32"/>
    <p:sldId id="318" r:id="rId33"/>
    <p:sldId id="321" r:id="rId34"/>
    <p:sldId id="383" r:id="rId35"/>
    <p:sldId id="319" r:id="rId36"/>
    <p:sldId id="364" r:id="rId37"/>
    <p:sldId id="390" r:id="rId3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lie ROUSSEY" initials="NR" lastIdx="17" clrIdx="0">
    <p:extLst>
      <p:ext uri="{19B8F6BF-5375-455C-9EA6-DF929625EA0E}">
        <p15:presenceInfo xmlns:p15="http://schemas.microsoft.com/office/powerpoint/2012/main" userId="Nathalie ROUSS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ED7D31"/>
    <a:srgbClr val="00AC8C"/>
    <a:srgbClr val="C00000"/>
    <a:srgbClr val="FFC000"/>
    <a:srgbClr val="E6F6F2"/>
    <a:srgbClr val="E6E6E6"/>
    <a:srgbClr val="BB8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DFC57A-DF3A-42AE-9A7E-C707D45DD531}" v="20" dt="2021-07-22T07:16:10.70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dine Trouillot" userId="d0604f72-effb-44c5-a803-c07e12c61559" providerId="ADAL" clId="{9DDFC57A-DF3A-42AE-9A7E-C707D45DD531}"/>
    <pc:docChg chg="undo custSel addSld delSld modSld">
      <pc:chgData name="Nadine Trouillot" userId="d0604f72-effb-44c5-a803-c07e12c61559" providerId="ADAL" clId="{9DDFC57A-DF3A-42AE-9A7E-C707D45DD531}" dt="2021-07-22T08:09:51.888" v="29" actId="1036"/>
      <pc:docMkLst>
        <pc:docMk/>
      </pc:docMkLst>
      <pc:sldChg chg="addSp delSp modSp del mod">
        <pc:chgData name="Nadine Trouillot" userId="d0604f72-effb-44c5-a803-c07e12c61559" providerId="ADAL" clId="{9DDFC57A-DF3A-42AE-9A7E-C707D45DD531}" dt="2021-07-22T07:16:46.649" v="28" actId="47"/>
        <pc:sldMkLst>
          <pc:docMk/>
          <pc:sldMk cId="790699275" sldId="256"/>
        </pc:sldMkLst>
        <pc:picChg chg="add del mod">
          <ac:chgData name="Nadine Trouillot" userId="d0604f72-effb-44c5-a803-c07e12c61559" providerId="ADAL" clId="{9DDFC57A-DF3A-42AE-9A7E-C707D45DD531}" dt="2021-07-22T07:14:38.307" v="14"/>
          <ac:picMkLst>
            <pc:docMk/>
            <pc:sldMk cId="790699275" sldId="256"/>
            <ac:picMk id="7" creationId="{A588200C-1847-42B1-B8DC-82FDB83BCBA6}"/>
          </ac:picMkLst>
        </pc:picChg>
        <pc:picChg chg="add del mod">
          <ac:chgData name="Nadine Trouillot" userId="d0604f72-effb-44c5-a803-c07e12c61559" providerId="ADAL" clId="{9DDFC57A-DF3A-42AE-9A7E-C707D45DD531}" dt="2021-07-22T07:14:21.079" v="11"/>
          <ac:picMkLst>
            <pc:docMk/>
            <pc:sldMk cId="790699275" sldId="256"/>
            <ac:picMk id="1026" creationId="{D5F8D8F4-C02C-4E70-BFBB-F3FF19DDD08C}"/>
          </ac:picMkLst>
        </pc:picChg>
      </pc:sldChg>
      <pc:sldChg chg="modSp mod">
        <pc:chgData name="Nadine Trouillot" userId="d0604f72-effb-44c5-a803-c07e12c61559" providerId="ADAL" clId="{9DDFC57A-DF3A-42AE-9A7E-C707D45DD531}" dt="2021-07-22T08:09:51.888" v="29" actId="1036"/>
        <pc:sldMkLst>
          <pc:docMk/>
          <pc:sldMk cId="212481437" sldId="300"/>
        </pc:sldMkLst>
        <pc:spChg chg="mod">
          <ac:chgData name="Nadine Trouillot" userId="d0604f72-effb-44c5-a803-c07e12c61559" providerId="ADAL" clId="{9DDFC57A-DF3A-42AE-9A7E-C707D45DD531}" dt="2021-07-22T08:09:51.888" v="29" actId="1036"/>
          <ac:spMkLst>
            <pc:docMk/>
            <pc:sldMk cId="212481437" sldId="300"/>
            <ac:spMk id="46" creationId="{FA3F9EFE-14E1-45C3-AA83-1A596428F5C5}"/>
          </ac:spMkLst>
        </pc:spChg>
      </pc:sldChg>
      <pc:sldChg chg="addSp delSp modSp add mod">
        <pc:chgData name="Nadine Trouillot" userId="d0604f72-effb-44c5-a803-c07e12c61559" providerId="ADAL" clId="{9DDFC57A-DF3A-42AE-9A7E-C707D45DD531}" dt="2021-07-22T07:16:10.708" v="27" actId="18131"/>
        <pc:sldMkLst>
          <pc:docMk/>
          <pc:sldMk cId="558851370" sldId="323"/>
        </pc:sldMkLst>
        <pc:spChg chg="del">
          <ac:chgData name="Nadine Trouillot" userId="d0604f72-effb-44c5-a803-c07e12c61559" providerId="ADAL" clId="{9DDFC57A-DF3A-42AE-9A7E-C707D45DD531}" dt="2021-07-22T07:15:35.892" v="24" actId="478"/>
          <ac:spMkLst>
            <pc:docMk/>
            <pc:sldMk cId="558851370" sldId="323"/>
            <ac:spMk id="2" creationId="{D76DE780-83F1-48A3-9092-D34BEDEADE2D}"/>
          </ac:spMkLst>
        </pc:spChg>
        <pc:picChg chg="del">
          <ac:chgData name="Nadine Trouillot" userId="d0604f72-effb-44c5-a803-c07e12c61559" providerId="ADAL" clId="{9DDFC57A-DF3A-42AE-9A7E-C707D45DD531}" dt="2021-07-22T07:15:15.534" v="21" actId="478"/>
          <ac:picMkLst>
            <pc:docMk/>
            <pc:sldMk cId="558851370" sldId="323"/>
            <ac:picMk id="7" creationId="{A588200C-1847-42B1-B8DC-82FDB83BCBA6}"/>
          </ac:picMkLst>
        </pc:picChg>
        <pc:picChg chg="add mod">
          <ac:chgData name="Nadine Trouillot" userId="d0604f72-effb-44c5-a803-c07e12c61559" providerId="ADAL" clId="{9DDFC57A-DF3A-42AE-9A7E-C707D45DD531}" dt="2021-07-22T07:16:10.708" v="27" actId="18131"/>
          <ac:picMkLst>
            <pc:docMk/>
            <pc:sldMk cId="558851370" sldId="323"/>
            <ac:picMk id="11" creationId="{DE5943D0-EB41-485C-87D8-B664E2F54DFD}"/>
          </ac:picMkLst>
        </pc:picChg>
        <pc:picChg chg="add del mod">
          <ac:chgData name="Nadine Trouillot" userId="d0604f72-effb-44c5-a803-c07e12c61559" providerId="ADAL" clId="{9DDFC57A-DF3A-42AE-9A7E-C707D45DD531}" dt="2021-07-22T07:15:12.695" v="20" actId="21"/>
          <ac:picMkLst>
            <pc:docMk/>
            <pc:sldMk cId="558851370" sldId="323"/>
            <ac:picMk id="2050" creationId="{4F5A32A5-2D46-4EF5-BC99-420946AF4F8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C46198-713C-469F-A24A-55173B72C00C}" type="datetimeFigureOut">
              <a:rPr lang="fr-FR" smtClean="0"/>
              <a:t>27/11/2021</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26FB8E-89CE-4D60-B796-699881C8F227}" type="slidenum">
              <a:rPr lang="fr-FR" smtClean="0"/>
              <a:t>‹N°›</a:t>
            </a:fld>
            <a:endParaRPr lang="fr-FR" dirty="0"/>
          </a:p>
        </p:txBody>
      </p:sp>
    </p:spTree>
    <p:extLst>
      <p:ext uri="{BB962C8B-B14F-4D97-AF65-F5344CB8AC3E}">
        <p14:creationId xmlns:p14="http://schemas.microsoft.com/office/powerpoint/2010/main" val="2113186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9BB70C-1561-427C-963C-A73B5B5A79B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6904DE8-9D3F-496B-AC41-830399A58B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91CA0C7-58FE-40DA-81D1-AAB24378CC88}"/>
              </a:ext>
            </a:extLst>
          </p:cNvPr>
          <p:cNvSpPr>
            <a:spLocks noGrp="1"/>
          </p:cNvSpPr>
          <p:nvPr>
            <p:ph type="dt" sz="half" idx="10"/>
          </p:nvPr>
        </p:nvSpPr>
        <p:spPr/>
        <p:txBody>
          <a:bodyPr/>
          <a:lstStyle/>
          <a:p>
            <a:endParaRPr lang="fr-FR" dirty="0"/>
          </a:p>
        </p:txBody>
      </p:sp>
      <p:sp>
        <p:nvSpPr>
          <p:cNvPr id="5" name="Espace réservé du pied de page 4">
            <a:extLst>
              <a:ext uri="{FF2B5EF4-FFF2-40B4-BE49-F238E27FC236}">
                <a16:creationId xmlns:a16="http://schemas.microsoft.com/office/drawing/2014/main" id="{AFCCFC2C-B242-4D1E-92D8-0B964FB71BD2}"/>
              </a:ext>
            </a:extLst>
          </p:cNvPr>
          <p:cNvSpPr>
            <a:spLocks noGrp="1"/>
          </p:cNvSpPr>
          <p:nvPr>
            <p:ph type="ftr" sz="quarter" idx="11"/>
          </p:nvPr>
        </p:nvSpPr>
        <p:spPr/>
        <p:txBody>
          <a:bodyPr/>
          <a:lstStyle/>
          <a:p>
            <a:r>
              <a:rPr lang="fr-FR" dirty="0"/>
              <a:t>Module 2</a:t>
            </a:r>
          </a:p>
        </p:txBody>
      </p:sp>
      <p:sp>
        <p:nvSpPr>
          <p:cNvPr id="6" name="Espace réservé du numéro de diapositive 5">
            <a:extLst>
              <a:ext uri="{FF2B5EF4-FFF2-40B4-BE49-F238E27FC236}">
                <a16:creationId xmlns:a16="http://schemas.microsoft.com/office/drawing/2014/main" id="{D5524358-77EF-4404-A746-A0B530B8D61C}"/>
              </a:ext>
            </a:extLst>
          </p:cNvPr>
          <p:cNvSpPr>
            <a:spLocks noGrp="1"/>
          </p:cNvSpPr>
          <p:nvPr>
            <p:ph type="sldNum" sz="quarter" idx="12"/>
          </p:nvPr>
        </p:nvSpPr>
        <p:spPr/>
        <p:txBody>
          <a:bodyPr/>
          <a:lstStyle/>
          <a:p>
            <a:fld id="{9BA320C2-BDE6-4EB1-A6D0-0042D9418E61}" type="slidenum">
              <a:rPr lang="fr-FR" smtClean="0"/>
              <a:t>‹N°›</a:t>
            </a:fld>
            <a:endParaRPr lang="fr-FR" dirty="0"/>
          </a:p>
        </p:txBody>
      </p:sp>
    </p:spTree>
    <p:extLst>
      <p:ext uri="{BB962C8B-B14F-4D97-AF65-F5344CB8AC3E}">
        <p14:creationId xmlns:p14="http://schemas.microsoft.com/office/powerpoint/2010/main" val="2072899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C683F6-D492-48C7-9172-F388F45DACA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E7EA2B6-7231-4FB4-805A-44EEC8D328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1D98DE85-09B2-4689-9163-1898C1336E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2C47CAF-B0D9-4817-8A53-7B2BED119B88}"/>
              </a:ext>
            </a:extLst>
          </p:cNvPr>
          <p:cNvSpPr>
            <a:spLocks noGrp="1"/>
          </p:cNvSpPr>
          <p:nvPr>
            <p:ph type="dt" sz="half" idx="10"/>
          </p:nvPr>
        </p:nvSpPr>
        <p:spPr/>
        <p:txBody>
          <a:bodyPr/>
          <a:lstStyle/>
          <a:p>
            <a:endParaRPr lang="fr-FR" dirty="0"/>
          </a:p>
        </p:txBody>
      </p:sp>
      <p:sp>
        <p:nvSpPr>
          <p:cNvPr id="6" name="Espace réservé du pied de page 5">
            <a:extLst>
              <a:ext uri="{FF2B5EF4-FFF2-40B4-BE49-F238E27FC236}">
                <a16:creationId xmlns:a16="http://schemas.microsoft.com/office/drawing/2014/main" id="{3EB590CA-EE9C-4158-9DD8-E34EBBF5EAD2}"/>
              </a:ext>
            </a:extLst>
          </p:cNvPr>
          <p:cNvSpPr>
            <a:spLocks noGrp="1"/>
          </p:cNvSpPr>
          <p:nvPr>
            <p:ph type="ftr" sz="quarter" idx="11"/>
          </p:nvPr>
        </p:nvSpPr>
        <p:spPr/>
        <p:txBody>
          <a:bodyPr/>
          <a:lstStyle/>
          <a:p>
            <a:r>
              <a:rPr lang="fr-FR" dirty="0"/>
              <a:t>Module 2</a:t>
            </a:r>
          </a:p>
        </p:txBody>
      </p:sp>
      <p:sp>
        <p:nvSpPr>
          <p:cNvPr id="7" name="Espace réservé du numéro de diapositive 6">
            <a:extLst>
              <a:ext uri="{FF2B5EF4-FFF2-40B4-BE49-F238E27FC236}">
                <a16:creationId xmlns:a16="http://schemas.microsoft.com/office/drawing/2014/main" id="{E9990A9E-02A7-4C4F-A530-F38E483105DC}"/>
              </a:ext>
            </a:extLst>
          </p:cNvPr>
          <p:cNvSpPr>
            <a:spLocks noGrp="1"/>
          </p:cNvSpPr>
          <p:nvPr>
            <p:ph type="sldNum" sz="quarter" idx="12"/>
          </p:nvPr>
        </p:nvSpPr>
        <p:spPr/>
        <p:txBody>
          <a:bodyPr/>
          <a:lstStyle/>
          <a:p>
            <a:fld id="{9BA320C2-BDE6-4EB1-A6D0-0042D9418E61}" type="slidenum">
              <a:rPr lang="fr-FR" smtClean="0"/>
              <a:t>‹N°›</a:t>
            </a:fld>
            <a:endParaRPr lang="fr-FR" dirty="0"/>
          </a:p>
        </p:txBody>
      </p:sp>
    </p:spTree>
    <p:extLst>
      <p:ext uri="{BB962C8B-B14F-4D97-AF65-F5344CB8AC3E}">
        <p14:creationId xmlns:p14="http://schemas.microsoft.com/office/powerpoint/2010/main" val="2397894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E659C-9B20-4D9D-8C5F-19B34951D74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D45C9EF-F894-46A1-829D-62157D2BD00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2A55B15-2062-4FB4-BF37-2092C4BC5D88}"/>
              </a:ext>
            </a:extLst>
          </p:cNvPr>
          <p:cNvSpPr>
            <a:spLocks noGrp="1"/>
          </p:cNvSpPr>
          <p:nvPr>
            <p:ph type="dt" sz="half" idx="10"/>
          </p:nvPr>
        </p:nvSpPr>
        <p:spPr/>
        <p:txBody>
          <a:bodyPr/>
          <a:lstStyle/>
          <a:p>
            <a:endParaRPr lang="fr-FR" dirty="0"/>
          </a:p>
        </p:txBody>
      </p:sp>
      <p:sp>
        <p:nvSpPr>
          <p:cNvPr id="5" name="Espace réservé du pied de page 4">
            <a:extLst>
              <a:ext uri="{FF2B5EF4-FFF2-40B4-BE49-F238E27FC236}">
                <a16:creationId xmlns:a16="http://schemas.microsoft.com/office/drawing/2014/main" id="{29633EB8-141F-4A57-A063-6933436FEC3D}"/>
              </a:ext>
            </a:extLst>
          </p:cNvPr>
          <p:cNvSpPr>
            <a:spLocks noGrp="1"/>
          </p:cNvSpPr>
          <p:nvPr>
            <p:ph type="ftr" sz="quarter" idx="11"/>
          </p:nvPr>
        </p:nvSpPr>
        <p:spPr/>
        <p:txBody>
          <a:bodyPr/>
          <a:lstStyle/>
          <a:p>
            <a:r>
              <a:rPr lang="fr-FR" dirty="0"/>
              <a:t>Module 2</a:t>
            </a:r>
          </a:p>
        </p:txBody>
      </p:sp>
      <p:sp>
        <p:nvSpPr>
          <p:cNvPr id="6" name="Espace réservé du numéro de diapositive 5">
            <a:extLst>
              <a:ext uri="{FF2B5EF4-FFF2-40B4-BE49-F238E27FC236}">
                <a16:creationId xmlns:a16="http://schemas.microsoft.com/office/drawing/2014/main" id="{78B31C3B-2BC3-47A7-8EBC-5002C21E1D3C}"/>
              </a:ext>
            </a:extLst>
          </p:cNvPr>
          <p:cNvSpPr>
            <a:spLocks noGrp="1"/>
          </p:cNvSpPr>
          <p:nvPr>
            <p:ph type="sldNum" sz="quarter" idx="12"/>
          </p:nvPr>
        </p:nvSpPr>
        <p:spPr/>
        <p:txBody>
          <a:bodyPr/>
          <a:lstStyle/>
          <a:p>
            <a:fld id="{9BA320C2-BDE6-4EB1-A6D0-0042D9418E61}" type="slidenum">
              <a:rPr lang="fr-FR" smtClean="0"/>
              <a:t>‹N°›</a:t>
            </a:fld>
            <a:endParaRPr lang="fr-FR" dirty="0"/>
          </a:p>
        </p:txBody>
      </p:sp>
    </p:spTree>
    <p:extLst>
      <p:ext uri="{BB962C8B-B14F-4D97-AF65-F5344CB8AC3E}">
        <p14:creationId xmlns:p14="http://schemas.microsoft.com/office/powerpoint/2010/main" val="2847991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E62CB61-6324-4F56-805B-FD6CC16577A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16D4F5D-77CD-4495-A576-5F66E8CE585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615A74B-74C5-4E83-BF81-E0F090EE5ED5}"/>
              </a:ext>
            </a:extLst>
          </p:cNvPr>
          <p:cNvSpPr>
            <a:spLocks noGrp="1"/>
          </p:cNvSpPr>
          <p:nvPr>
            <p:ph type="dt" sz="half" idx="10"/>
          </p:nvPr>
        </p:nvSpPr>
        <p:spPr/>
        <p:txBody>
          <a:bodyPr/>
          <a:lstStyle/>
          <a:p>
            <a:endParaRPr lang="fr-FR" dirty="0"/>
          </a:p>
        </p:txBody>
      </p:sp>
      <p:sp>
        <p:nvSpPr>
          <p:cNvPr id="5" name="Espace réservé du pied de page 4">
            <a:extLst>
              <a:ext uri="{FF2B5EF4-FFF2-40B4-BE49-F238E27FC236}">
                <a16:creationId xmlns:a16="http://schemas.microsoft.com/office/drawing/2014/main" id="{93AFFC80-74E2-4F21-9AC4-5504CB47814F}"/>
              </a:ext>
            </a:extLst>
          </p:cNvPr>
          <p:cNvSpPr>
            <a:spLocks noGrp="1"/>
          </p:cNvSpPr>
          <p:nvPr>
            <p:ph type="ftr" sz="quarter" idx="11"/>
          </p:nvPr>
        </p:nvSpPr>
        <p:spPr/>
        <p:txBody>
          <a:bodyPr/>
          <a:lstStyle/>
          <a:p>
            <a:r>
              <a:rPr lang="fr-FR" dirty="0"/>
              <a:t>Module 2</a:t>
            </a:r>
          </a:p>
        </p:txBody>
      </p:sp>
      <p:sp>
        <p:nvSpPr>
          <p:cNvPr id="6" name="Espace réservé du numéro de diapositive 5">
            <a:extLst>
              <a:ext uri="{FF2B5EF4-FFF2-40B4-BE49-F238E27FC236}">
                <a16:creationId xmlns:a16="http://schemas.microsoft.com/office/drawing/2014/main" id="{E3D4C264-01B5-459B-B5B4-924AD0AFC821}"/>
              </a:ext>
            </a:extLst>
          </p:cNvPr>
          <p:cNvSpPr>
            <a:spLocks noGrp="1"/>
          </p:cNvSpPr>
          <p:nvPr>
            <p:ph type="sldNum" sz="quarter" idx="12"/>
          </p:nvPr>
        </p:nvSpPr>
        <p:spPr/>
        <p:txBody>
          <a:bodyPr/>
          <a:lstStyle/>
          <a:p>
            <a:fld id="{9BA320C2-BDE6-4EB1-A6D0-0042D9418E61}" type="slidenum">
              <a:rPr lang="fr-FR" smtClean="0"/>
              <a:t>‹N°›</a:t>
            </a:fld>
            <a:endParaRPr lang="fr-FR" dirty="0"/>
          </a:p>
        </p:txBody>
      </p:sp>
    </p:spTree>
    <p:extLst>
      <p:ext uri="{BB962C8B-B14F-4D97-AF65-F5344CB8AC3E}">
        <p14:creationId xmlns:p14="http://schemas.microsoft.com/office/powerpoint/2010/main" val="1107396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75EF01-FD5A-4F49-A977-3E0D2B1D8FCF}"/>
              </a:ext>
            </a:extLst>
          </p:cNvPr>
          <p:cNvSpPr>
            <a:spLocks noGrp="1"/>
          </p:cNvSpPr>
          <p:nvPr>
            <p:ph type="title" hasCustomPrompt="1"/>
          </p:nvPr>
        </p:nvSpPr>
        <p:spPr>
          <a:xfrm>
            <a:off x="1247258" y="166346"/>
            <a:ext cx="10166176" cy="519447"/>
          </a:xfrm>
        </p:spPr>
        <p:txBody>
          <a:bodyPr>
            <a:normAutofit/>
          </a:bodyPr>
          <a:lstStyle>
            <a:lvl1pPr>
              <a:defRPr sz="3600" u="none">
                <a:solidFill>
                  <a:srgbClr val="00AC8C"/>
                </a:solidFill>
              </a:defRPr>
            </a:lvl1pPr>
          </a:lstStyle>
          <a:p>
            <a:r>
              <a:rPr lang="fr-FR"/>
              <a:t>Titre diapositive</a:t>
            </a:r>
          </a:p>
        </p:txBody>
      </p:sp>
      <p:sp>
        <p:nvSpPr>
          <p:cNvPr id="3" name="Espace réservé du contenu 2">
            <a:extLst>
              <a:ext uri="{FF2B5EF4-FFF2-40B4-BE49-F238E27FC236}">
                <a16:creationId xmlns:a16="http://schemas.microsoft.com/office/drawing/2014/main" id="{B551B06D-4574-4873-9DB6-4635F453A59A}"/>
              </a:ext>
            </a:extLst>
          </p:cNvPr>
          <p:cNvSpPr>
            <a:spLocks noGrp="1"/>
          </p:cNvSpPr>
          <p:nvPr>
            <p:ph idx="1"/>
          </p:nvPr>
        </p:nvSpPr>
        <p:spPr>
          <a:xfrm>
            <a:off x="1247258" y="1302028"/>
            <a:ext cx="10106542" cy="4874935"/>
          </a:xfrm>
        </p:spPr>
        <p:txBody>
          <a:bodyPr/>
          <a:lstStyle>
            <a:lvl1pPr>
              <a:buClr>
                <a:srgbClr val="00AC8C"/>
              </a:buClr>
              <a:defRPr sz="1800">
                <a:latin typeface="Arial" panose="020B0604020202020204" pitchFamily="34" charset="0"/>
                <a:cs typeface="Arial" panose="020B0604020202020204" pitchFamily="34" charset="0"/>
              </a:defRPr>
            </a:lvl1pPr>
            <a:lvl2pPr marL="685800" indent="-228600">
              <a:buClr>
                <a:srgbClr val="00AC8C"/>
              </a:buClr>
              <a:buFont typeface="Wingdings 3" panose="05040102010807070707" pitchFamily="18" charset="2"/>
              <a:buChar char="}"/>
              <a:defRPr sz="1600">
                <a:latin typeface="Arial" panose="020B0604020202020204" pitchFamily="34" charset="0"/>
                <a:cs typeface="Arial" panose="020B0604020202020204" pitchFamily="34" charset="0"/>
              </a:defRPr>
            </a:lvl2pPr>
            <a:lvl3pPr marL="1143000" indent="-228600">
              <a:buFont typeface="Arial" panose="020B0604020202020204" pitchFamily="34" charset="0"/>
              <a:buChar char="&gt;"/>
              <a:defRPr sz="1400">
                <a:latin typeface="Arial" panose="020B0604020202020204" pitchFamily="34" charset="0"/>
                <a:cs typeface="Arial" panose="020B0604020202020204" pitchFamily="34" charset="0"/>
              </a:defRPr>
            </a:lvl3pPr>
            <a:lvl4pPr marL="1600200" indent="-228600">
              <a:buFont typeface="Courier New" panose="02070309020205020404" pitchFamily="49" charset="0"/>
              <a:buChar char="o"/>
              <a:defRPr sz="12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050">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62F495B-D557-49C0-B9EB-1C14F7BCEE0D}"/>
              </a:ext>
            </a:extLst>
          </p:cNvPr>
          <p:cNvSpPr>
            <a:spLocks noGrp="1"/>
          </p:cNvSpPr>
          <p:nvPr>
            <p:ph type="dt" sz="half" idx="10"/>
          </p:nvPr>
        </p:nvSpPr>
        <p:spPr>
          <a:xfrm>
            <a:off x="1583635" y="12792075"/>
            <a:ext cx="2743200" cy="365125"/>
          </a:xfrm>
        </p:spPr>
        <p:txBody>
          <a:bodyPr/>
          <a:lstStyle/>
          <a:p>
            <a:endParaRPr lang="fr-FR" dirty="0"/>
          </a:p>
        </p:txBody>
      </p:sp>
      <p:sp>
        <p:nvSpPr>
          <p:cNvPr id="5" name="Espace réservé du pied de page 4">
            <a:extLst>
              <a:ext uri="{FF2B5EF4-FFF2-40B4-BE49-F238E27FC236}">
                <a16:creationId xmlns:a16="http://schemas.microsoft.com/office/drawing/2014/main" id="{B809F6CF-9E23-482F-B121-56566A46BF17}"/>
              </a:ext>
            </a:extLst>
          </p:cNvPr>
          <p:cNvSpPr>
            <a:spLocks noGrp="1"/>
          </p:cNvSpPr>
          <p:nvPr>
            <p:ph type="ftr" sz="quarter" idx="11"/>
          </p:nvPr>
        </p:nvSpPr>
        <p:spPr>
          <a:xfrm>
            <a:off x="4038599" y="6356349"/>
            <a:ext cx="2988365" cy="375045"/>
          </a:xfrm>
        </p:spPr>
        <p:txBody>
          <a:bodyPr/>
          <a:lstStyle>
            <a:lvl1pPr algn="r">
              <a:defRPr/>
            </a:lvl1pPr>
          </a:lstStyle>
          <a:p>
            <a:r>
              <a:rPr lang="fr-FR" dirty="0"/>
              <a:t>Module 2</a:t>
            </a:r>
          </a:p>
        </p:txBody>
      </p:sp>
      <p:sp>
        <p:nvSpPr>
          <p:cNvPr id="6" name="Espace réservé du numéro de diapositive 5">
            <a:extLst>
              <a:ext uri="{FF2B5EF4-FFF2-40B4-BE49-F238E27FC236}">
                <a16:creationId xmlns:a16="http://schemas.microsoft.com/office/drawing/2014/main" id="{B731DDFE-3C58-45CD-995E-13DF68549C1C}"/>
              </a:ext>
            </a:extLst>
          </p:cNvPr>
          <p:cNvSpPr>
            <a:spLocks noGrp="1"/>
          </p:cNvSpPr>
          <p:nvPr>
            <p:ph type="sldNum" sz="quarter" idx="12"/>
          </p:nvPr>
        </p:nvSpPr>
        <p:spPr>
          <a:xfrm>
            <a:off x="8232914" y="6347998"/>
            <a:ext cx="960783" cy="365124"/>
          </a:xfrm>
        </p:spPr>
        <p:txBody>
          <a:bodyPr/>
          <a:lstStyle>
            <a:lvl1pPr>
              <a:defRPr b="1"/>
            </a:lvl1pPr>
          </a:lstStyle>
          <a:p>
            <a:fld id="{9BA320C2-BDE6-4EB1-A6D0-0042D9418E61}" type="slidenum">
              <a:rPr lang="fr-FR" smtClean="0"/>
              <a:pPr/>
              <a:t>‹N°›</a:t>
            </a:fld>
            <a:endParaRPr lang="fr-FR" dirty="0"/>
          </a:p>
        </p:txBody>
      </p:sp>
      <p:cxnSp>
        <p:nvCxnSpPr>
          <p:cNvPr id="10" name="Connecteur droit 9">
            <a:extLst>
              <a:ext uri="{FF2B5EF4-FFF2-40B4-BE49-F238E27FC236}">
                <a16:creationId xmlns:a16="http://schemas.microsoft.com/office/drawing/2014/main" id="{D3EF9A41-BAA5-4F8A-BF33-621C83F9E1BA}"/>
              </a:ext>
            </a:extLst>
          </p:cNvPr>
          <p:cNvCxnSpPr>
            <a:cxnSpLocks/>
          </p:cNvCxnSpPr>
          <p:nvPr userDrawn="1"/>
        </p:nvCxnSpPr>
        <p:spPr>
          <a:xfrm>
            <a:off x="1247258" y="685794"/>
            <a:ext cx="10166176" cy="0"/>
          </a:xfrm>
          <a:prstGeom prst="line">
            <a:avLst/>
          </a:prstGeom>
          <a:ln>
            <a:solidFill>
              <a:srgbClr val="00AC8C"/>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454C6F00-889D-4AF2-98FC-DF4BC2EEFA5D}"/>
              </a:ext>
            </a:extLst>
          </p:cNvPr>
          <p:cNvCxnSpPr>
            <a:cxnSpLocks/>
          </p:cNvCxnSpPr>
          <p:nvPr userDrawn="1"/>
        </p:nvCxnSpPr>
        <p:spPr>
          <a:xfrm>
            <a:off x="838200" y="6336472"/>
            <a:ext cx="10515600" cy="0"/>
          </a:xfrm>
          <a:prstGeom prst="line">
            <a:avLst/>
          </a:prstGeom>
          <a:ln>
            <a:solidFill>
              <a:srgbClr val="00AC8C"/>
            </a:solidFill>
          </a:ln>
        </p:spPr>
        <p:style>
          <a:lnRef idx="1">
            <a:schemeClr val="accent1"/>
          </a:lnRef>
          <a:fillRef idx="0">
            <a:schemeClr val="accent1"/>
          </a:fillRef>
          <a:effectRef idx="0">
            <a:schemeClr val="accent1"/>
          </a:effectRef>
          <a:fontRef idx="minor">
            <a:schemeClr val="tx1"/>
          </a:fontRef>
        </p:style>
      </p:cxnSp>
      <p:sp>
        <p:nvSpPr>
          <p:cNvPr id="16" name="Espace réservé de la date 4">
            <a:extLst>
              <a:ext uri="{FF2B5EF4-FFF2-40B4-BE49-F238E27FC236}">
                <a16:creationId xmlns:a16="http://schemas.microsoft.com/office/drawing/2014/main" id="{DF5D4D63-5594-4860-995F-C61509B79A42}"/>
              </a:ext>
            </a:extLst>
          </p:cNvPr>
          <p:cNvSpPr txBox="1">
            <a:spLocks/>
          </p:cNvSpPr>
          <p:nvPr userDrawn="1"/>
        </p:nvSpPr>
        <p:spPr>
          <a:xfrm>
            <a:off x="10343323" y="6349039"/>
            <a:ext cx="1036983" cy="375061"/>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Version </a:t>
            </a:r>
            <a:r>
              <a:rPr lang="fr-FR" dirty="0" smtClean="0"/>
              <a:t>1.1</a:t>
            </a:r>
            <a:endParaRPr lang="fr-FR" dirty="0"/>
          </a:p>
        </p:txBody>
      </p:sp>
      <p:pic>
        <p:nvPicPr>
          <p:cNvPr id="17" name="Image 16">
            <a:extLst>
              <a:ext uri="{FF2B5EF4-FFF2-40B4-BE49-F238E27FC236}">
                <a16:creationId xmlns:a16="http://schemas.microsoft.com/office/drawing/2014/main" id="{9D8CE475-F34A-4F3B-8F30-2C66B7AD44D9}"/>
              </a:ext>
            </a:extLst>
          </p:cNvPr>
          <p:cNvPicPr>
            <a:picLocks noChangeAspect="1"/>
          </p:cNvPicPr>
          <p:nvPr userDrawn="1"/>
        </p:nvPicPr>
        <p:blipFill>
          <a:blip r:embed="rId2">
            <a:alphaModFix/>
          </a:blip>
          <a:stretch>
            <a:fillRect/>
          </a:stretch>
        </p:blipFill>
        <p:spPr>
          <a:xfrm>
            <a:off x="288000" y="108000"/>
            <a:ext cx="899624" cy="559061"/>
          </a:xfrm>
          <a:prstGeom prst="rect">
            <a:avLst/>
          </a:prstGeom>
        </p:spPr>
      </p:pic>
      <p:grpSp>
        <p:nvGrpSpPr>
          <p:cNvPr id="15" name="Groupe 14">
            <a:extLst>
              <a:ext uri="{FF2B5EF4-FFF2-40B4-BE49-F238E27FC236}">
                <a16:creationId xmlns:a16="http://schemas.microsoft.com/office/drawing/2014/main" id="{43EB01EA-8CD0-4698-A7F3-532A5D5FCB76}"/>
              </a:ext>
            </a:extLst>
          </p:cNvPr>
          <p:cNvGrpSpPr/>
          <p:nvPr userDrawn="1"/>
        </p:nvGrpSpPr>
        <p:grpSpPr>
          <a:xfrm>
            <a:off x="1005593" y="6427372"/>
            <a:ext cx="2905125" cy="285750"/>
            <a:chOff x="4315323" y="2512751"/>
            <a:chExt cx="2905125" cy="285750"/>
          </a:xfrm>
        </p:grpSpPr>
        <p:pic>
          <p:nvPicPr>
            <p:cNvPr id="18" name="Image 17">
              <a:extLst>
                <a:ext uri="{FF2B5EF4-FFF2-40B4-BE49-F238E27FC236}">
                  <a16:creationId xmlns:a16="http://schemas.microsoft.com/office/drawing/2014/main" id="{92851971-0DBB-43EE-8025-3A6264814A80}"/>
                </a:ext>
              </a:extLst>
            </p:cNvPr>
            <p:cNvPicPr>
              <a:picLocks noChangeAspect="1"/>
            </p:cNvPicPr>
            <p:nvPr/>
          </p:nvPicPr>
          <p:blipFill>
            <a:blip r:embed="rId3"/>
            <a:stretch>
              <a:fillRect/>
            </a:stretch>
          </p:blipFill>
          <p:spPr>
            <a:xfrm>
              <a:off x="5763123" y="2517514"/>
              <a:ext cx="1457325" cy="276225"/>
            </a:xfrm>
            <a:prstGeom prst="rect">
              <a:avLst/>
            </a:prstGeom>
          </p:spPr>
        </p:pic>
        <p:pic>
          <p:nvPicPr>
            <p:cNvPr id="19" name="Image 18">
              <a:extLst>
                <a:ext uri="{FF2B5EF4-FFF2-40B4-BE49-F238E27FC236}">
                  <a16:creationId xmlns:a16="http://schemas.microsoft.com/office/drawing/2014/main" id="{9A676922-77EE-4399-8C53-DF83EA2B6479}"/>
                </a:ext>
              </a:extLst>
            </p:cNvPr>
            <p:cNvPicPr>
              <a:picLocks noChangeAspect="1"/>
            </p:cNvPicPr>
            <p:nvPr/>
          </p:nvPicPr>
          <p:blipFill>
            <a:blip r:embed="rId4"/>
            <a:stretch>
              <a:fillRect/>
            </a:stretch>
          </p:blipFill>
          <p:spPr>
            <a:xfrm>
              <a:off x="4315323" y="2512751"/>
              <a:ext cx="1447800" cy="285750"/>
            </a:xfrm>
            <a:prstGeom prst="rect">
              <a:avLst/>
            </a:prstGeom>
          </p:spPr>
        </p:pic>
      </p:grpSp>
    </p:spTree>
    <p:extLst>
      <p:ext uri="{BB962C8B-B14F-4D97-AF65-F5344CB8AC3E}">
        <p14:creationId xmlns:p14="http://schemas.microsoft.com/office/powerpoint/2010/main" val="9192401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75EF01-FD5A-4F49-A977-3E0D2B1D8FCF}"/>
              </a:ext>
            </a:extLst>
          </p:cNvPr>
          <p:cNvSpPr>
            <a:spLocks noGrp="1"/>
          </p:cNvSpPr>
          <p:nvPr>
            <p:ph type="title" hasCustomPrompt="1"/>
          </p:nvPr>
        </p:nvSpPr>
        <p:spPr>
          <a:xfrm>
            <a:off x="1278632" y="176213"/>
            <a:ext cx="10166176" cy="519447"/>
          </a:xfrm>
        </p:spPr>
        <p:txBody>
          <a:bodyPr>
            <a:normAutofit/>
          </a:bodyPr>
          <a:lstStyle>
            <a:lvl1pPr>
              <a:defRPr sz="3600" u="none">
                <a:solidFill>
                  <a:srgbClr val="00AC8C"/>
                </a:solidFill>
              </a:defRPr>
            </a:lvl1pPr>
          </a:lstStyle>
          <a:p>
            <a:r>
              <a:rPr lang="fr-FR"/>
              <a:t>Agenda</a:t>
            </a:r>
          </a:p>
        </p:txBody>
      </p:sp>
      <p:sp>
        <p:nvSpPr>
          <p:cNvPr id="4" name="Espace réservé de la date 3">
            <a:extLst>
              <a:ext uri="{FF2B5EF4-FFF2-40B4-BE49-F238E27FC236}">
                <a16:creationId xmlns:a16="http://schemas.microsoft.com/office/drawing/2014/main" id="{962F495B-D557-49C0-B9EB-1C14F7BCEE0D}"/>
              </a:ext>
            </a:extLst>
          </p:cNvPr>
          <p:cNvSpPr>
            <a:spLocks noGrp="1"/>
          </p:cNvSpPr>
          <p:nvPr>
            <p:ph type="dt" sz="half" idx="10"/>
          </p:nvPr>
        </p:nvSpPr>
        <p:spPr>
          <a:xfrm>
            <a:off x="1583635" y="12792075"/>
            <a:ext cx="2743200" cy="365125"/>
          </a:xfrm>
        </p:spPr>
        <p:txBody>
          <a:bodyPr/>
          <a:lstStyle/>
          <a:p>
            <a:endParaRPr lang="fr-FR" dirty="0"/>
          </a:p>
        </p:txBody>
      </p:sp>
      <p:sp>
        <p:nvSpPr>
          <p:cNvPr id="5" name="Espace réservé du pied de page 4">
            <a:extLst>
              <a:ext uri="{FF2B5EF4-FFF2-40B4-BE49-F238E27FC236}">
                <a16:creationId xmlns:a16="http://schemas.microsoft.com/office/drawing/2014/main" id="{B809F6CF-9E23-482F-B121-56566A46BF17}"/>
              </a:ext>
            </a:extLst>
          </p:cNvPr>
          <p:cNvSpPr>
            <a:spLocks noGrp="1"/>
          </p:cNvSpPr>
          <p:nvPr>
            <p:ph type="ftr" sz="quarter" idx="11"/>
          </p:nvPr>
        </p:nvSpPr>
        <p:spPr>
          <a:xfrm>
            <a:off x="4038599" y="6356349"/>
            <a:ext cx="2988365" cy="375045"/>
          </a:xfrm>
        </p:spPr>
        <p:txBody>
          <a:bodyPr/>
          <a:lstStyle>
            <a:lvl1pPr algn="r">
              <a:defRPr/>
            </a:lvl1pPr>
          </a:lstStyle>
          <a:p>
            <a:r>
              <a:rPr lang="fr-FR" dirty="0"/>
              <a:t>Module 2</a:t>
            </a:r>
          </a:p>
        </p:txBody>
      </p:sp>
      <p:sp>
        <p:nvSpPr>
          <p:cNvPr id="6" name="Espace réservé du numéro de diapositive 5">
            <a:extLst>
              <a:ext uri="{FF2B5EF4-FFF2-40B4-BE49-F238E27FC236}">
                <a16:creationId xmlns:a16="http://schemas.microsoft.com/office/drawing/2014/main" id="{B731DDFE-3C58-45CD-995E-13DF68549C1C}"/>
              </a:ext>
            </a:extLst>
          </p:cNvPr>
          <p:cNvSpPr>
            <a:spLocks noGrp="1"/>
          </p:cNvSpPr>
          <p:nvPr>
            <p:ph type="sldNum" sz="quarter" idx="12"/>
          </p:nvPr>
        </p:nvSpPr>
        <p:spPr>
          <a:xfrm>
            <a:off x="8232914" y="6347998"/>
            <a:ext cx="960783" cy="365124"/>
          </a:xfrm>
        </p:spPr>
        <p:txBody>
          <a:bodyPr/>
          <a:lstStyle>
            <a:lvl1pPr>
              <a:defRPr b="1"/>
            </a:lvl1pPr>
          </a:lstStyle>
          <a:p>
            <a:fld id="{9BA320C2-BDE6-4EB1-A6D0-0042D9418E61}" type="slidenum">
              <a:rPr lang="fr-FR" smtClean="0"/>
              <a:pPr/>
              <a:t>‹N°›</a:t>
            </a:fld>
            <a:endParaRPr lang="fr-FR" dirty="0"/>
          </a:p>
        </p:txBody>
      </p:sp>
      <p:cxnSp>
        <p:nvCxnSpPr>
          <p:cNvPr id="10" name="Connecteur droit 9">
            <a:extLst>
              <a:ext uri="{FF2B5EF4-FFF2-40B4-BE49-F238E27FC236}">
                <a16:creationId xmlns:a16="http://schemas.microsoft.com/office/drawing/2014/main" id="{D3EF9A41-BAA5-4F8A-BF33-621C83F9E1BA}"/>
              </a:ext>
            </a:extLst>
          </p:cNvPr>
          <p:cNvCxnSpPr>
            <a:cxnSpLocks/>
          </p:cNvCxnSpPr>
          <p:nvPr userDrawn="1"/>
        </p:nvCxnSpPr>
        <p:spPr>
          <a:xfrm>
            <a:off x="1247258" y="685794"/>
            <a:ext cx="10166176" cy="0"/>
          </a:xfrm>
          <a:prstGeom prst="line">
            <a:avLst/>
          </a:prstGeom>
          <a:ln>
            <a:solidFill>
              <a:srgbClr val="00AC8C"/>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454C6F00-889D-4AF2-98FC-DF4BC2EEFA5D}"/>
              </a:ext>
            </a:extLst>
          </p:cNvPr>
          <p:cNvCxnSpPr>
            <a:cxnSpLocks/>
          </p:cNvCxnSpPr>
          <p:nvPr userDrawn="1"/>
        </p:nvCxnSpPr>
        <p:spPr>
          <a:xfrm>
            <a:off x="838200" y="6336472"/>
            <a:ext cx="10515600" cy="0"/>
          </a:xfrm>
          <a:prstGeom prst="line">
            <a:avLst/>
          </a:prstGeom>
          <a:ln>
            <a:solidFill>
              <a:srgbClr val="00AC8C"/>
            </a:solidFill>
          </a:ln>
        </p:spPr>
        <p:style>
          <a:lnRef idx="1">
            <a:schemeClr val="accent1"/>
          </a:lnRef>
          <a:fillRef idx="0">
            <a:schemeClr val="accent1"/>
          </a:fillRef>
          <a:effectRef idx="0">
            <a:schemeClr val="accent1"/>
          </a:effectRef>
          <a:fontRef idx="minor">
            <a:schemeClr val="tx1"/>
          </a:fontRef>
        </p:style>
      </p:cxnSp>
      <p:sp>
        <p:nvSpPr>
          <p:cNvPr id="16" name="Espace réservé de la date 4">
            <a:extLst>
              <a:ext uri="{FF2B5EF4-FFF2-40B4-BE49-F238E27FC236}">
                <a16:creationId xmlns:a16="http://schemas.microsoft.com/office/drawing/2014/main" id="{DF5D4D63-5594-4860-995F-C61509B79A42}"/>
              </a:ext>
            </a:extLst>
          </p:cNvPr>
          <p:cNvSpPr txBox="1">
            <a:spLocks/>
          </p:cNvSpPr>
          <p:nvPr userDrawn="1"/>
        </p:nvSpPr>
        <p:spPr>
          <a:xfrm>
            <a:off x="10343323" y="6349039"/>
            <a:ext cx="1036983" cy="375061"/>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Version 1.0</a:t>
            </a:r>
          </a:p>
        </p:txBody>
      </p:sp>
      <p:pic>
        <p:nvPicPr>
          <p:cNvPr id="17" name="Image 16">
            <a:extLst>
              <a:ext uri="{FF2B5EF4-FFF2-40B4-BE49-F238E27FC236}">
                <a16:creationId xmlns:a16="http://schemas.microsoft.com/office/drawing/2014/main" id="{9D8CE475-F34A-4F3B-8F30-2C66B7AD44D9}"/>
              </a:ext>
            </a:extLst>
          </p:cNvPr>
          <p:cNvPicPr>
            <a:picLocks noChangeAspect="1"/>
          </p:cNvPicPr>
          <p:nvPr userDrawn="1"/>
        </p:nvPicPr>
        <p:blipFill>
          <a:blip r:embed="rId2">
            <a:alphaModFix/>
          </a:blip>
          <a:stretch>
            <a:fillRect/>
          </a:stretch>
        </p:blipFill>
        <p:spPr>
          <a:xfrm>
            <a:off x="288000" y="108000"/>
            <a:ext cx="899624" cy="559061"/>
          </a:xfrm>
          <a:prstGeom prst="rect">
            <a:avLst/>
          </a:prstGeom>
        </p:spPr>
      </p:pic>
      <p:grpSp>
        <p:nvGrpSpPr>
          <p:cNvPr id="11" name="Groupe 10">
            <a:extLst>
              <a:ext uri="{FF2B5EF4-FFF2-40B4-BE49-F238E27FC236}">
                <a16:creationId xmlns:a16="http://schemas.microsoft.com/office/drawing/2014/main" id="{750AF9D9-938B-46D3-ADDD-F052B3C47EEB}"/>
              </a:ext>
            </a:extLst>
          </p:cNvPr>
          <p:cNvGrpSpPr/>
          <p:nvPr userDrawn="1"/>
        </p:nvGrpSpPr>
        <p:grpSpPr>
          <a:xfrm>
            <a:off x="1005593" y="6427372"/>
            <a:ext cx="2905125" cy="285750"/>
            <a:chOff x="4315323" y="2512751"/>
            <a:chExt cx="2905125" cy="285750"/>
          </a:xfrm>
        </p:grpSpPr>
        <p:pic>
          <p:nvPicPr>
            <p:cNvPr id="12" name="Image 11">
              <a:extLst>
                <a:ext uri="{FF2B5EF4-FFF2-40B4-BE49-F238E27FC236}">
                  <a16:creationId xmlns:a16="http://schemas.microsoft.com/office/drawing/2014/main" id="{D92454C6-C1B1-416F-9B15-E72422E1CF08}"/>
                </a:ext>
              </a:extLst>
            </p:cNvPr>
            <p:cNvPicPr>
              <a:picLocks noChangeAspect="1"/>
            </p:cNvPicPr>
            <p:nvPr/>
          </p:nvPicPr>
          <p:blipFill>
            <a:blip r:embed="rId3"/>
            <a:stretch>
              <a:fillRect/>
            </a:stretch>
          </p:blipFill>
          <p:spPr>
            <a:xfrm>
              <a:off x="5763123" y="2517514"/>
              <a:ext cx="1457325" cy="276225"/>
            </a:xfrm>
            <a:prstGeom prst="rect">
              <a:avLst/>
            </a:prstGeom>
          </p:spPr>
        </p:pic>
        <p:pic>
          <p:nvPicPr>
            <p:cNvPr id="15" name="Image 14">
              <a:extLst>
                <a:ext uri="{FF2B5EF4-FFF2-40B4-BE49-F238E27FC236}">
                  <a16:creationId xmlns:a16="http://schemas.microsoft.com/office/drawing/2014/main" id="{08199DD1-50D1-483B-BA5C-4D0CC5D06C39}"/>
                </a:ext>
              </a:extLst>
            </p:cNvPr>
            <p:cNvPicPr>
              <a:picLocks noChangeAspect="1"/>
            </p:cNvPicPr>
            <p:nvPr/>
          </p:nvPicPr>
          <p:blipFill>
            <a:blip r:embed="rId4"/>
            <a:stretch>
              <a:fillRect/>
            </a:stretch>
          </p:blipFill>
          <p:spPr>
            <a:xfrm>
              <a:off x="4315323" y="2512751"/>
              <a:ext cx="1447800" cy="285750"/>
            </a:xfrm>
            <a:prstGeom prst="rect">
              <a:avLst/>
            </a:prstGeom>
          </p:spPr>
        </p:pic>
      </p:grpSp>
    </p:spTree>
    <p:extLst>
      <p:ext uri="{BB962C8B-B14F-4D97-AF65-F5344CB8AC3E}">
        <p14:creationId xmlns:p14="http://schemas.microsoft.com/office/powerpoint/2010/main" val="40569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FDD375-342A-401B-A050-D44589FB5AB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D05523C-08FB-44BB-B1ED-1AD75999CD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FD8C7BE-92FE-4C7F-B110-E57B8E854CC5}"/>
              </a:ext>
            </a:extLst>
          </p:cNvPr>
          <p:cNvSpPr>
            <a:spLocks noGrp="1"/>
          </p:cNvSpPr>
          <p:nvPr>
            <p:ph type="dt" sz="half" idx="10"/>
          </p:nvPr>
        </p:nvSpPr>
        <p:spPr/>
        <p:txBody>
          <a:bodyPr/>
          <a:lstStyle/>
          <a:p>
            <a:endParaRPr lang="fr-FR" dirty="0"/>
          </a:p>
        </p:txBody>
      </p:sp>
      <p:sp>
        <p:nvSpPr>
          <p:cNvPr id="5" name="Espace réservé du pied de page 4">
            <a:extLst>
              <a:ext uri="{FF2B5EF4-FFF2-40B4-BE49-F238E27FC236}">
                <a16:creationId xmlns:a16="http://schemas.microsoft.com/office/drawing/2014/main" id="{6E01EC59-3F10-4E90-93FB-E06D80636EEF}"/>
              </a:ext>
            </a:extLst>
          </p:cNvPr>
          <p:cNvSpPr>
            <a:spLocks noGrp="1"/>
          </p:cNvSpPr>
          <p:nvPr>
            <p:ph type="ftr" sz="quarter" idx="11"/>
          </p:nvPr>
        </p:nvSpPr>
        <p:spPr/>
        <p:txBody>
          <a:bodyPr/>
          <a:lstStyle/>
          <a:p>
            <a:r>
              <a:rPr lang="fr-FR" dirty="0"/>
              <a:t>Module 2</a:t>
            </a:r>
          </a:p>
        </p:txBody>
      </p:sp>
      <p:sp>
        <p:nvSpPr>
          <p:cNvPr id="6" name="Espace réservé du numéro de diapositive 5">
            <a:extLst>
              <a:ext uri="{FF2B5EF4-FFF2-40B4-BE49-F238E27FC236}">
                <a16:creationId xmlns:a16="http://schemas.microsoft.com/office/drawing/2014/main" id="{2E019D8C-1E27-4BE7-B4D6-6AE02164B185}"/>
              </a:ext>
            </a:extLst>
          </p:cNvPr>
          <p:cNvSpPr>
            <a:spLocks noGrp="1"/>
          </p:cNvSpPr>
          <p:nvPr>
            <p:ph type="sldNum" sz="quarter" idx="12"/>
          </p:nvPr>
        </p:nvSpPr>
        <p:spPr/>
        <p:txBody>
          <a:bodyPr/>
          <a:lstStyle/>
          <a:p>
            <a:fld id="{9BA320C2-BDE6-4EB1-A6D0-0042D9418E61}" type="slidenum">
              <a:rPr lang="fr-FR" smtClean="0"/>
              <a:t>‹N°›</a:t>
            </a:fld>
            <a:endParaRPr lang="fr-FR" dirty="0"/>
          </a:p>
        </p:txBody>
      </p:sp>
    </p:spTree>
    <p:extLst>
      <p:ext uri="{BB962C8B-B14F-4D97-AF65-F5344CB8AC3E}">
        <p14:creationId xmlns:p14="http://schemas.microsoft.com/office/powerpoint/2010/main" val="974429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4E7F21-F6BA-4653-B2AC-70C3320D799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186399D-8CB5-4638-BCA1-3B15D388A25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307FFD0-1CC9-4FDC-ACD8-891777E6A19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3FD335B-80A4-4B12-B7D2-5350EF67C1B9}"/>
              </a:ext>
            </a:extLst>
          </p:cNvPr>
          <p:cNvSpPr>
            <a:spLocks noGrp="1"/>
          </p:cNvSpPr>
          <p:nvPr>
            <p:ph type="dt" sz="half" idx="10"/>
          </p:nvPr>
        </p:nvSpPr>
        <p:spPr/>
        <p:txBody>
          <a:bodyPr/>
          <a:lstStyle/>
          <a:p>
            <a:endParaRPr lang="fr-FR" dirty="0"/>
          </a:p>
        </p:txBody>
      </p:sp>
      <p:sp>
        <p:nvSpPr>
          <p:cNvPr id="6" name="Espace réservé du pied de page 5">
            <a:extLst>
              <a:ext uri="{FF2B5EF4-FFF2-40B4-BE49-F238E27FC236}">
                <a16:creationId xmlns:a16="http://schemas.microsoft.com/office/drawing/2014/main" id="{DCAA52E7-D382-4946-BD72-4D10EF15BAF6}"/>
              </a:ext>
            </a:extLst>
          </p:cNvPr>
          <p:cNvSpPr>
            <a:spLocks noGrp="1"/>
          </p:cNvSpPr>
          <p:nvPr>
            <p:ph type="ftr" sz="quarter" idx="11"/>
          </p:nvPr>
        </p:nvSpPr>
        <p:spPr/>
        <p:txBody>
          <a:bodyPr/>
          <a:lstStyle/>
          <a:p>
            <a:r>
              <a:rPr lang="fr-FR" dirty="0"/>
              <a:t>Module 2</a:t>
            </a:r>
          </a:p>
        </p:txBody>
      </p:sp>
      <p:sp>
        <p:nvSpPr>
          <p:cNvPr id="7" name="Espace réservé du numéro de diapositive 6">
            <a:extLst>
              <a:ext uri="{FF2B5EF4-FFF2-40B4-BE49-F238E27FC236}">
                <a16:creationId xmlns:a16="http://schemas.microsoft.com/office/drawing/2014/main" id="{5E2FDD24-DF19-4D58-8AEB-899E4D1D9857}"/>
              </a:ext>
            </a:extLst>
          </p:cNvPr>
          <p:cNvSpPr>
            <a:spLocks noGrp="1"/>
          </p:cNvSpPr>
          <p:nvPr>
            <p:ph type="sldNum" sz="quarter" idx="12"/>
          </p:nvPr>
        </p:nvSpPr>
        <p:spPr/>
        <p:txBody>
          <a:bodyPr/>
          <a:lstStyle/>
          <a:p>
            <a:fld id="{9BA320C2-BDE6-4EB1-A6D0-0042D9418E61}" type="slidenum">
              <a:rPr lang="fr-FR" smtClean="0"/>
              <a:t>‹N°›</a:t>
            </a:fld>
            <a:endParaRPr lang="fr-FR" dirty="0"/>
          </a:p>
        </p:txBody>
      </p:sp>
    </p:spTree>
    <p:extLst>
      <p:ext uri="{BB962C8B-B14F-4D97-AF65-F5344CB8AC3E}">
        <p14:creationId xmlns:p14="http://schemas.microsoft.com/office/powerpoint/2010/main" val="772052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2D3DCF-125A-4161-A06B-864D6FF7781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9478621-13E8-480A-91CF-48977D63C6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84A2ADF-1F91-4EA7-9ECF-A96473A7DE1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A85094F-F7EB-4761-8809-0DC63F9E7A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A2A417F-640E-4642-8105-87FAFB279AC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EDBE593-1169-4F74-A766-BC71614B5E9A}"/>
              </a:ext>
            </a:extLst>
          </p:cNvPr>
          <p:cNvSpPr>
            <a:spLocks noGrp="1"/>
          </p:cNvSpPr>
          <p:nvPr>
            <p:ph type="dt" sz="half" idx="10"/>
          </p:nvPr>
        </p:nvSpPr>
        <p:spPr/>
        <p:txBody>
          <a:bodyPr/>
          <a:lstStyle/>
          <a:p>
            <a:endParaRPr lang="fr-FR" dirty="0"/>
          </a:p>
        </p:txBody>
      </p:sp>
      <p:sp>
        <p:nvSpPr>
          <p:cNvPr id="8" name="Espace réservé du pied de page 7">
            <a:extLst>
              <a:ext uri="{FF2B5EF4-FFF2-40B4-BE49-F238E27FC236}">
                <a16:creationId xmlns:a16="http://schemas.microsoft.com/office/drawing/2014/main" id="{BA97C317-479E-4783-B5A0-8658FFB9137C}"/>
              </a:ext>
            </a:extLst>
          </p:cNvPr>
          <p:cNvSpPr>
            <a:spLocks noGrp="1"/>
          </p:cNvSpPr>
          <p:nvPr>
            <p:ph type="ftr" sz="quarter" idx="11"/>
          </p:nvPr>
        </p:nvSpPr>
        <p:spPr/>
        <p:txBody>
          <a:bodyPr/>
          <a:lstStyle/>
          <a:p>
            <a:r>
              <a:rPr lang="fr-FR" dirty="0"/>
              <a:t>Module 2</a:t>
            </a:r>
          </a:p>
        </p:txBody>
      </p:sp>
      <p:sp>
        <p:nvSpPr>
          <p:cNvPr id="9" name="Espace réservé du numéro de diapositive 8">
            <a:extLst>
              <a:ext uri="{FF2B5EF4-FFF2-40B4-BE49-F238E27FC236}">
                <a16:creationId xmlns:a16="http://schemas.microsoft.com/office/drawing/2014/main" id="{12DCE124-20FF-4302-AC6F-BD991798569B}"/>
              </a:ext>
            </a:extLst>
          </p:cNvPr>
          <p:cNvSpPr>
            <a:spLocks noGrp="1"/>
          </p:cNvSpPr>
          <p:nvPr>
            <p:ph type="sldNum" sz="quarter" idx="12"/>
          </p:nvPr>
        </p:nvSpPr>
        <p:spPr/>
        <p:txBody>
          <a:bodyPr/>
          <a:lstStyle/>
          <a:p>
            <a:fld id="{9BA320C2-BDE6-4EB1-A6D0-0042D9418E61}" type="slidenum">
              <a:rPr lang="fr-FR" smtClean="0"/>
              <a:t>‹N°›</a:t>
            </a:fld>
            <a:endParaRPr lang="fr-FR" dirty="0"/>
          </a:p>
        </p:txBody>
      </p:sp>
    </p:spTree>
    <p:extLst>
      <p:ext uri="{BB962C8B-B14F-4D97-AF65-F5344CB8AC3E}">
        <p14:creationId xmlns:p14="http://schemas.microsoft.com/office/powerpoint/2010/main" val="3427265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26DB60-8AC6-498E-808A-01CC4F7B8DB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CC0B2E1-CE5D-4C97-AD30-0AEB9CD6323A}"/>
              </a:ext>
            </a:extLst>
          </p:cNvPr>
          <p:cNvSpPr>
            <a:spLocks noGrp="1"/>
          </p:cNvSpPr>
          <p:nvPr>
            <p:ph type="dt" sz="half" idx="10"/>
          </p:nvPr>
        </p:nvSpPr>
        <p:spPr/>
        <p:txBody>
          <a:bodyPr/>
          <a:lstStyle/>
          <a:p>
            <a:endParaRPr lang="fr-FR" dirty="0"/>
          </a:p>
        </p:txBody>
      </p:sp>
      <p:sp>
        <p:nvSpPr>
          <p:cNvPr id="4" name="Espace réservé du pied de page 3">
            <a:extLst>
              <a:ext uri="{FF2B5EF4-FFF2-40B4-BE49-F238E27FC236}">
                <a16:creationId xmlns:a16="http://schemas.microsoft.com/office/drawing/2014/main" id="{F2ABE617-C08F-4DA4-9242-7EE5D87DE230}"/>
              </a:ext>
            </a:extLst>
          </p:cNvPr>
          <p:cNvSpPr>
            <a:spLocks noGrp="1"/>
          </p:cNvSpPr>
          <p:nvPr>
            <p:ph type="ftr" sz="quarter" idx="11"/>
          </p:nvPr>
        </p:nvSpPr>
        <p:spPr/>
        <p:txBody>
          <a:bodyPr/>
          <a:lstStyle/>
          <a:p>
            <a:r>
              <a:rPr lang="fr-FR" dirty="0"/>
              <a:t>Module 2</a:t>
            </a:r>
          </a:p>
        </p:txBody>
      </p:sp>
      <p:sp>
        <p:nvSpPr>
          <p:cNvPr id="5" name="Espace réservé du numéro de diapositive 4">
            <a:extLst>
              <a:ext uri="{FF2B5EF4-FFF2-40B4-BE49-F238E27FC236}">
                <a16:creationId xmlns:a16="http://schemas.microsoft.com/office/drawing/2014/main" id="{A36E7C9F-6D22-46B7-9072-192463BC104A}"/>
              </a:ext>
            </a:extLst>
          </p:cNvPr>
          <p:cNvSpPr>
            <a:spLocks noGrp="1"/>
          </p:cNvSpPr>
          <p:nvPr>
            <p:ph type="sldNum" sz="quarter" idx="12"/>
          </p:nvPr>
        </p:nvSpPr>
        <p:spPr/>
        <p:txBody>
          <a:bodyPr/>
          <a:lstStyle/>
          <a:p>
            <a:fld id="{9BA320C2-BDE6-4EB1-A6D0-0042D9418E61}" type="slidenum">
              <a:rPr lang="fr-FR" smtClean="0"/>
              <a:t>‹N°›</a:t>
            </a:fld>
            <a:endParaRPr lang="fr-FR" dirty="0"/>
          </a:p>
        </p:txBody>
      </p:sp>
    </p:spTree>
    <p:extLst>
      <p:ext uri="{BB962C8B-B14F-4D97-AF65-F5344CB8AC3E}">
        <p14:creationId xmlns:p14="http://schemas.microsoft.com/office/powerpoint/2010/main" val="4240355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B9C33F8-0BE9-4E57-9889-4022BE5BDCB8}"/>
              </a:ext>
            </a:extLst>
          </p:cNvPr>
          <p:cNvSpPr>
            <a:spLocks noGrp="1"/>
          </p:cNvSpPr>
          <p:nvPr>
            <p:ph type="dt" sz="half" idx="10"/>
          </p:nvPr>
        </p:nvSpPr>
        <p:spPr/>
        <p:txBody>
          <a:bodyPr/>
          <a:lstStyle/>
          <a:p>
            <a:endParaRPr lang="fr-FR" dirty="0"/>
          </a:p>
        </p:txBody>
      </p:sp>
      <p:sp>
        <p:nvSpPr>
          <p:cNvPr id="3" name="Espace réservé du pied de page 2">
            <a:extLst>
              <a:ext uri="{FF2B5EF4-FFF2-40B4-BE49-F238E27FC236}">
                <a16:creationId xmlns:a16="http://schemas.microsoft.com/office/drawing/2014/main" id="{AC29CEB6-BB6B-4795-9BEB-9A9BB27AFA4C}"/>
              </a:ext>
            </a:extLst>
          </p:cNvPr>
          <p:cNvSpPr>
            <a:spLocks noGrp="1"/>
          </p:cNvSpPr>
          <p:nvPr>
            <p:ph type="ftr" sz="quarter" idx="11"/>
          </p:nvPr>
        </p:nvSpPr>
        <p:spPr/>
        <p:txBody>
          <a:bodyPr/>
          <a:lstStyle/>
          <a:p>
            <a:r>
              <a:rPr lang="fr-FR" dirty="0"/>
              <a:t>Module 2</a:t>
            </a:r>
          </a:p>
        </p:txBody>
      </p:sp>
      <p:sp>
        <p:nvSpPr>
          <p:cNvPr id="4" name="Espace réservé du numéro de diapositive 3">
            <a:extLst>
              <a:ext uri="{FF2B5EF4-FFF2-40B4-BE49-F238E27FC236}">
                <a16:creationId xmlns:a16="http://schemas.microsoft.com/office/drawing/2014/main" id="{CFDEEE07-F917-4087-9E70-DC510396DE66}"/>
              </a:ext>
            </a:extLst>
          </p:cNvPr>
          <p:cNvSpPr>
            <a:spLocks noGrp="1"/>
          </p:cNvSpPr>
          <p:nvPr>
            <p:ph type="sldNum" sz="quarter" idx="12"/>
          </p:nvPr>
        </p:nvSpPr>
        <p:spPr/>
        <p:txBody>
          <a:bodyPr/>
          <a:lstStyle/>
          <a:p>
            <a:fld id="{9BA320C2-BDE6-4EB1-A6D0-0042D9418E61}" type="slidenum">
              <a:rPr lang="fr-FR" smtClean="0"/>
              <a:t>‹N°›</a:t>
            </a:fld>
            <a:endParaRPr lang="fr-FR" dirty="0"/>
          </a:p>
        </p:txBody>
      </p:sp>
    </p:spTree>
    <p:extLst>
      <p:ext uri="{BB962C8B-B14F-4D97-AF65-F5344CB8AC3E}">
        <p14:creationId xmlns:p14="http://schemas.microsoft.com/office/powerpoint/2010/main" val="3158410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C21D03-D925-43E5-B308-EDA7749DDAB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AEC61E4-0B5B-4C24-984D-637D663BED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E597812-D4DC-4047-AF09-83213996AA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8825DAC-83FC-40C4-A205-1BC0951D7CE5}"/>
              </a:ext>
            </a:extLst>
          </p:cNvPr>
          <p:cNvSpPr>
            <a:spLocks noGrp="1"/>
          </p:cNvSpPr>
          <p:nvPr>
            <p:ph type="dt" sz="half" idx="10"/>
          </p:nvPr>
        </p:nvSpPr>
        <p:spPr/>
        <p:txBody>
          <a:bodyPr/>
          <a:lstStyle/>
          <a:p>
            <a:endParaRPr lang="fr-FR" dirty="0"/>
          </a:p>
        </p:txBody>
      </p:sp>
      <p:sp>
        <p:nvSpPr>
          <p:cNvPr id="6" name="Espace réservé du pied de page 5">
            <a:extLst>
              <a:ext uri="{FF2B5EF4-FFF2-40B4-BE49-F238E27FC236}">
                <a16:creationId xmlns:a16="http://schemas.microsoft.com/office/drawing/2014/main" id="{3A5F16C7-CC4D-4E91-AF4F-663166DDA0E9}"/>
              </a:ext>
            </a:extLst>
          </p:cNvPr>
          <p:cNvSpPr>
            <a:spLocks noGrp="1"/>
          </p:cNvSpPr>
          <p:nvPr>
            <p:ph type="ftr" sz="quarter" idx="11"/>
          </p:nvPr>
        </p:nvSpPr>
        <p:spPr/>
        <p:txBody>
          <a:bodyPr/>
          <a:lstStyle/>
          <a:p>
            <a:r>
              <a:rPr lang="fr-FR" dirty="0"/>
              <a:t>Module 2</a:t>
            </a:r>
          </a:p>
        </p:txBody>
      </p:sp>
      <p:sp>
        <p:nvSpPr>
          <p:cNvPr id="7" name="Espace réservé du numéro de diapositive 6">
            <a:extLst>
              <a:ext uri="{FF2B5EF4-FFF2-40B4-BE49-F238E27FC236}">
                <a16:creationId xmlns:a16="http://schemas.microsoft.com/office/drawing/2014/main" id="{8A6BAEBB-4EE7-42A5-B15D-46A2B9A7FEF1}"/>
              </a:ext>
            </a:extLst>
          </p:cNvPr>
          <p:cNvSpPr>
            <a:spLocks noGrp="1"/>
          </p:cNvSpPr>
          <p:nvPr>
            <p:ph type="sldNum" sz="quarter" idx="12"/>
          </p:nvPr>
        </p:nvSpPr>
        <p:spPr/>
        <p:txBody>
          <a:bodyPr/>
          <a:lstStyle/>
          <a:p>
            <a:fld id="{9BA320C2-BDE6-4EB1-A6D0-0042D9418E61}" type="slidenum">
              <a:rPr lang="fr-FR" smtClean="0"/>
              <a:t>‹N°›</a:t>
            </a:fld>
            <a:endParaRPr lang="fr-FR" dirty="0"/>
          </a:p>
        </p:txBody>
      </p:sp>
    </p:spTree>
    <p:extLst>
      <p:ext uri="{BB962C8B-B14F-4D97-AF65-F5344CB8AC3E}">
        <p14:creationId xmlns:p14="http://schemas.microsoft.com/office/powerpoint/2010/main" val="3336812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49353D2-0180-4DAE-A8D5-33EC25A8B3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D5587D9-997A-4DE7-85BF-9B976CE592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49E66E5-9A0D-4F52-BBD9-2E1E8B969A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dirty="0"/>
          </a:p>
        </p:txBody>
      </p:sp>
      <p:sp>
        <p:nvSpPr>
          <p:cNvPr id="5" name="Espace réservé du pied de page 4">
            <a:extLst>
              <a:ext uri="{FF2B5EF4-FFF2-40B4-BE49-F238E27FC236}">
                <a16:creationId xmlns:a16="http://schemas.microsoft.com/office/drawing/2014/main" id="{4C45D7B1-E9D2-4572-8A4C-DF2D054D99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Module 2</a:t>
            </a:r>
          </a:p>
        </p:txBody>
      </p:sp>
      <p:sp>
        <p:nvSpPr>
          <p:cNvPr id="6" name="Espace réservé du numéro de diapositive 5">
            <a:extLst>
              <a:ext uri="{FF2B5EF4-FFF2-40B4-BE49-F238E27FC236}">
                <a16:creationId xmlns:a16="http://schemas.microsoft.com/office/drawing/2014/main" id="{1D8A8E01-84A2-4B71-8F9F-37DDD185B6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A320C2-BDE6-4EB1-A6D0-0042D9418E61}" type="slidenum">
              <a:rPr lang="fr-FR" smtClean="0"/>
              <a:t>‹N°›</a:t>
            </a:fld>
            <a:endParaRPr lang="fr-FR" dirty="0"/>
          </a:p>
        </p:txBody>
      </p:sp>
    </p:spTree>
    <p:extLst>
      <p:ext uri="{BB962C8B-B14F-4D97-AF65-F5344CB8AC3E}">
        <p14:creationId xmlns:p14="http://schemas.microsoft.com/office/powerpoint/2010/main" val="3421680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DE5943D0-EB41-485C-87D8-B664E2F54D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05" r="16142"/>
          <a:stretch/>
        </p:blipFill>
        <p:spPr bwMode="auto">
          <a:xfrm>
            <a:off x="-1" y="124728"/>
            <a:ext cx="12192001" cy="6733262"/>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3" name="Sous-titre 2">
            <a:extLst>
              <a:ext uri="{FF2B5EF4-FFF2-40B4-BE49-F238E27FC236}">
                <a16:creationId xmlns:a16="http://schemas.microsoft.com/office/drawing/2014/main" id="{0CDE10B7-6AF8-434E-BA72-9C9B3B67BB20}"/>
              </a:ext>
            </a:extLst>
          </p:cNvPr>
          <p:cNvSpPr>
            <a:spLocks noGrp="1"/>
          </p:cNvSpPr>
          <p:nvPr>
            <p:ph type="subTitle" idx="1"/>
          </p:nvPr>
        </p:nvSpPr>
        <p:spPr>
          <a:xfrm>
            <a:off x="3856045" y="1037736"/>
            <a:ext cx="4594259" cy="1239877"/>
          </a:xfrm>
        </p:spPr>
        <p:txBody>
          <a:bodyPr>
            <a:normAutofit/>
          </a:bodyPr>
          <a:lstStyle/>
          <a:p>
            <a:r>
              <a:rPr lang="fr-FR" sz="3400" b="1" dirty="0"/>
              <a:t>Gérer la </a:t>
            </a:r>
            <a:r>
              <a:rPr lang="fr-FR" sz="3400" b="1" dirty="0" smtClean="0"/>
              <a:t>formation des </a:t>
            </a:r>
            <a:r>
              <a:rPr lang="fr-FR" sz="3400" b="1" dirty="0"/>
              <a:t>agents </a:t>
            </a:r>
            <a:r>
              <a:rPr lang="fr-FR" sz="3400" b="1" dirty="0" smtClean="0"/>
              <a:t>MAA dans </a:t>
            </a:r>
            <a:endParaRPr lang="fr-FR" sz="3400" b="1" dirty="0"/>
          </a:p>
        </p:txBody>
      </p:sp>
      <p:cxnSp>
        <p:nvCxnSpPr>
          <p:cNvPr id="14" name="Straight Connector 13">
            <a:extLst>
              <a:ext uri="{FF2B5EF4-FFF2-40B4-BE49-F238E27FC236}">
                <a16:creationId xmlns:a16="http://schemas.microsoft.com/office/drawing/2014/main"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8" name="Rectangle 2">
            <a:extLst>
              <a:ext uri="{FF2B5EF4-FFF2-40B4-BE49-F238E27FC236}">
                <a16:creationId xmlns:a16="http://schemas.microsoft.com/office/drawing/2014/main" id="{8A8CFFAD-8D78-4D7A-8351-AE856F2C1936}"/>
              </a:ext>
            </a:extLst>
          </p:cNvPr>
          <p:cNvSpPr>
            <a:spLocks noChangeArrowheads="1"/>
          </p:cNvSpPr>
          <p:nvPr/>
        </p:nvSpPr>
        <p:spPr bwMode="auto">
          <a:xfrm>
            <a:off x="8240548" y="36786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pic>
        <p:nvPicPr>
          <p:cNvPr id="13" name="Image 12">
            <a:extLst>
              <a:ext uri="{FF2B5EF4-FFF2-40B4-BE49-F238E27FC236}">
                <a16:creationId xmlns:a16="http://schemas.microsoft.com/office/drawing/2014/main" id="{98C1F98D-0435-644D-9218-E99B098C08F8}"/>
              </a:ext>
            </a:extLst>
          </p:cNvPr>
          <p:cNvPicPr/>
          <p:nvPr/>
        </p:nvPicPr>
        <p:blipFill>
          <a:blip r:embed="rId3">
            <a:alphaModFix/>
          </a:blip>
          <a:stretch>
            <a:fillRect/>
          </a:stretch>
        </p:blipFill>
        <p:spPr>
          <a:xfrm>
            <a:off x="0" y="0"/>
            <a:ext cx="2700988" cy="1676402"/>
          </a:xfrm>
          <a:prstGeom prst="rect">
            <a:avLst/>
          </a:prstGeom>
        </p:spPr>
      </p:pic>
      <p:pic>
        <p:nvPicPr>
          <p:cNvPr id="15" name="Image 14">
            <a:extLst>
              <a:ext uri="{FF2B5EF4-FFF2-40B4-BE49-F238E27FC236}">
                <a16:creationId xmlns:a16="http://schemas.microsoft.com/office/drawing/2014/main" id="{E811EC21-F90F-4559-B780-701D1C9F0A90}"/>
              </a:ext>
            </a:extLst>
          </p:cNvPr>
          <p:cNvPicPr/>
          <p:nvPr/>
        </p:nvPicPr>
        <p:blipFill>
          <a:blip r:embed="rId4"/>
          <a:stretch>
            <a:fillRect/>
          </a:stretch>
        </p:blipFill>
        <p:spPr>
          <a:xfrm>
            <a:off x="8502506" y="1192399"/>
            <a:ext cx="2333998" cy="930550"/>
          </a:xfrm>
          <a:prstGeom prst="rect">
            <a:avLst/>
          </a:prstGeom>
        </p:spPr>
      </p:pic>
      <p:sp>
        <p:nvSpPr>
          <p:cNvPr id="2" name="ZoneTexte 1">
            <a:extLst>
              <a:ext uri="{FF2B5EF4-FFF2-40B4-BE49-F238E27FC236}">
                <a16:creationId xmlns:a16="http://schemas.microsoft.com/office/drawing/2014/main" id="{B90FD4F0-D22D-498B-9977-3F8867358045}"/>
              </a:ext>
            </a:extLst>
          </p:cNvPr>
          <p:cNvSpPr txBox="1"/>
          <p:nvPr/>
        </p:nvSpPr>
        <p:spPr>
          <a:xfrm>
            <a:off x="7916091" y="3303175"/>
            <a:ext cx="4275910" cy="2369880"/>
          </a:xfrm>
          <a:prstGeom prst="rect">
            <a:avLst/>
          </a:prstGeom>
          <a:solidFill>
            <a:schemeClr val="bg1"/>
          </a:solidFill>
        </p:spPr>
        <p:txBody>
          <a:bodyPr wrap="square" rtlCol="0">
            <a:spAutoFit/>
          </a:bodyPr>
          <a:lstStyle/>
          <a:p>
            <a:pPr algn="ctr"/>
            <a:r>
              <a:rPr lang="fr-FR" sz="3200" b="1" dirty="0" smtClean="0">
                <a:solidFill>
                  <a:srgbClr val="00AC8C"/>
                </a:solidFill>
              </a:rPr>
              <a:t>Module 2</a:t>
            </a:r>
          </a:p>
          <a:p>
            <a:endParaRPr lang="fr-FR" sz="500" b="1" dirty="0">
              <a:solidFill>
                <a:srgbClr val="00AC8C"/>
              </a:solidFill>
            </a:endParaRPr>
          </a:p>
          <a:p>
            <a:pPr algn="ctr"/>
            <a:r>
              <a:rPr lang="fr-FR" sz="2400" b="1" dirty="0" smtClean="0"/>
              <a:t>Gérer </a:t>
            </a:r>
            <a:r>
              <a:rPr lang="fr-FR" sz="2400" b="1" dirty="0"/>
              <a:t>les demandes</a:t>
            </a:r>
            <a:r>
              <a:rPr lang="fr-FR" sz="2400" b="1" dirty="0" smtClean="0"/>
              <a:t>, inscriptions, convocations</a:t>
            </a:r>
          </a:p>
          <a:p>
            <a:pPr algn="ctr"/>
            <a:r>
              <a:rPr lang="fr-FR" sz="1500" b="1" dirty="0" smtClean="0">
                <a:solidFill>
                  <a:schemeClr val="bg1"/>
                </a:solidFill>
              </a:rPr>
              <a:t>.,,,,,,,</a:t>
            </a:r>
            <a:r>
              <a:rPr lang="fr-FR" sz="2400" b="1" dirty="0">
                <a:solidFill>
                  <a:srgbClr val="00AC8C"/>
                </a:solidFill>
              </a:rPr>
              <a:t/>
            </a:r>
            <a:br>
              <a:rPr lang="fr-FR" sz="2400" b="1" dirty="0">
                <a:solidFill>
                  <a:srgbClr val="00AC8C"/>
                </a:solidFill>
              </a:rPr>
            </a:br>
            <a:r>
              <a:rPr lang="fr-FR" sz="2400" b="1" dirty="0" smtClean="0"/>
              <a:t>Réaliser </a:t>
            </a:r>
            <a:r>
              <a:rPr lang="fr-FR" sz="2400" b="1" dirty="0"/>
              <a:t>une session, </a:t>
            </a:r>
            <a:r>
              <a:rPr lang="fr-FR" sz="2400" b="1" dirty="0" smtClean="0"/>
              <a:t>gérer les présences </a:t>
            </a:r>
            <a:r>
              <a:rPr lang="fr-FR" sz="2400" b="1" dirty="0"/>
              <a:t>et attestations</a:t>
            </a:r>
          </a:p>
        </p:txBody>
      </p:sp>
      <p:sp>
        <p:nvSpPr>
          <p:cNvPr id="7" name="Espace réservé du numéro de diapositive 6">
            <a:extLst>
              <a:ext uri="{FF2B5EF4-FFF2-40B4-BE49-F238E27FC236}">
                <a16:creationId xmlns:a16="http://schemas.microsoft.com/office/drawing/2014/main" id="{31203D21-69AA-4E9C-83D4-F9D92630CB08}"/>
              </a:ext>
            </a:extLst>
          </p:cNvPr>
          <p:cNvSpPr>
            <a:spLocks noGrp="1"/>
          </p:cNvSpPr>
          <p:nvPr>
            <p:ph type="sldNum" sz="quarter" idx="12"/>
          </p:nvPr>
        </p:nvSpPr>
        <p:spPr/>
        <p:txBody>
          <a:bodyPr/>
          <a:lstStyle/>
          <a:p>
            <a:fld id="{9BA320C2-BDE6-4EB1-A6D0-0042D9418E61}" type="slidenum">
              <a:rPr lang="fr-FR" smtClean="0"/>
              <a:t>1</a:t>
            </a:fld>
            <a:endParaRPr lang="fr-FR" dirty="0"/>
          </a:p>
        </p:txBody>
      </p:sp>
    </p:spTree>
    <p:extLst>
      <p:ext uri="{BB962C8B-B14F-4D97-AF65-F5344CB8AC3E}">
        <p14:creationId xmlns:p14="http://schemas.microsoft.com/office/powerpoint/2010/main" val="558851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E0BCF7-2D6A-4B33-A8FD-06978C386C96}"/>
              </a:ext>
            </a:extLst>
          </p:cNvPr>
          <p:cNvSpPr>
            <a:spLocks noGrp="1"/>
          </p:cNvSpPr>
          <p:nvPr>
            <p:ph type="title"/>
          </p:nvPr>
        </p:nvSpPr>
        <p:spPr>
          <a:xfrm>
            <a:off x="1247258" y="166346"/>
            <a:ext cx="11036182" cy="519447"/>
          </a:xfrm>
        </p:spPr>
        <p:txBody>
          <a:bodyPr>
            <a:normAutofit fontScale="90000"/>
          </a:bodyPr>
          <a:lstStyle/>
          <a:p>
            <a:r>
              <a:rPr lang="fr-FR" dirty="0"/>
              <a:t>4-3 Zoom sur la validation des frais de mission</a:t>
            </a:r>
          </a:p>
        </p:txBody>
      </p:sp>
      <p:sp>
        <p:nvSpPr>
          <p:cNvPr id="4" name="Espace réservé du pied de page 3">
            <a:extLst>
              <a:ext uri="{FF2B5EF4-FFF2-40B4-BE49-F238E27FC236}">
                <a16:creationId xmlns:a16="http://schemas.microsoft.com/office/drawing/2014/main" id="{8D714771-CA0F-4E06-BBB9-4B6D7A93F86E}"/>
              </a:ext>
            </a:extLst>
          </p:cNvPr>
          <p:cNvSpPr>
            <a:spLocks noGrp="1"/>
          </p:cNvSpPr>
          <p:nvPr>
            <p:ph type="ftr" sz="quarter" idx="11"/>
          </p:nvPr>
        </p:nvSpPr>
        <p:spPr/>
        <p:txBody>
          <a:bodyPr/>
          <a:lstStyle/>
          <a:p>
            <a:r>
              <a:rPr lang="fr-FR" dirty="0"/>
              <a:t>Module 2</a:t>
            </a:r>
          </a:p>
        </p:txBody>
      </p:sp>
      <p:sp>
        <p:nvSpPr>
          <p:cNvPr id="39" name="Espace réservé du contenu 38">
            <a:extLst>
              <a:ext uri="{FF2B5EF4-FFF2-40B4-BE49-F238E27FC236}">
                <a16:creationId xmlns:a16="http://schemas.microsoft.com/office/drawing/2014/main" id="{CCD1C60F-8C33-4693-8905-8EE487B3F8C8}"/>
              </a:ext>
            </a:extLst>
          </p:cNvPr>
          <p:cNvSpPr>
            <a:spLocks noGrp="1"/>
          </p:cNvSpPr>
          <p:nvPr>
            <p:ph idx="1"/>
          </p:nvPr>
        </p:nvSpPr>
        <p:spPr>
          <a:xfrm>
            <a:off x="1247258" y="1203090"/>
            <a:ext cx="10106542" cy="4874935"/>
          </a:xfrm>
        </p:spPr>
        <p:txBody>
          <a:bodyPr>
            <a:normAutofit/>
          </a:bodyPr>
          <a:lstStyle/>
          <a:p>
            <a:r>
              <a:rPr lang="fr-FR" sz="2000" dirty="0">
                <a:latin typeface="+mn-lt"/>
              </a:rPr>
              <a:t>RenoiRH-formation ne gère pas la validation de la prise en charge des frais de mission, qui doit donc être réalisé hors outil</a:t>
            </a:r>
          </a:p>
        </p:txBody>
      </p:sp>
      <p:sp>
        <p:nvSpPr>
          <p:cNvPr id="35" name="ZoneTexte 34">
            <a:extLst>
              <a:ext uri="{FF2B5EF4-FFF2-40B4-BE49-F238E27FC236}">
                <a16:creationId xmlns:a16="http://schemas.microsoft.com/office/drawing/2014/main" id="{CF0BE9B7-52C1-4FAE-BECE-9B4EF1B7B558}"/>
              </a:ext>
            </a:extLst>
          </p:cNvPr>
          <p:cNvSpPr txBox="1"/>
          <p:nvPr/>
        </p:nvSpPr>
        <p:spPr>
          <a:xfrm>
            <a:off x="1232018" y="670477"/>
            <a:ext cx="4406782" cy="369332"/>
          </a:xfrm>
          <a:prstGeom prst="rect">
            <a:avLst/>
          </a:prstGeom>
          <a:noFill/>
        </p:spPr>
        <p:txBody>
          <a:bodyPr wrap="square" rtlCol="0">
            <a:spAutoFit/>
          </a:bodyPr>
          <a:lstStyle/>
          <a:p>
            <a:r>
              <a:rPr lang="fr-FR" i="1" dirty="0">
                <a:latin typeface="+mj-lt"/>
              </a:rPr>
              <a:t>Valider une demande de formation</a:t>
            </a:r>
          </a:p>
        </p:txBody>
      </p:sp>
      <p:graphicFrame>
        <p:nvGraphicFramePr>
          <p:cNvPr id="3" name="Tableau 5">
            <a:extLst>
              <a:ext uri="{FF2B5EF4-FFF2-40B4-BE49-F238E27FC236}">
                <a16:creationId xmlns:a16="http://schemas.microsoft.com/office/drawing/2014/main" id="{6A05189A-9DCD-4648-828E-988746F8865E}"/>
              </a:ext>
            </a:extLst>
          </p:cNvPr>
          <p:cNvGraphicFramePr>
            <a:graphicFrameLocks noGrp="1"/>
          </p:cNvGraphicFramePr>
          <p:nvPr>
            <p:extLst>
              <p:ext uri="{D42A27DB-BD31-4B8C-83A1-F6EECF244321}">
                <p14:modId xmlns:p14="http://schemas.microsoft.com/office/powerpoint/2010/main" val="2073482491"/>
              </p:ext>
            </p:extLst>
          </p:nvPr>
        </p:nvGraphicFramePr>
        <p:xfrm>
          <a:off x="1583635" y="1909076"/>
          <a:ext cx="10064808" cy="3681030"/>
        </p:xfrm>
        <a:graphic>
          <a:graphicData uri="http://schemas.openxmlformats.org/drawingml/2006/table">
            <a:tbl>
              <a:tblPr firstRow="1" bandRow="1">
                <a:tableStyleId>{5C22544A-7EE6-4342-B048-85BDC9FD1C3A}</a:tableStyleId>
              </a:tblPr>
              <a:tblGrid>
                <a:gridCol w="3354936">
                  <a:extLst>
                    <a:ext uri="{9D8B030D-6E8A-4147-A177-3AD203B41FA5}">
                      <a16:colId xmlns:a16="http://schemas.microsoft.com/office/drawing/2014/main" val="1552001861"/>
                    </a:ext>
                  </a:extLst>
                </a:gridCol>
                <a:gridCol w="3354936">
                  <a:extLst>
                    <a:ext uri="{9D8B030D-6E8A-4147-A177-3AD203B41FA5}">
                      <a16:colId xmlns:a16="http://schemas.microsoft.com/office/drawing/2014/main" val="2725521054"/>
                    </a:ext>
                  </a:extLst>
                </a:gridCol>
                <a:gridCol w="3354936">
                  <a:extLst>
                    <a:ext uri="{9D8B030D-6E8A-4147-A177-3AD203B41FA5}">
                      <a16:colId xmlns:a16="http://schemas.microsoft.com/office/drawing/2014/main" val="1545803679"/>
                    </a:ext>
                  </a:extLst>
                </a:gridCol>
              </a:tblGrid>
              <a:tr h="353724">
                <a:tc rowSpan="2">
                  <a:txBody>
                    <a:bodyPr/>
                    <a:lstStyle/>
                    <a:p>
                      <a:pPr algn="ctr"/>
                      <a:r>
                        <a:rPr lang="fr-FR" sz="1800" b="1" kern="1200" dirty="0">
                          <a:solidFill>
                            <a:schemeClr val="lt1"/>
                          </a:solidFill>
                          <a:effectLst/>
                          <a:latin typeface="+mn-lt"/>
                          <a:ea typeface="+mn-ea"/>
                          <a:cs typeface="+mn-cs"/>
                        </a:rPr>
                        <a:t>Agents </a:t>
                      </a:r>
                      <a:r>
                        <a:rPr lang="fr-FR" sz="1800" b="1" kern="1200" dirty="0" smtClean="0">
                          <a:solidFill>
                            <a:schemeClr val="lt1"/>
                          </a:solidFill>
                          <a:effectLst/>
                          <a:latin typeface="+mn-lt"/>
                          <a:ea typeface="+mn-ea"/>
                          <a:cs typeface="+mn-cs"/>
                        </a:rPr>
                        <a:t>d’AC, D(R)AAF et DDI</a:t>
                      </a:r>
                    </a:p>
                    <a:p>
                      <a:pPr algn="ctr"/>
                      <a:r>
                        <a:rPr lang="fr-FR" sz="1800" b="1" kern="1200" dirty="0" smtClean="0">
                          <a:solidFill>
                            <a:schemeClr val="lt1"/>
                          </a:solidFill>
                          <a:effectLst/>
                          <a:latin typeface="+mn-lt"/>
                          <a:ea typeface="+mn-ea"/>
                          <a:cs typeface="+mn-cs"/>
                        </a:rPr>
                        <a:t>Quelque soit le type</a:t>
                      </a:r>
                      <a:r>
                        <a:rPr lang="fr-FR" sz="1800" b="1" kern="1200" baseline="0" dirty="0" smtClean="0">
                          <a:solidFill>
                            <a:schemeClr val="lt1"/>
                          </a:solidFill>
                          <a:effectLst/>
                          <a:latin typeface="+mn-lt"/>
                          <a:ea typeface="+mn-ea"/>
                          <a:cs typeface="+mn-cs"/>
                        </a:rPr>
                        <a:t> de stage</a:t>
                      </a:r>
                      <a:endParaRPr lang="fr-FR" dirty="0"/>
                    </a:p>
                  </a:txBody>
                  <a:tcPr anchor="ctr">
                    <a:solidFill>
                      <a:schemeClr val="accent2"/>
                    </a:solidFill>
                  </a:tcPr>
                </a:tc>
                <a:tc gridSpan="2">
                  <a:txBody>
                    <a:bodyPr/>
                    <a:lstStyle/>
                    <a:p>
                      <a:pPr algn="ctr"/>
                      <a:r>
                        <a:rPr lang="fr-FR" dirty="0"/>
                        <a:t>Agents EPL</a:t>
                      </a:r>
                    </a:p>
                  </a:txBody>
                  <a:tcPr anchor="ctr">
                    <a:solidFill>
                      <a:schemeClr val="accent5"/>
                    </a:solidFill>
                  </a:tcPr>
                </a:tc>
                <a:tc hMerge="1">
                  <a:txBody>
                    <a:bodyPr/>
                    <a:lstStyle/>
                    <a:p>
                      <a:endParaRPr lang="fr-FR"/>
                    </a:p>
                  </a:txBody>
                  <a:tcPr/>
                </a:tc>
                <a:extLst>
                  <a:ext uri="{0D108BD9-81ED-4DB2-BD59-A6C34878D82A}">
                    <a16:rowId xmlns:a16="http://schemas.microsoft.com/office/drawing/2014/main" val="3896008071"/>
                  </a:ext>
                </a:extLst>
              </a:tr>
              <a:tr h="825356">
                <a:tc vMerge="1">
                  <a:txBody>
                    <a:bodyPr/>
                    <a:lstStyle/>
                    <a:p>
                      <a:endParaRPr lang="fr-FR"/>
                    </a:p>
                  </a:txBody>
                  <a:tcPr/>
                </a:tc>
                <a:tc>
                  <a:txBody>
                    <a:bodyPr/>
                    <a:lstStyle/>
                    <a:p>
                      <a:pPr algn="ctr"/>
                      <a:r>
                        <a:rPr lang="fr-FR" sz="1700" b="1" kern="1200" dirty="0" smtClean="0">
                          <a:solidFill>
                            <a:schemeClr val="dk1"/>
                          </a:solidFill>
                          <a:effectLst/>
                          <a:latin typeface="+mn-lt"/>
                          <a:ea typeface="+mn-ea"/>
                          <a:cs typeface="+mn-cs"/>
                        </a:rPr>
                        <a:t>PNF </a:t>
                      </a:r>
                      <a:r>
                        <a:rPr lang="fr-FR" sz="1700" b="1" kern="1200" dirty="0">
                          <a:solidFill>
                            <a:schemeClr val="dk1"/>
                          </a:solidFill>
                          <a:effectLst/>
                          <a:latin typeface="+mn-lt"/>
                          <a:ea typeface="+mn-ea"/>
                          <a:cs typeface="+mn-cs"/>
                        </a:rPr>
                        <a:t>DGER, PRF </a:t>
                      </a:r>
                      <a:r>
                        <a:rPr lang="fr-FR" sz="1700" b="1" kern="1200" dirty="0" smtClean="0">
                          <a:solidFill>
                            <a:schemeClr val="dk1"/>
                          </a:solidFill>
                          <a:effectLst/>
                          <a:latin typeface="+mn-lt"/>
                          <a:ea typeface="+mn-ea"/>
                          <a:cs typeface="+mn-cs"/>
                        </a:rPr>
                        <a:t>DRFC</a:t>
                      </a:r>
                      <a:endParaRPr lang="fr-FR" sz="1700" b="1" dirty="0"/>
                    </a:p>
                  </a:txBody>
                  <a:tcPr anchor="ctr">
                    <a:solidFill>
                      <a:schemeClr val="accent5">
                        <a:lumMod val="20000"/>
                        <a:lumOff val="80000"/>
                      </a:schemeClr>
                    </a:solidFill>
                  </a:tcPr>
                </a:tc>
                <a:tc>
                  <a:txBody>
                    <a:bodyPr/>
                    <a:lstStyle/>
                    <a:p>
                      <a:pPr algn="ctr"/>
                      <a:r>
                        <a:rPr lang="fr-FR" sz="1700" b="1" kern="1200" dirty="0" smtClean="0">
                          <a:solidFill>
                            <a:schemeClr val="dk1"/>
                          </a:solidFill>
                          <a:effectLst/>
                          <a:latin typeface="+mn-lt"/>
                          <a:ea typeface="+mn-ea"/>
                          <a:cs typeface="+mn-cs"/>
                        </a:rPr>
                        <a:t>AAT</a:t>
                      </a:r>
                      <a:r>
                        <a:rPr lang="fr-FR" sz="1700" b="1" kern="1200" dirty="0">
                          <a:solidFill>
                            <a:schemeClr val="dk1"/>
                          </a:solidFill>
                          <a:effectLst/>
                          <a:latin typeface="+mn-lt"/>
                          <a:ea typeface="+mn-ea"/>
                          <a:cs typeface="+mn-cs"/>
                        </a:rPr>
                        <a:t>, PRF d'une autre région que celle de l’agent, PNF hors DGER, PLF </a:t>
                      </a:r>
                      <a:r>
                        <a:rPr lang="fr-FR" sz="1700" b="1" kern="1200" dirty="0" smtClean="0">
                          <a:solidFill>
                            <a:schemeClr val="dk1"/>
                          </a:solidFill>
                          <a:effectLst/>
                          <a:latin typeface="+mn-lt"/>
                          <a:ea typeface="+mn-ea"/>
                          <a:cs typeface="+mn-cs"/>
                        </a:rPr>
                        <a:t>EPL</a:t>
                      </a:r>
                      <a:endParaRPr lang="fr-FR" sz="1700" b="1" dirty="0"/>
                    </a:p>
                  </a:txBody>
                  <a:tcPr anchor="ctr">
                    <a:solidFill>
                      <a:schemeClr val="accent5">
                        <a:lumMod val="60000"/>
                        <a:lumOff val="40000"/>
                      </a:schemeClr>
                    </a:solidFill>
                  </a:tcPr>
                </a:tc>
                <a:extLst>
                  <a:ext uri="{0D108BD9-81ED-4DB2-BD59-A6C34878D82A}">
                    <a16:rowId xmlns:a16="http://schemas.microsoft.com/office/drawing/2014/main" val="2871044659"/>
                  </a:ext>
                </a:extLst>
              </a:tr>
              <a:tr h="2446590">
                <a:tc>
                  <a:txBody>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b="1" kern="1200" dirty="0" smtClean="0">
                          <a:solidFill>
                            <a:schemeClr val="dk1"/>
                          </a:solidFill>
                          <a:effectLst/>
                          <a:latin typeface="+mn-lt"/>
                          <a:ea typeface="+mn-ea"/>
                          <a:cs typeface="+mn-cs"/>
                        </a:rPr>
                        <a:t>Avant </a:t>
                      </a:r>
                      <a:r>
                        <a:rPr lang="fr-FR" sz="1600" b="1" kern="1200" dirty="0">
                          <a:solidFill>
                            <a:schemeClr val="dk1"/>
                          </a:solidFill>
                          <a:effectLst/>
                          <a:latin typeface="+mn-lt"/>
                          <a:ea typeface="+mn-ea"/>
                          <a:cs typeface="+mn-cs"/>
                        </a:rPr>
                        <a:t>validation </a:t>
                      </a:r>
                      <a:r>
                        <a:rPr lang="fr-FR" sz="1600" b="1" kern="1200" dirty="0" smtClean="0">
                          <a:solidFill>
                            <a:schemeClr val="dk1"/>
                          </a:solidFill>
                          <a:effectLst/>
                          <a:latin typeface="+mn-lt"/>
                          <a:ea typeface="+mn-ea"/>
                          <a:cs typeface="+mn-cs"/>
                        </a:rPr>
                        <a:t>intermédiaire, le </a:t>
                      </a:r>
                      <a:r>
                        <a:rPr lang="fr-FR" sz="1600" b="1" kern="1200" dirty="0">
                          <a:solidFill>
                            <a:schemeClr val="dk1"/>
                          </a:solidFill>
                          <a:effectLst/>
                          <a:latin typeface="+mn-lt"/>
                          <a:ea typeface="+mn-ea"/>
                          <a:cs typeface="+mn-cs"/>
                        </a:rPr>
                        <a:t>RLF de l’agent </a:t>
                      </a:r>
                      <a:r>
                        <a:rPr lang="fr-FR" sz="1600" b="1" kern="1200" dirty="0" smtClean="0">
                          <a:solidFill>
                            <a:schemeClr val="dk1"/>
                          </a:solidFill>
                          <a:effectLst/>
                          <a:latin typeface="+mn-lt"/>
                          <a:ea typeface="+mn-ea"/>
                          <a:cs typeface="+mn-cs"/>
                        </a:rPr>
                        <a:t>doit s’assurer de </a:t>
                      </a:r>
                      <a:r>
                        <a:rPr lang="fr-FR" sz="1600" b="1" kern="1200" dirty="0">
                          <a:solidFill>
                            <a:schemeClr val="dk1"/>
                          </a:solidFill>
                          <a:effectLst/>
                          <a:latin typeface="+mn-lt"/>
                          <a:ea typeface="+mn-ea"/>
                          <a:cs typeface="+mn-cs"/>
                        </a:rPr>
                        <a:t>la prise en charge des frais de mission</a:t>
                      </a:r>
                      <a:r>
                        <a:rPr lang="fr-FR" sz="1600" kern="1200" dirty="0">
                          <a:solidFill>
                            <a:schemeClr val="dk1"/>
                          </a:solidFill>
                          <a:effectLst/>
                          <a:latin typeface="+mn-lt"/>
                          <a:ea typeface="+mn-ea"/>
                          <a:cs typeface="+mn-cs"/>
                        </a:rPr>
                        <a:t> </a:t>
                      </a:r>
                      <a:r>
                        <a:rPr lang="fr-FR" sz="1600" b="1" kern="1200" dirty="0">
                          <a:solidFill>
                            <a:schemeClr val="dk1"/>
                          </a:solidFill>
                          <a:effectLst/>
                          <a:latin typeface="+mn-lt"/>
                          <a:ea typeface="+mn-ea"/>
                          <a:cs typeface="+mn-cs"/>
                        </a:rPr>
                        <a:t>par la </a:t>
                      </a:r>
                      <a:r>
                        <a:rPr lang="fr-FR" sz="1600" b="1" kern="1200" dirty="0" smtClean="0">
                          <a:solidFill>
                            <a:schemeClr val="dk1"/>
                          </a:solidFill>
                          <a:effectLst/>
                          <a:latin typeface="+mn-lt"/>
                          <a:ea typeface="+mn-ea"/>
                          <a:cs typeface="+mn-cs"/>
                        </a:rPr>
                        <a:t>structure de </a:t>
                      </a:r>
                      <a:r>
                        <a:rPr lang="fr-FR" sz="1600" b="1" kern="1200" dirty="0" smtClean="0">
                          <a:solidFill>
                            <a:schemeClr val="dk1"/>
                          </a:solidFill>
                          <a:effectLst/>
                          <a:latin typeface="+mn-lt"/>
                          <a:ea typeface="+mn-ea"/>
                          <a:cs typeface="+mn-cs"/>
                        </a:rPr>
                        <a:t>l’agent ou le SGCD</a:t>
                      </a:r>
                      <a:r>
                        <a:rPr lang="fr-FR" sz="1600" kern="1200" dirty="0" smtClean="0">
                          <a:solidFill>
                            <a:schemeClr val="dk1"/>
                          </a:solidFill>
                          <a:effectLst/>
                          <a:latin typeface="+mn-lt"/>
                          <a:ea typeface="+mn-ea"/>
                          <a:cs typeface="+mn-cs"/>
                        </a:rPr>
                        <a:t>, </a:t>
                      </a:r>
                      <a:r>
                        <a:rPr lang="fr-FR" sz="1600" kern="1200" dirty="0">
                          <a:solidFill>
                            <a:schemeClr val="dk1"/>
                          </a:solidFill>
                          <a:effectLst/>
                          <a:latin typeface="+mn-lt"/>
                          <a:ea typeface="+mn-ea"/>
                          <a:cs typeface="+mn-cs"/>
                        </a:rPr>
                        <a:t>selon le process interne en place dans chaque </a:t>
                      </a:r>
                      <a:r>
                        <a:rPr lang="fr-FR" sz="1600" kern="1200" dirty="0" smtClean="0">
                          <a:solidFill>
                            <a:schemeClr val="dk1"/>
                          </a:solidFill>
                          <a:effectLst/>
                          <a:latin typeface="+mn-lt"/>
                          <a:ea typeface="+mn-ea"/>
                          <a:cs typeface="+mn-cs"/>
                        </a:rPr>
                        <a:t>structure</a:t>
                      </a:r>
                      <a:endParaRPr lang="fr-FR" sz="1600" kern="1200" dirty="0">
                        <a:solidFill>
                          <a:schemeClr val="dk1"/>
                        </a:solidFill>
                        <a:effectLst/>
                        <a:latin typeface="+mn-lt"/>
                        <a:ea typeface="+mn-ea"/>
                        <a:cs typeface="+mn-cs"/>
                      </a:endParaRPr>
                    </a:p>
                  </a:txBody>
                  <a:tcPr anchor="ctr">
                    <a:solidFill>
                      <a:schemeClr val="accent2">
                        <a:lumMod val="20000"/>
                        <a:lumOff val="80000"/>
                      </a:schemeClr>
                    </a:solidFill>
                  </a:tcPr>
                </a:tc>
                <a:tc>
                  <a:txBody>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b="1" kern="1200" dirty="0">
                          <a:solidFill>
                            <a:schemeClr val="dk1"/>
                          </a:solidFill>
                          <a:effectLst/>
                          <a:latin typeface="+mn-lt"/>
                          <a:ea typeface="+mn-ea"/>
                          <a:cs typeface="+mn-cs"/>
                        </a:rPr>
                        <a:t>PNF DGER </a:t>
                      </a:r>
                      <a:r>
                        <a:rPr lang="fr-FR" sz="1600" kern="1200" dirty="0">
                          <a:solidFill>
                            <a:schemeClr val="dk1"/>
                          </a:solidFill>
                          <a:effectLst/>
                          <a:latin typeface="+mn-lt"/>
                          <a:ea typeface="+mn-ea"/>
                          <a:cs typeface="+mn-cs"/>
                        </a:rPr>
                        <a:t>: prise en charge des frais de mission par les 4 écoles du DNA </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b="1" kern="1200" dirty="0">
                          <a:solidFill>
                            <a:schemeClr val="dk1"/>
                          </a:solidFill>
                          <a:effectLst/>
                          <a:latin typeface="+mn-lt"/>
                          <a:ea typeface="+mn-ea"/>
                          <a:cs typeface="+mn-cs"/>
                        </a:rPr>
                        <a:t>PRF DRFC </a:t>
                      </a:r>
                      <a:r>
                        <a:rPr lang="fr-FR" sz="1600" kern="1200" dirty="0">
                          <a:solidFill>
                            <a:schemeClr val="dk1"/>
                          </a:solidFill>
                          <a:effectLst/>
                          <a:latin typeface="+mn-lt"/>
                          <a:ea typeface="+mn-ea"/>
                          <a:cs typeface="+mn-cs"/>
                        </a:rPr>
                        <a:t>: prise en charge des frais de mission par le DRFC organisateur pour les agents de sa </a:t>
                      </a:r>
                      <a:r>
                        <a:rPr lang="fr-FR" sz="1600" kern="1200" dirty="0" smtClean="0">
                          <a:solidFill>
                            <a:schemeClr val="dk1"/>
                          </a:solidFill>
                          <a:effectLst/>
                          <a:latin typeface="+mn-lt"/>
                          <a:ea typeface="+mn-ea"/>
                          <a:cs typeface="+mn-cs"/>
                        </a:rPr>
                        <a:t>région</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600" kern="1200" dirty="0">
                        <a:solidFill>
                          <a:schemeClr val="dk1"/>
                        </a:solidFill>
                        <a:effectLst/>
                        <a:latin typeface="+mn-lt"/>
                        <a:ea typeface="+mn-ea"/>
                        <a:cs typeface="+mn-cs"/>
                      </a:endParaRP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b="1" kern="1200" dirty="0">
                          <a:solidFill>
                            <a:schemeClr val="dk1"/>
                          </a:solidFill>
                          <a:effectLst/>
                          <a:latin typeface="+mn-lt"/>
                          <a:ea typeface="+mn-ea"/>
                          <a:cs typeface="+mn-cs"/>
                        </a:rPr>
                        <a:t>La validation finale par l’UO organisatrice vaut pour validation </a:t>
                      </a:r>
                      <a:r>
                        <a:rPr lang="fr-FR" sz="1600" b="1" kern="1200" dirty="0" smtClean="0">
                          <a:solidFill>
                            <a:schemeClr val="dk1"/>
                          </a:solidFill>
                          <a:effectLst/>
                          <a:latin typeface="+mn-lt"/>
                          <a:ea typeface="+mn-ea"/>
                          <a:cs typeface="+mn-cs"/>
                        </a:rPr>
                        <a:t>financière</a:t>
                      </a:r>
                      <a:endParaRPr lang="fr-FR" sz="1600" dirty="0"/>
                    </a:p>
                  </a:txBody>
                  <a:tcPr anchor="ctr">
                    <a:solidFill>
                      <a:schemeClr val="accent5">
                        <a:lumMod val="20000"/>
                        <a:lumOff val="80000"/>
                      </a:schemeClr>
                    </a:solidFill>
                  </a:tcPr>
                </a:tc>
                <a:tc>
                  <a:txBody>
                    <a:bodyPr/>
                    <a:lstStyle/>
                    <a:p>
                      <a:pPr marL="182563" indent="-182563">
                        <a:buFont typeface="Arial" panose="020B0604020202020204" pitchFamily="34" charset="0"/>
                        <a:buChar char="•"/>
                      </a:pPr>
                      <a:r>
                        <a:rPr lang="fr-FR" sz="1600" b="1" kern="1200" dirty="0" smtClean="0">
                          <a:solidFill>
                            <a:schemeClr val="dk1"/>
                          </a:solidFill>
                          <a:effectLst/>
                          <a:latin typeface="+mn-lt"/>
                          <a:ea typeface="+mn-ea"/>
                          <a:cs typeface="+mn-cs"/>
                        </a:rPr>
                        <a:t>Avant </a:t>
                      </a:r>
                      <a:r>
                        <a:rPr lang="fr-FR" sz="1600" b="1" kern="1200" dirty="0">
                          <a:solidFill>
                            <a:schemeClr val="dk1"/>
                          </a:solidFill>
                          <a:effectLst/>
                          <a:latin typeface="+mn-lt"/>
                          <a:ea typeface="+mn-ea"/>
                          <a:cs typeface="+mn-cs"/>
                        </a:rPr>
                        <a:t>validation intermédiaire, </a:t>
                      </a:r>
                      <a:r>
                        <a:rPr lang="fr-FR" sz="1600" b="1" kern="1200" dirty="0" smtClean="0">
                          <a:solidFill>
                            <a:schemeClr val="dk1"/>
                          </a:solidFill>
                          <a:effectLst/>
                          <a:latin typeface="+mn-lt"/>
                          <a:ea typeface="+mn-ea"/>
                          <a:cs typeface="+mn-cs"/>
                        </a:rPr>
                        <a:t>le </a:t>
                      </a:r>
                      <a:r>
                        <a:rPr lang="fr-FR" sz="1600" b="1" kern="1200" dirty="0">
                          <a:solidFill>
                            <a:schemeClr val="dk1"/>
                          </a:solidFill>
                          <a:effectLst/>
                          <a:latin typeface="+mn-lt"/>
                          <a:ea typeface="+mn-ea"/>
                          <a:cs typeface="+mn-cs"/>
                        </a:rPr>
                        <a:t>RLF de l’agent </a:t>
                      </a:r>
                      <a:r>
                        <a:rPr lang="fr-FR" sz="1600" b="1" kern="1200" dirty="0" smtClean="0">
                          <a:solidFill>
                            <a:schemeClr val="dk1"/>
                          </a:solidFill>
                          <a:effectLst/>
                          <a:latin typeface="+mn-lt"/>
                          <a:ea typeface="+mn-ea"/>
                          <a:cs typeface="+mn-cs"/>
                        </a:rPr>
                        <a:t>doit s’assurer de </a:t>
                      </a:r>
                      <a:r>
                        <a:rPr lang="fr-FR" sz="1600" b="1" kern="1200" dirty="0">
                          <a:solidFill>
                            <a:schemeClr val="dk1"/>
                          </a:solidFill>
                          <a:effectLst/>
                          <a:latin typeface="+mn-lt"/>
                          <a:ea typeface="+mn-ea"/>
                          <a:cs typeface="+mn-cs"/>
                        </a:rPr>
                        <a:t>l’accord de la prise en charge des frais de mission par la DRFC de la région</a:t>
                      </a:r>
                      <a:r>
                        <a:rPr lang="fr-FR" sz="1600" kern="1200" dirty="0">
                          <a:solidFill>
                            <a:schemeClr val="dk1"/>
                          </a:solidFill>
                          <a:effectLst/>
                          <a:latin typeface="+mn-lt"/>
                          <a:ea typeface="+mn-ea"/>
                          <a:cs typeface="+mn-cs"/>
                        </a:rPr>
                        <a:t>, selon un process interne à mettre en place par chaque DRFC</a:t>
                      </a:r>
                      <a:endParaRPr lang="fr-FR" sz="1600" dirty="0"/>
                    </a:p>
                  </a:txBody>
                  <a:tcPr anchor="ctr">
                    <a:solidFill>
                      <a:schemeClr val="accent5">
                        <a:lumMod val="60000"/>
                        <a:lumOff val="40000"/>
                      </a:schemeClr>
                    </a:solidFill>
                  </a:tcPr>
                </a:tc>
                <a:extLst>
                  <a:ext uri="{0D108BD9-81ED-4DB2-BD59-A6C34878D82A}">
                    <a16:rowId xmlns:a16="http://schemas.microsoft.com/office/drawing/2014/main" val="2339254040"/>
                  </a:ext>
                </a:extLst>
              </a:tr>
            </a:tbl>
          </a:graphicData>
        </a:graphic>
      </p:graphicFrame>
      <p:sp>
        <p:nvSpPr>
          <p:cNvPr id="8" name="Rectangle : avec coins arrondis en diagonale 7">
            <a:extLst>
              <a:ext uri="{FF2B5EF4-FFF2-40B4-BE49-F238E27FC236}">
                <a16:creationId xmlns:a16="http://schemas.microsoft.com/office/drawing/2014/main" id="{05B0391B-0C2F-490F-A822-06CAC4D2361C}"/>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9" name="Rectangle : avec coins arrondis en diagonale 8">
            <a:extLst>
              <a:ext uri="{FF2B5EF4-FFF2-40B4-BE49-F238E27FC236}">
                <a16:creationId xmlns:a16="http://schemas.microsoft.com/office/drawing/2014/main" id="{BD1F6917-6765-4CE5-B5D6-2C1ADC0F33DA}"/>
              </a:ext>
            </a:extLst>
          </p:cNvPr>
          <p:cNvSpPr/>
          <p:nvPr/>
        </p:nvSpPr>
        <p:spPr>
          <a:xfrm>
            <a:off x="60960" y="160470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2 –</a:t>
            </a:r>
            <a:br>
              <a:rPr lang="fr-FR" sz="1000" dirty="0">
                <a:solidFill>
                  <a:srgbClr val="00AC8C"/>
                </a:solidFill>
              </a:rPr>
            </a:br>
            <a:r>
              <a:rPr lang="fr-FR" sz="1000" dirty="0">
                <a:solidFill>
                  <a:srgbClr val="00AC8C"/>
                </a:solidFill>
              </a:rPr>
              <a:t>Stage / Session</a:t>
            </a:r>
          </a:p>
        </p:txBody>
      </p:sp>
      <p:sp>
        <p:nvSpPr>
          <p:cNvPr id="10" name="Rectangle : avec coins arrondis en diagonale 9">
            <a:extLst>
              <a:ext uri="{FF2B5EF4-FFF2-40B4-BE49-F238E27FC236}">
                <a16:creationId xmlns:a16="http://schemas.microsoft.com/office/drawing/2014/main" id="{977C6395-546A-4056-B7D1-46E6470DD7EF}"/>
              </a:ext>
            </a:extLst>
          </p:cNvPr>
          <p:cNvSpPr/>
          <p:nvPr/>
        </p:nvSpPr>
        <p:spPr>
          <a:xfrm>
            <a:off x="60960" y="2749085"/>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4 –</a:t>
            </a:r>
            <a:br>
              <a:rPr lang="fr-FR" sz="1000" dirty="0"/>
            </a:br>
            <a:r>
              <a:rPr lang="fr-FR" sz="1000" dirty="0"/>
              <a:t>Validation</a:t>
            </a:r>
          </a:p>
        </p:txBody>
      </p:sp>
      <p:sp>
        <p:nvSpPr>
          <p:cNvPr id="11" name="Rectangle : avec coins arrondis en diagonale 10">
            <a:extLst>
              <a:ext uri="{FF2B5EF4-FFF2-40B4-BE49-F238E27FC236}">
                <a16:creationId xmlns:a16="http://schemas.microsoft.com/office/drawing/2014/main" id="{0A68B8F9-94EE-41F1-9765-DD765E04782D}"/>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12" name="Rectangle : avec coins arrondis en diagonale 11">
            <a:extLst>
              <a:ext uri="{FF2B5EF4-FFF2-40B4-BE49-F238E27FC236}">
                <a16:creationId xmlns:a16="http://schemas.microsoft.com/office/drawing/2014/main" id="{53438123-C8EF-4184-9A50-E272D63FC501}"/>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13" name="Rectangle : avec coins arrondis en diagonale 12">
            <a:extLst>
              <a:ext uri="{FF2B5EF4-FFF2-40B4-BE49-F238E27FC236}">
                <a16:creationId xmlns:a16="http://schemas.microsoft.com/office/drawing/2014/main" id="{805613E7-4477-4F31-85A9-7B5165C6610A}"/>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14" name="Rectangle : avec coins arrondis en diagonale 13">
            <a:extLst>
              <a:ext uri="{FF2B5EF4-FFF2-40B4-BE49-F238E27FC236}">
                <a16:creationId xmlns:a16="http://schemas.microsoft.com/office/drawing/2014/main" id="{876B0756-CF61-4FA8-9E54-CB26BDC5FF86}"/>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15" name="Rectangle : avec coins arrondis en diagonale 14">
            <a:extLst>
              <a:ext uri="{FF2B5EF4-FFF2-40B4-BE49-F238E27FC236}">
                <a16:creationId xmlns:a16="http://schemas.microsoft.com/office/drawing/2014/main" id="{DD6F622D-2B27-40D4-9D25-64E36E61D42E}"/>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p>
        </p:txBody>
      </p:sp>
      <p:sp>
        <p:nvSpPr>
          <p:cNvPr id="16" name="Rectangle : avec coins arrondis en diagonale 15">
            <a:extLst>
              <a:ext uri="{FF2B5EF4-FFF2-40B4-BE49-F238E27FC236}">
                <a16:creationId xmlns:a16="http://schemas.microsoft.com/office/drawing/2014/main" id="{923C15F8-5C5E-4637-9624-F1155054F120}"/>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6" name="Espace réservé de la date 5">
            <a:extLst>
              <a:ext uri="{FF2B5EF4-FFF2-40B4-BE49-F238E27FC236}">
                <a16:creationId xmlns:a16="http://schemas.microsoft.com/office/drawing/2014/main" id="{15D60322-1ADD-4E77-8228-38AFFB2D1DBA}"/>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E696BA78-88FC-42C2-AD74-F796516807EF}"/>
              </a:ext>
            </a:extLst>
          </p:cNvPr>
          <p:cNvSpPr>
            <a:spLocks noGrp="1"/>
          </p:cNvSpPr>
          <p:nvPr>
            <p:ph type="sldNum" sz="quarter" idx="12"/>
          </p:nvPr>
        </p:nvSpPr>
        <p:spPr/>
        <p:txBody>
          <a:bodyPr/>
          <a:lstStyle/>
          <a:p>
            <a:fld id="{9BA320C2-BDE6-4EB1-A6D0-0042D9418E61}" type="slidenum">
              <a:rPr lang="fr-FR" smtClean="0"/>
              <a:pPr/>
              <a:t>10</a:t>
            </a:fld>
            <a:endParaRPr lang="fr-FR" dirty="0"/>
          </a:p>
        </p:txBody>
      </p:sp>
      <p:grpSp>
        <p:nvGrpSpPr>
          <p:cNvPr id="18" name="Groupe 17"/>
          <p:cNvGrpSpPr/>
          <p:nvPr/>
        </p:nvGrpSpPr>
        <p:grpSpPr>
          <a:xfrm>
            <a:off x="1393283" y="5723907"/>
            <a:ext cx="10255160" cy="584775"/>
            <a:chOff x="1754550" y="5005044"/>
            <a:chExt cx="10255160" cy="584775"/>
          </a:xfrm>
        </p:grpSpPr>
        <p:sp>
          <p:nvSpPr>
            <p:cNvPr id="19" name="Freeform 458">
              <a:extLst>
                <a:ext uri="{FF2B5EF4-FFF2-40B4-BE49-F238E27FC236}">
                  <a16:creationId xmlns:a16="http://schemas.microsoft.com/office/drawing/2014/main" id="{478D9018-B8DB-4D29-AEB8-D3F158CFD791}"/>
                </a:ext>
              </a:extLst>
            </p:cNvPr>
            <p:cNvSpPr/>
            <p:nvPr/>
          </p:nvSpPr>
          <p:spPr>
            <a:xfrm>
              <a:off x="1754550" y="5104461"/>
              <a:ext cx="389094" cy="332674"/>
            </a:xfrm>
            <a:custGeom>
              <a:avLst/>
              <a:gdLst>
                <a:gd name="connsiteX0" fmla="*/ 113811 w 432706"/>
                <a:gd name="connsiteY0" fmla="*/ 276076 h 432707"/>
                <a:gd name="connsiteX1" fmla="*/ 156631 w 432706"/>
                <a:gd name="connsiteY1" fmla="*/ 318896 h 432707"/>
                <a:gd name="connsiteX2" fmla="*/ 141982 w 432706"/>
                <a:gd name="connsiteY2" fmla="*/ 333545 h 432707"/>
                <a:gd name="connsiteX3" fmla="*/ 126206 w 432706"/>
                <a:gd name="connsiteY3" fmla="*/ 333545 h 432707"/>
                <a:gd name="connsiteX4" fmla="*/ 126206 w 432706"/>
                <a:gd name="connsiteY4" fmla="*/ 306501 h 432707"/>
                <a:gd name="connsiteX5" fmla="*/ 99161 w 432706"/>
                <a:gd name="connsiteY5" fmla="*/ 306501 h 432707"/>
                <a:gd name="connsiteX6" fmla="*/ 99161 w 432706"/>
                <a:gd name="connsiteY6" fmla="*/ 290725 h 432707"/>
                <a:gd name="connsiteX7" fmla="*/ 226495 w 432706"/>
                <a:gd name="connsiteY7" fmla="*/ 164448 h 432707"/>
                <a:gd name="connsiteX8" fmla="*/ 230439 w 432706"/>
                <a:gd name="connsiteY8" fmla="*/ 166209 h 432707"/>
                <a:gd name="connsiteX9" fmla="*/ 229593 w 432706"/>
                <a:gd name="connsiteY9" fmla="*/ 174660 h 432707"/>
                <a:gd name="connsiteX10" fmla="*/ 147616 w 432706"/>
                <a:gd name="connsiteY10" fmla="*/ 256638 h 432707"/>
                <a:gd name="connsiteX11" fmla="*/ 139165 w 432706"/>
                <a:gd name="connsiteY11" fmla="*/ 257483 h 432707"/>
                <a:gd name="connsiteX12" fmla="*/ 140010 w 432706"/>
                <a:gd name="connsiteY12" fmla="*/ 249032 h 432707"/>
                <a:gd name="connsiteX13" fmla="*/ 221987 w 432706"/>
                <a:gd name="connsiteY13" fmla="*/ 167054 h 432707"/>
                <a:gd name="connsiteX14" fmla="*/ 226495 w 432706"/>
                <a:gd name="connsiteY14" fmla="*/ 164448 h 432707"/>
                <a:gd name="connsiteX15" fmla="*/ 225368 w 432706"/>
                <a:gd name="connsiteY15" fmla="*/ 126206 h 432707"/>
                <a:gd name="connsiteX16" fmla="*/ 72117 w 432706"/>
                <a:gd name="connsiteY16" fmla="*/ 279457 h 432707"/>
                <a:gd name="connsiteX17" fmla="*/ 72117 w 432706"/>
                <a:gd name="connsiteY17" fmla="*/ 360589 h 432707"/>
                <a:gd name="connsiteX18" fmla="*/ 153249 w 432706"/>
                <a:gd name="connsiteY18" fmla="*/ 360589 h 432707"/>
                <a:gd name="connsiteX19" fmla="*/ 306500 w 432706"/>
                <a:gd name="connsiteY19" fmla="*/ 207339 h 432707"/>
                <a:gd name="connsiteX20" fmla="*/ 288471 w 432706"/>
                <a:gd name="connsiteY20" fmla="*/ 74372 h 432707"/>
                <a:gd name="connsiteX21" fmla="*/ 269315 w 432706"/>
                <a:gd name="connsiteY21" fmla="*/ 82259 h 432707"/>
                <a:gd name="connsiteX22" fmla="*/ 243397 w 432706"/>
                <a:gd name="connsiteY22" fmla="*/ 108177 h 432707"/>
                <a:gd name="connsiteX23" fmla="*/ 324530 w 432706"/>
                <a:gd name="connsiteY23" fmla="*/ 189309 h 432707"/>
                <a:gd name="connsiteX24" fmla="*/ 350447 w 432706"/>
                <a:gd name="connsiteY24" fmla="*/ 163392 h 432707"/>
                <a:gd name="connsiteX25" fmla="*/ 358335 w 432706"/>
                <a:gd name="connsiteY25" fmla="*/ 144236 h 432707"/>
                <a:gd name="connsiteX26" fmla="*/ 350447 w 432706"/>
                <a:gd name="connsiteY26" fmla="*/ 125079 h 432707"/>
                <a:gd name="connsiteX27" fmla="*/ 307628 w 432706"/>
                <a:gd name="connsiteY27" fmla="*/ 82259 h 432707"/>
                <a:gd name="connsiteX28" fmla="*/ 288471 w 432706"/>
                <a:gd name="connsiteY28" fmla="*/ 74372 h 432707"/>
                <a:gd name="connsiteX29" fmla="*/ 81132 w 432706"/>
                <a:gd name="connsiteY29" fmla="*/ 0 h 432707"/>
                <a:gd name="connsiteX30" fmla="*/ 351574 w 432706"/>
                <a:gd name="connsiteY30" fmla="*/ 0 h 432707"/>
                <a:gd name="connsiteX31" fmla="*/ 408902 w 432706"/>
                <a:gd name="connsiteY31" fmla="*/ 23805 h 432707"/>
                <a:gd name="connsiteX32" fmla="*/ 432706 w 432706"/>
                <a:gd name="connsiteY32" fmla="*/ 81133 h 432707"/>
                <a:gd name="connsiteX33" fmla="*/ 432706 w 432706"/>
                <a:gd name="connsiteY33" fmla="*/ 351574 h 432707"/>
                <a:gd name="connsiteX34" fmla="*/ 408902 w 432706"/>
                <a:gd name="connsiteY34" fmla="*/ 408902 h 432707"/>
                <a:gd name="connsiteX35" fmla="*/ 351574 w 432706"/>
                <a:gd name="connsiteY35" fmla="*/ 432707 h 432707"/>
                <a:gd name="connsiteX36" fmla="*/ 81132 w 432706"/>
                <a:gd name="connsiteY36" fmla="*/ 432707 h 432707"/>
                <a:gd name="connsiteX37" fmla="*/ 23804 w 432706"/>
                <a:gd name="connsiteY37" fmla="*/ 408902 h 432707"/>
                <a:gd name="connsiteX38" fmla="*/ 0 w 432706"/>
                <a:gd name="connsiteY38" fmla="*/ 351574 h 432707"/>
                <a:gd name="connsiteX39" fmla="*/ 0 w 432706"/>
                <a:gd name="connsiteY39" fmla="*/ 81133 h 432707"/>
                <a:gd name="connsiteX40" fmla="*/ 23804 w 432706"/>
                <a:gd name="connsiteY40" fmla="*/ 23805 h 432707"/>
                <a:gd name="connsiteX41" fmla="*/ 81132 w 432706"/>
                <a:gd name="connsiteY41"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32706" h="432707">
                  <a:moveTo>
                    <a:pt x="113811" y="276076"/>
                  </a:moveTo>
                  <a:lnTo>
                    <a:pt x="156631" y="318896"/>
                  </a:lnTo>
                  <a:lnTo>
                    <a:pt x="141982" y="333545"/>
                  </a:lnTo>
                  <a:lnTo>
                    <a:pt x="126206" y="333545"/>
                  </a:lnTo>
                  <a:lnTo>
                    <a:pt x="126206" y="306501"/>
                  </a:lnTo>
                  <a:lnTo>
                    <a:pt x="99161" y="306501"/>
                  </a:lnTo>
                  <a:lnTo>
                    <a:pt x="99161" y="290725"/>
                  </a:lnTo>
                  <a:close/>
                  <a:moveTo>
                    <a:pt x="226495" y="164448"/>
                  </a:moveTo>
                  <a:cubicBezTo>
                    <a:pt x="227903" y="164308"/>
                    <a:pt x="229218" y="164894"/>
                    <a:pt x="230439" y="166209"/>
                  </a:cubicBezTo>
                  <a:cubicBezTo>
                    <a:pt x="233068" y="168651"/>
                    <a:pt x="232786" y="171468"/>
                    <a:pt x="229593" y="174660"/>
                  </a:cubicBezTo>
                  <a:lnTo>
                    <a:pt x="147616" y="256638"/>
                  </a:lnTo>
                  <a:cubicBezTo>
                    <a:pt x="144423" y="259831"/>
                    <a:pt x="141606" y="260112"/>
                    <a:pt x="139165" y="257483"/>
                  </a:cubicBezTo>
                  <a:cubicBezTo>
                    <a:pt x="136535" y="255042"/>
                    <a:pt x="136817" y="252225"/>
                    <a:pt x="140010" y="249032"/>
                  </a:cubicBezTo>
                  <a:lnTo>
                    <a:pt x="221987" y="167054"/>
                  </a:lnTo>
                  <a:cubicBezTo>
                    <a:pt x="223584" y="165458"/>
                    <a:pt x="225086" y="164589"/>
                    <a:pt x="226495" y="164448"/>
                  </a:cubicBezTo>
                  <a:close/>
                  <a:moveTo>
                    <a:pt x="225368" y="126206"/>
                  </a:moveTo>
                  <a:lnTo>
                    <a:pt x="72117" y="279457"/>
                  </a:lnTo>
                  <a:lnTo>
                    <a:pt x="72117" y="360589"/>
                  </a:lnTo>
                  <a:lnTo>
                    <a:pt x="153249" y="360589"/>
                  </a:lnTo>
                  <a:lnTo>
                    <a:pt x="306500" y="207339"/>
                  </a:lnTo>
                  <a:close/>
                  <a:moveTo>
                    <a:pt x="288471" y="74372"/>
                  </a:moveTo>
                  <a:cubicBezTo>
                    <a:pt x="280959" y="74372"/>
                    <a:pt x="274574" y="77001"/>
                    <a:pt x="269315" y="82259"/>
                  </a:cubicBezTo>
                  <a:lnTo>
                    <a:pt x="243397" y="108177"/>
                  </a:lnTo>
                  <a:lnTo>
                    <a:pt x="324530" y="189309"/>
                  </a:lnTo>
                  <a:lnTo>
                    <a:pt x="350447" y="163392"/>
                  </a:lnTo>
                  <a:cubicBezTo>
                    <a:pt x="355706" y="158133"/>
                    <a:pt x="358335" y="151748"/>
                    <a:pt x="358335" y="144236"/>
                  </a:cubicBezTo>
                  <a:cubicBezTo>
                    <a:pt x="358335" y="136723"/>
                    <a:pt x="355706" y="130338"/>
                    <a:pt x="350447" y="125079"/>
                  </a:cubicBezTo>
                  <a:lnTo>
                    <a:pt x="307628" y="82259"/>
                  </a:lnTo>
                  <a:cubicBezTo>
                    <a:pt x="302369" y="77001"/>
                    <a:pt x="295983" y="74372"/>
                    <a:pt x="288471" y="74372"/>
                  </a:cubicBezTo>
                  <a:close/>
                  <a:moveTo>
                    <a:pt x="81132" y="0"/>
                  </a:moveTo>
                  <a:lnTo>
                    <a:pt x="351574" y="0"/>
                  </a:lnTo>
                  <a:cubicBezTo>
                    <a:pt x="373923" y="0"/>
                    <a:pt x="393033" y="7935"/>
                    <a:pt x="408902" y="23805"/>
                  </a:cubicBezTo>
                  <a:cubicBezTo>
                    <a:pt x="424772" y="39674"/>
                    <a:pt x="432706" y="58784"/>
                    <a:pt x="432706" y="81133"/>
                  </a:cubicBezTo>
                  <a:lnTo>
                    <a:pt x="432706" y="351574"/>
                  </a:lnTo>
                  <a:cubicBezTo>
                    <a:pt x="432706" y="373924"/>
                    <a:pt x="424772" y="393033"/>
                    <a:pt x="408902" y="408902"/>
                  </a:cubicBezTo>
                  <a:cubicBezTo>
                    <a:pt x="393033" y="424772"/>
                    <a:pt x="373923" y="432707"/>
                    <a:pt x="351574" y="432707"/>
                  </a:cubicBezTo>
                  <a:lnTo>
                    <a:pt x="81132" y="432707"/>
                  </a:lnTo>
                  <a:cubicBezTo>
                    <a:pt x="58783" y="432707"/>
                    <a:pt x="39674" y="424772"/>
                    <a:pt x="23804" y="408902"/>
                  </a:cubicBezTo>
                  <a:cubicBezTo>
                    <a:pt x="7935" y="393033"/>
                    <a:pt x="0" y="373924"/>
                    <a:pt x="0" y="351574"/>
                  </a:cubicBezTo>
                  <a:lnTo>
                    <a:pt x="0" y="81133"/>
                  </a:lnTo>
                  <a:cubicBezTo>
                    <a:pt x="0" y="58784"/>
                    <a:pt x="7935" y="39674"/>
                    <a:pt x="23804" y="23805"/>
                  </a:cubicBezTo>
                  <a:cubicBezTo>
                    <a:pt x="39674" y="7935"/>
                    <a:pt x="58783" y="0"/>
                    <a:pt x="811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fr-FR" dirty="0"/>
            </a:p>
          </p:txBody>
        </p:sp>
        <p:sp>
          <p:nvSpPr>
            <p:cNvPr id="20" name="ZoneTexte 19">
              <a:extLst>
                <a:ext uri="{FF2B5EF4-FFF2-40B4-BE49-F238E27FC236}">
                  <a16:creationId xmlns:a16="http://schemas.microsoft.com/office/drawing/2014/main" id="{122DA39E-5B29-4A80-8AE0-FE5E66644AD6}"/>
                </a:ext>
              </a:extLst>
            </p:cNvPr>
            <p:cNvSpPr txBox="1"/>
            <p:nvPr/>
          </p:nvSpPr>
          <p:spPr>
            <a:xfrm>
              <a:off x="2143644" y="5005044"/>
              <a:ext cx="9866066" cy="584775"/>
            </a:xfrm>
            <a:prstGeom prst="rect">
              <a:avLst/>
            </a:prstGeom>
            <a:noFill/>
          </p:spPr>
          <p:txBody>
            <a:bodyPr wrap="square">
              <a:spAutoFit/>
            </a:bodyPr>
            <a:lstStyle/>
            <a:p>
              <a:r>
                <a:rPr lang="fr-FR" sz="1600" i="1" dirty="0" smtClean="0">
                  <a:ea typeface="Calibri" panose="020F0502020204030204" pitchFamily="34" charset="0"/>
                  <a:cs typeface="Arial" panose="020B0604020202020204" pitchFamily="34" charset="0"/>
                </a:rPr>
                <a:t>Lorsque le RLF réalise la validation intermédiaire, il </a:t>
              </a:r>
              <a:r>
                <a:rPr lang="fr-FR" sz="1600" i="1" dirty="0" smtClean="0">
                  <a:cs typeface="Arial" panose="020B0604020202020204" pitchFamily="34" charset="0"/>
                </a:rPr>
                <a:t>doit s’assurer au préalable de la prise en charge des frais de mission de l’agent.</a:t>
              </a:r>
              <a:endParaRPr lang="fr-FR" sz="1600" i="1" dirty="0">
                <a:cs typeface="Arial" panose="020B0604020202020204" pitchFamily="34" charset="0"/>
              </a:endParaRPr>
            </a:p>
          </p:txBody>
        </p:sp>
      </p:grpSp>
    </p:spTree>
    <p:extLst>
      <p:ext uri="{BB962C8B-B14F-4D97-AF65-F5344CB8AC3E}">
        <p14:creationId xmlns:p14="http://schemas.microsoft.com/office/powerpoint/2010/main" val="319254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BF9C1E-0908-4FB9-A6B5-D5427706D358}"/>
              </a:ext>
            </a:extLst>
          </p:cNvPr>
          <p:cNvSpPr>
            <a:spLocks noGrp="1"/>
          </p:cNvSpPr>
          <p:nvPr>
            <p:ph type="title"/>
          </p:nvPr>
        </p:nvSpPr>
        <p:spPr/>
        <p:txBody>
          <a:bodyPr>
            <a:normAutofit fontScale="90000"/>
          </a:bodyPr>
          <a:lstStyle/>
          <a:p>
            <a:r>
              <a:rPr lang="fr-FR" dirty="0"/>
              <a:t>Exercice</a:t>
            </a:r>
          </a:p>
        </p:txBody>
      </p:sp>
      <p:sp>
        <p:nvSpPr>
          <p:cNvPr id="4" name="Espace réservé du pied de page 3">
            <a:extLst>
              <a:ext uri="{FF2B5EF4-FFF2-40B4-BE49-F238E27FC236}">
                <a16:creationId xmlns:a16="http://schemas.microsoft.com/office/drawing/2014/main" id="{36808F48-6659-43E9-9E32-4FFB1B14840D}"/>
              </a:ext>
            </a:extLst>
          </p:cNvPr>
          <p:cNvSpPr>
            <a:spLocks noGrp="1"/>
          </p:cNvSpPr>
          <p:nvPr>
            <p:ph type="ftr" sz="quarter" idx="11"/>
          </p:nvPr>
        </p:nvSpPr>
        <p:spPr/>
        <p:txBody>
          <a:bodyPr/>
          <a:lstStyle/>
          <a:p>
            <a:r>
              <a:rPr lang="fr-FR" dirty="0"/>
              <a:t>Module 2</a:t>
            </a:r>
          </a:p>
        </p:txBody>
      </p:sp>
      <p:sp>
        <p:nvSpPr>
          <p:cNvPr id="21" name="Freeform 311">
            <a:extLst>
              <a:ext uri="{FF2B5EF4-FFF2-40B4-BE49-F238E27FC236}">
                <a16:creationId xmlns:a16="http://schemas.microsoft.com/office/drawing/2014/main" id="{CDA84206-3B29-48F0-AA20-6C652D196C01}"/>
              </a:ext>
            </a:extLst>
          </p:cNvPr>
          <p:cNvSpPr/>
          <p:nvPr/>
        </p:nvSpPr>
        <p:spPr>
          <a:xfrm>
            <a:off x="11156555" y="105275"/>
            <a:ext cx="928006" cy="804038"/>
          </a:xfrm>
          <a:custGeom>
            <a:avLst/>
            <a:gdLst/>
            <a:ahLst/>
            <a:cxnLst/>
            <a:rect l="l" t="t" r="r" b="b"/>
            <a:pathLst>
              <a:path w="540884" h="468766">
                <a:moveTo>
                  <a:pt x="45073" y="0"/>
                </a:moveTo>
                <a:lnTo>
                  <a:pt x="495810" y="0"/>
                </a:lnTo>
                <a:cubicBezTo>
                  <a:pt x="508206" y="0"/>
                  <a:pt x="518816" y="4413"/>
                  <a:pt x="527643" y="13241"/>
                </a:cubicBezTo>
                <a:cubicBezTo>
                  <a:pt x="536471" y="22067"/>
                  <a:pt x="540884" y="32678"/>
                  <a:pt x="540884" y="45074"/>
                </a:cubicBezTo>
                <a:lnTo>
                  <a:pt x="540884" y="351575"/>
                </a:lnTo>
                <a:cubicBezTo>
                  <a:pt x="540884" y="363970"/>
                  <a:pt x="536471" y="374581"/>
                  <a:pt x="527643" y="383408"/>
                </a:cubicBezTo>
                <a:cubicBezTo>
                  <a:pt x="518816" y="392235"/>
                  <a:pt x="508206" y="396648"/>
                  <a:pt x="495810" y="396648"/>
                </a:cubicBezTo>
                <a:lnTo>
                  <a:pt x="342560" y="396648"/>
                </a:lnTo>
                <a:cubicBezTo>
                  <a:pt x="342560" y="403597"/>
                  <a:pt x="344062" y="410875"/>
                  <a:pt x="347067" y="418481"/>
                </a:cubicBezTo>
                <a:cubicBezTo>
                  <a:pt x="350072" y="426087"/>
                  <a:pt x="353077" y="432754"/>
                  <a:pt x="356082" y="438482"/>
                </a:cubicBezTo>
                <a:cubicBezTo>
                  <a:pt x="359087" y="444210"/>
                  <a:pt x="360589" y="448295"/>
                  <a:pt x="360589" y="450737"/>
                </a:cubicBezTo>
                <a:cubicBezTo>
                  <a:pt x="360589" y="455620"/>
                  <a:pt x="358805" y="459845"/>
                  <a:pt x="355236" y="463414"/>
                </a:cubicBezTo>
                <a:cubicBezTo>
                  <a:pt x="351668" y="466982"/>
                  <a:pt x="347443" y="468766"/>
                  <a:pt x="342560" y="468766"/>
                </a:cubicBezTo>
                <a:lnTo>
                  <a:pt x="198324" y="468766"/>
                </a:lnTo>
                <a:cubicBezTo>
                  <a:pt x="193441" y="468766"/>
                  <a:pt x="189215" y="466982"/>
                  <a:pt x="185647" y="463414"/>
                </a:cubicBezTo>
                <a:cubicBezTo>
                  <a:pt x="182079" y="459845"/>
                  <a:pt x="180294" y="455620"/>
                  <a:pt x="180294" y="450737"/>
                </a:cubicBezTo>
                <a:cubicBezTo>
                  <a:pt x="180294" y="448107"/>
                  <a:pt x="181797" y="443976"/>
                  <a:pt x="184802" y="438342"/>
                </a:cubicBezTo>
                <a:cubicBezTo>
                  <a:pt x="187807" y="432707"/>
                  <a:pt x="190812" y="426134"/>
                  <a:pt x="193817" y="418622"/>
                </a:cubicBezTo>
                <a:cubicBezTo>
                  <a:pt x="196822" y="411110"/>
                  <a:pt x="198324" y="403785"/>
                  <a:pt x="198324" y="396648"/>
                </a:cubicBezTo>
                <a:lnTo>
                  <a:pt x="45073" y="396648"/>
                </a:lnTo>
                <a:cubicBezTo>
                  <a:pt x="32678" y="396648"/>
                  <a:pt x="22067" y="392235"/>
                  <a:pt x="13240" y="383408"/>
                </a:cubicBezTo>
                <a:cubicBezTo>
                  <a:pt x="4413" y="374581"/>
                  <a:pt x="0" y="363970"/>
                  <a:pt x="0" y="351575"/>
                </a:cubicBezTo>
                <a:lnTo>
                  <a:pt x="0" y="45074"/>
                </a:lnTo>
                <a:cubicBezTo>
                  <a:pt x="0" y="32678"/>
                  <a:pt x="4413" y="22067"/>
                  <a:pt x="13240" y="13241"/>
                </a:cubicBezTo>
                <a:cubicBezTo>
                  <a:pt x="22067" y="4413"/>
                  <a:pt x="32678" y="0"/>
                  <a:pt x="45073" y="0"/>
                </a:cubicBezTo>
                <a:close/>
                <a:moveTo>
                  <a:pt x="45073" y="36059"/>
                </a:moveTo>
                <a:cubicBezTo>
                  <a:pt x="42632" y="36059"/>
                  <a:pt x="40519" y="36951"/>
                  <a:pt x="38735" y="38735"/>
                </a:cubicBezTo>
                <a:cubicBezTo>
                  <a:pt x="36951" y="40519"/>
                  <a:pt x="36059" y="42632"/>
                  <a:pt x="36059" y="45074"/>
                </a:cubicBezTo>
                <a:lnTo>
                  <a:pt x="36059" y="279457"/>
                </a:lnTo>
                <a:cubicBezTo>
                  <a:pt x="36059" y="281898"/>
                  <a:pt x="36951" y="284011"/>
                  <a:pt x="38735" y="285795"/>
                </a:cubicBezTo>
                <a:cubicBezTo>
                  <a:pt x="40519" y="287579"/>
                  <a:pt x="42632" y="288471"/>
                  <a:pt x="45073" y="288471"/>
                </a:cubicBezTo>
                <a:lnTo>
                  <a:pt x="495810" y="288471"/>
                </a:lnTo>
                <a:cubicBezTo>
                  <a:pt x="498251" y="288471"/>
                  <a:pt x="500364" y="287579"/>
                  <a:pt x="502148" y="285795"/>
                </a:cubicBezTo>
                <a:cubicBezTo>
                  <a:pt x="503933" y="284011"/>
                  <a:pt x="504825" y="281898"/>
                  <a:pt x="504825" y="279457"/>
                </a:cubicBezTo>
                <a:lnTo>
                  <a:pt x="504825" y="45074"/>
                </a:lnTo>
                <a:cubicBezTo>
                  <a:pt x="504825" y="42632"/>
                  <a:pt x="503933" y="40519"/>
                  <a:pt x="502148" y="38735"/>
                </a:cubicBezTo>
                <a:cubicBezTo>
                  <a:pt x="500364" y="36951"/>
                  <a:pt x="498251" y="36059"/>
                  <a:pt x="495810" y="36059"/>
                </a:cubicBezTo>
                <a:lnTo>
                  <a:pt x="45073" y="36059"/>
                </a:lnTo>
                <a:close/>
              </a:path>
            </a:pathLst>
          </a:custGeom>
          <a:solidFill>
            <a:srgbClr val="00A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ZoneTexte 21">
            <a:extLst>
              <a:ext uri="{FF2B5EF4-FFF2-40B4-BE49-F238E27FC236}">
                <a16:creationId xmlns:a16="http://schemas.microsoft.com/office/drawing/2014/main" id="{70D555A7-2879-4FD8-B725-9E69C940AA54}"/>
              </a:ext>
            </a:extLst>
          </p:cNvPr>
          <p:cNvSpPr txBox="1"/>
          <p:nvPr/>
        </p:nvSpPr>
        <p:spPr>
          <a:xfrm>
            <a:off x="11384280" y="33682"/>
            <a:ext cx="431800" cy="707886"/>
          </a:xfrm>
          <a:prstGeom prst="rect">
            <a:avLst/>
          </a:prstGeom>
          <a:noFill/>
        </p:spPr>
        <p:txBody>
          <a:bodyPr wrap="square" rtlCol="0">
            <a:spAutoFit/>
          </a:bodyPr>
          <a:lstStyle/>
          <a:p>
            <a:r>
              <a:rPr lang="fr-FR" sz="4000" b="1" dirty="0" smtClean="0">
                <a:solidFill>
                  <a:srgbClr val="00AC8C"/>
                </a:solidFill>
              </a:rPr>
              <a:t>4</a:t>
            </a:r>
            <a:endParaRPr lang="fr-FR" b="1" dirty="0">
              <a:solidFill>
                <a:srgbClr val="00AC8C"/>
              </a:solidFill>
            </a:endParaRPr>
          </a:p>
        </p:txBody>
      </p:sp>
      <p:sp>
        <p:nvSpPr>
          <p:cNvPr id="6" name="ZoneTexte 5">
            <a:extLst>
              <a:ext uri="{FF2B5EF4-FFF2-40B4-BE49-F238E27FC236}">
                <a16:creationId xmlns:a16="http://schemas.microsoft.com/office/drawing/2014/main" id="{A4C09C4C-2B80-418A-BEC1-988FD4B2F61C}"/>
              </a:ext>
            </a:extLst>
          </p:cNvPr>
          <p:cNvSpPr txBox="1"/>
          <p:nvPr/>
        </p:nvSpPr>
        <p:spPr>
          <a:xfrm>
            <a:off x="2700740" y="2572400"/>
            <a:ext cx="8028220" cy="584775"/>
          </a:xfrm>
          <a:prstGeom prst="rect">
            <a:avLst/>
          </a:prstGeom>
          <a:noFill/>
        </p:spPr>
        <p:txBody>
          <a:bodyPr wrap="square" rtlCol="0">
            <a:spAutoFit/>
          </a:bodyPr>
          <a:lstStyle/>
          <a:p>
            <a:r>
              <a:rPr lang="fr-FR" sz="3200" b="1" dirty="0">
                <a:solidFill>
                  <a:srgbClr val="00AC8C"/>
                </a:solidFill>
              </a:rPr>
              <a:t>Créer une demande de formation nominative</a:t>
            </a:r>
          </a:p>
        </p:txBody>
      </p:sp>
      <p:sp>
        <p:nvSpPr>
          <p:cNvPr id="9" name="ZoneTexte 8">
            <a:extLst>
              <a:ext uri="{FF2B5EF4-FFF2-40B4-BE49-F238E27FC236}">
                <a16:creationId xmlns:a16="http://schemas.microsoft.com/office/drawing/2014/main" id="{2C85A83B-C46E-465B-9450-97103F09F658}"/>
              </a:ext>
            </a:extLst>
          </p:cNvPr>
          <p:cNvSpPr txBox="1"/>
          <p:nvPr/>
        </p:nvSpPr>
        <p:spPr>
          <a:xfrm>
            <a:off x="4548230" y="3287671"/>
            <a:ext cx="4333241" cy="369332"/>
          </a:xfrm>
          <a:prstGeom prst="rect">
            <a:avLst/>
          </a:prstGeom>
          <a:noFill/>
        </p:spPr>
        <p:txBody>
          <a:bodyPr wrap="square" rtlCol="0">
            <a:spAutoFit/>
          </a:bodyPr>
          <a:lstStyle/>
          <a:p>
            <a:r>
              <a:rPr lang="fr-FR" i="1" dirty="0"/>
              <a:t>Se reporter au cahier d’exercices – Exercice </a:t>
            </a:r>
            <a:r>
              <a:rPr lang="fr-FR" i="1" dirty="0" smtClean="0"/>
              <a:t>4</a:t>
            </a:r>
            <a:endParaRPr lang="fr-FR" i="1" dirty="0"/>
          </a:p>
        </p:txBody>
      </p:sp>
      <p:sp>
        <p:nvSpPr>
          <p:cNvPr id="33" name="ZoneTexte 32">
            <a:extLst>
              <a:ext uri="{FF2B5EF4-FFF2-40B4-BE49-F238E27FC236}">
                <a16:creationId xmlns:a16="http://schemas.microsoft.com/office/drawing/2014/main" id="{A3EC8CBE-E346-48C8-B4C5-2A9102B252EE}"/>
              </a:ext>
            </a:extLst>
          </p:cNvPr>
          <p:cNvSpPr txBox="1"/>
          <p:nvPr/>
        </p:nvSpPr>
        <p:spPr>
          <a:xfrm>
            <a:off x="1232018" y="670477"/>
            <a:ext cx="4406782" cy="369332"/>
          </a:xfrm>
          <a:prstGeom prst="rect">
            <a:avLst/>
          </a:prstGeom>
          <a:noFill/>
        </p:spPr>
        <p:txBody>
          <a:bodyPr wrap="square" rtlCol="0">
            <a:spAutoFit/>
          </a:bodyPr>
          <a:lstStyle/>
          <a:p>
            <a:r>
              <a:rPr lang="fr-FR" i="1" dirty="0">
                <a:latin typeface="+mj-lt"/>
              </a:rPr>
              <a:t>Valider une demande de formation</a:t>
            </a:r>
          </a:p>
        </p:txBody>
      </p:sp>
      <p:sp>
        <p:nvSpPr>
          <p:cNvPr id="10" name="Rectangle : avec coins arrondis en diagonale 9">
            <a:extLst>
              <a:ext uri="{FF2B5EF4-FFF2-40B4-BE49-F238E27FC236}">
                <a16:creationId xmlns:a16="http://schemas.microsoft.com/office/drawing/2014/main" id="{D24D7E84-CFF7-4BAC-9886-C9519FD5BB49}"/>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11" name="Rectangle : avec coins arrondis en diagonale 10">
            <a:extLst>
              <a:ext uri="{FF2B5EF4-FFF2-40B4-BE49-F238E27FC236}">
                <a16:creationId xmlns:a16="http://schemas.microsoft.com/office/drawing/2014/main" id="{F860E11F-486B-4DC5-8DC9-AB30C4701C04}"/>
              </a:ext>
            </a:extLst>
          </p:cNvPr>
          <p:cNvSpPr/>
          <p:nvPr/>
        </p:nvSpPr>
        <p:spPr>
          <a:xfrm>
            <a:off x="60960" y="160470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2 –</a:t>
            </a:r>
            <a:br>
              <a:rPr lang="fr-FR" sz="1000" dirty="0">
                <a:solidFill>
                  <a:srgbClr val="00AC8C"/>
                </a:solidFill>
              </a:rPr>
            </a:br>
            <a:r>
              <a:rPr lang="fr-FR" sz="1000" dirty="0">
                <a:solidFill>
                  <a:srgbClr val="00AC8C"/>
                </a:solidFill>
              </a:rPr>
              <a:t>Stage / Session</a:t>
            </a:r>
          </a:p>
        </p:txBody>
      </p:sp>
      <p:sp>
        <p:nvSpPr>
          <p:cNvPr id="12" name="Rectangle : avec coins arrondis en diagonale 11">
            <a:extLst>
              <a:ext uri="{FF2B5EF4-FFF2-40B4-BE49-F238E27FC236}">
                <a16:creationId xmlns:a16="http://schemas.microsoft.com/office/drawing/2014/main" id="{EA051C16-04B9-44B9-A4B7-81B797153834}"/>
              </a:ext>
            </a:extLst>
          </p:cNvPr>
          <p:cNvSpPr/>
          <p:nvPr/>
        </p:nvSpPr>
        <p:spPr>
          <a:xfrm>
            <a:off x="60960" y="2749085"/>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4 –</a:t>
            </a:r>
            <a:br>
              <a:rPr lang="fr-FR" sz="1000" dirty="0"/>
            </a:br>
            <a:r>
              <a:rPr lang="fr-FR" sz="1000" dirty="0"/>
              <a:t>Validation</a:t>
            </a:r>
          </a:p>
        </p:txBody>
      </p:sp>
      <p:sp>
        <p:nvSpPr>
          <p:cNvPr id="13" name="Rectangle : avec coins arrondis en diagonale 12">
            <a:extLst>
              <a:ext uri="{FF2B5EF4-FFF2-40B4-BE49-F238E27FC236}">
                <a16:creationId xmlns:a16="http://schemas.microsoft.com/office/drawing/2014/main" id="{0CB1D1E6-4687-4799-B957-A93AE54CF815}"/>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14" name="Rectangle : avec coins arrondis en diagonale 13">
            <a:extLst>
              <a:ext uri="{FF2B5EF4-FFF2-40B4-BE49-F238E27FC236}">
                <a16:creationId xmlns:a16="http://schemas.microsoft.com/office/drawing/2014/main" id="{6BDEEAF0-1170-4DF7-92AF-73EF103AD7F1}"/>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15" name="Rectangle : avec coins arrondis en diagonale 14">
            <a:extLst>
              <a:ext uri="{FF2B5EF4-FFF2-40B4-BE49-F238E27FC236}">
                <a16:creationId xmlns:a16="http://schemas.microsoft.com/office/drawing/2014/main" id="{09947CB1-7C6B-43A3-ABF8-33AE26DD9B89}"/>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16" name="Rectangle : avec coins arrondis en diagonale 15">
            <a:extLst>
              <a:ext uri="{FF2B5EF4-FFF2-40B4-BE49-F238E27FC236}">
                <a16:creationId xmlns:a16="http://schemas.microsoft.com/office/drawing/2014/main" id="{F2AF00FB-DB49-4A37-879E-CA0A55726278}"/>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17" name="Rectangle : avec coins arrondis en diagonale 16">
            <a:extLst>
              <a:ext uri="{FF2B5EF4-FFF2-40B4-BE49-F238E27FC236}">
                <a16:creationId xmlns:a16="http://schemas.microsoft.com/office/drawing/2014/main" id="{638A42AF-5872-40C1-AA7A-F8F992FAE87C}"/>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p>
        </p:txBody>
      </p:sp>
      <p:sp>
        <p:nvSpPr>
          <p:cNvPr id="18" name="Rectangle : avec coins arrondis en diagonale 17">
            <a:extLst>
              <a:ext uri="{FF2B5EF4-FFF2-40B4-BE49-F238E27FC236}">
                <a16:creationId xmlns:a16="http://schemas.microsoft.com/office/drawing/2014/main" id="{E43D4767-42F5-436F-944E-C01F89C33B64}"/>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3" name="Espace réservé de la date 2">
            <a:extLst>
              <a:ext uri="{FF2B5EF4-FFF2-40B4-BE49-F238E27FC236}">
                <a16:creationId xmlns:a16="http://schemas.microsoft.com/office/drawing/2014/main" id="{98188AB3-036E-4507-B8EE-A4F5CC7C5F3A}"/>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E7C08789-BDE1-4A13-A585-8CEA35589EB1}"/>
              </a:ext>
            </a:extLst>
          </p:cNvPr>
          <p:cNvSpPr>
            <a:spLocks noGrp="1"/>
          </p:cNvSpPr>
          <p:nvPr>
            <p:ph type="sldNum" sz="quarter" idx="12"/>
          </p:nvPr>
        </p:nvSpPr>
        <p:spPr/>
        <p:txBody>
          <a:bodyPr/>
          <a:lstStyle/>
          <a:p>
            <a:fld id="{9BA320C2-BDE6-4EB1-A6D0-0042D9418E61}" type="slidenum">
              <a:rPr lang="fr-FR" smtClean="0"/>
              <a:pPr/>
              <a:t>11</a:t>
            </a:fld>
            <a:endParaRPr lang="fr-FR" dirty="0"/>
          </a:p>
        </p:txBody>
      </p:sp>
    </p:spTree>
    <p:extLst>
      <p:ext uri="{BB962C8B-B14F-4D97-AF65-F5344CB8AC3E}">
        <p14:creationId xmlns:p14="http://schemas.microsoft.com/office/powerpoint/2010/main" val="3713811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BF9C1E-0908-4FB9-A6B5-D5427706D358}"/>
              </a:ext>
            </a:extLst>
          </p:cNvPr>
          <p:cNvSpPr>
            <a:spLocks noGrp="1"/>
          </p:cNvSpPr>
          <p:nvPr>
            <p:ph type="title"/>
          </p:nvPr>
        </p:nvSpPr>
        <p:spPr/>
        <p:txBody>
          <a:bodyPr>
            <a:normAutofit fontScale="90000"/>
          </a:bodyPr>
          <a:lstStyle/>
          <a:p>
            <a:r>
              <a:rPr lang="fr-FR" dirty="0"/>
              <a:t>Exercice</a:t>
            </a:r>
          </a:p>
        </p:txBody>
      </p:sp>
      <p:sp>
        <p:nvSpPr>
          <p:cNvPr id="4" name="Espace réservé du pied de page 3">
            <a:extLst>
              <a:ext uri="{FF2B5EF4-FFF2-40B4-BE49-F238E27FC236}">
                <a16:creationId xmlns:a16="http://schemas.microsoft.com/office/drawing/2014/main" id="{36808F48-6659-43E9-9E32-4FFB1B14840D}"/>
              </a:ext>
            </a:extLst>
          </p:cNvPr>
          <p:cNvSpPr>
            <a:spLocks noGrp="1"/>
          </p:cNvSpPr>
          <p:nvPr>
            <p:ph type="ftr" sz="quarter" idx="11"/>
          </p:nvPr>
        </p:nvSpPr>
        <p:spPr/>
        <p:txBody>
          <a:bodyPr/>
          <a:lstStyle/>
          <a:p>
            <a:r>
              <a:rPr lang="fr-FR" dirty="0"/>
              <a:t>Module 2</a:t>
            </a:r>
          </a:p>
        </p:txBody>
      </p:sp>
      <p:sp>
        <p:nvSpPr>
          <p:cNvPr id="21" name="Freeform 311">
            <a:extLst>
              <a:ext uri="{FF2B5EF4-FFF2-40B4-BE49-F238E27FC236}">
                <a16:creationId xmlns:a16="http://schemas.microsoft.com/office/drawing/2014/main" id="{CDA84206-3B29-48F0-AA20-6C652D196C01}"/>
              </a:ext>
            </a:extLst>
          </p:cNvPr>
          <p:cNvSpPr/>
          <p:nvPr/>
        </p:nvSpPr>
        <p:spPr>
          <a:xfrm>
            <a:off x="11156555" y="105275"/>
            <a:ext cx="928006" cy="804038"/>
          </a:xfrm>
          <a:custGeom>
            <a:avLst/>
            <a:gdLst/>
            <a:ahLst/>
            <a:cxnLst/>
            <a:rect l="l" t="t" r="r" b="b"/>
            <a:pathLst>
              <a:path w="540884" h="468766">
                <a:moveTo>
                  <a:pt x="45073" y="0"/>
                </a:moveTo>
                <a:lnTo>
                  <a:pt x="495810" y="0"/>
                </a:lnTo>
                <a:cubicBezTo>
                  <a:pt x="508206" y="0"/>
                  <a:pt x="518816" y="4413"/>
                  <a:pt x="527643" y="13241"/>
                </a:cubicBezTo>
                <a:cubicBezTo>
                  <a:pt x="536471" y="22067"/>
                  <a:pt x="540884" y="32678"/>
                  <a:pt x="540884" y="45074"/>
                </a:cubicBezTo>
                <a:lnTo>
                  <a:pt x="540884" y="351575"/>
                </a:lnTo>
                <a:cubicBezTo>
                  <a:pt x="540884" y="363970"/>
                  <a:pt x="536471" y="374581"/>
                  <a:pt x="527643" y="383408"/>
                </a:cubicBezTo>
                <a:cubicBezTo>
                  <a:pt x="518816" y="392235"/>
                  <a:pt x="508206" y="396648"/>
                  <a:pt x="495810" y="396648"/>
                </a:cubicBezTo>
                <a:lnTo>
                  <a:pt x="342560" y="396648"/>
                </a:lnTo>
                <a:cubicBezTo>
                  <a:pt x="342560" y="403597"/>
                  <a:pt x="344062" y="410875"/>
                  <a:pt x="347067" y="418481"/>
                </a:cubicBezTo>
                <a:cubicBezTo>
                  <a:pt x="350072" y="426087"/>
                  <a:pt x="353077" y="432754"/>
                  <a:pt x="356082" y="438482"/>
                </a:cubicBezTo>
                <a:cubicBezTo>
                  <a:pt x="359087" y="444210"/>
                  <a:pt x="360589" y="448295"/>
                  <a:pt x="360589" y="450737"/>
                </a:cubicBezTo>
                <a:cubicBezTo>
                  <a:pt x="360589" y="455620"/>
                  <a:pt x="358805" y="459845"/>
                  <a:pt x="355236" y="463414"/>
                </a:cubicBezTo>
                <a:cubicBezTo>
                  <a:pt x="351668" y="466982"/>
                  <a:pt x="347443" y="468766"/>
                  <a:pt x="342560" y="468766"/>
                </a:cubicBezTo>
                <a:lnTo>
                  <a:pt x="198324" y="468766"/>
                </a:lnTo>
                <a:cubicBezTo>
                  <a:pt x="193441" y="468766"/>
                  <a:pt x="189215" y="466982"/>
                  <a:pt x="185647" y="463414"/>
                </a:cubicBezTo>
                <a:cubicBezTo>
                  <a:pt x="182079" y="459845"/>
                  <a:pt x="180294" y="455620"/>
                  <a:pt x="180294" y="450737"/>
                </a:cubicBezTo>
                <a:cubicBezTo>
                  <a:pt x="180294" y="448107"/>
                  <a:pt x="181797" y="443976"/>
                  <a:pt x="184802" y="438342"/>
                </a:cubicBezTo>
                <a:cubicBezTo>
                  <a:pt x="187807" y="432707"/>
                  <a:pt x="190812" y="426134"/>
                  <a:pt x="193817" y="418622"/>
                </a:cubicBezTo>
                <a:cubicBezTo>
                  <a:pt x="196822" y="411110"/>
                  <a:pt x="198324" y="403785"/>
                  <a:pt x="198324" y="396648"/>
                </a:cubicBezTo>
                <a:lnTo>
                  <a:pt x="45073" y="396648"/>
                </a:lnTo>
                <a:cubicBezTo>
                  <a:pt x="32678" y="396648"/>
                  <a:pt x="22067" y="392235"/>
                  <a:pt x="13240" y="383408"/>
                </a:cubicBezTo>
                <a:cubicBezTo>
                  <a:pt x="4413" y="374581"/>
                  <a:pt x="0" y="363970"/>
                  <a:pt x="0" y="351575"/>
                </a:cubicBezTo>
                <a:lnTo>
                  <a:pt x="0" y="45074"/>
                </a:lnTo>
                <a:cubicBezTo>
                  <a:pt x="0" y="32678"/>
                  <a:pt x="4413" y="22067"/>
                  <a:pt x="13240" y="13241"/>
                </a:cubicBezTo>
                <a:cubicBezTo>
                  <a:pt x="22067" y="4413"/>
                  <a:pt x="32678" y="0"/>
                  <a:pt x="45073" y="0"/>
                </a:cubicBezTo>
                <a:close/>
                <a:moveTo>
                  <a:pt x="45073" y="36059"/>
                </a:moveTo>
                <a:cubicBezTo>
                  <a:pt x="42632" y="36059"/>
                  <a:pt x="40519" y="36951"/>
                  <a:pt x="38735" y="38735"/>
                </a:cubicBezTo>
                <a:cubicBezTo>
                  <a:pt x="36951" y="40519"/>
                  <a:pt x="36059" y="42632"/>
                  <a:pt x="36059" y="45074"/>
                </a:cubicBezTo>
                <a:lnTo>
                  <a:pt x="36059" y="279457"/>
                </a:lnTo>
                <a:cubicBezTo>
                  <a:pt x="36059" y="281898"/>
                  <a:pt x="36951" y="284011"/>
                  <a:pt x="38735" y="285795"/>
                </a:cubicBezTo>
                <a:cubicBezTo>
                  <a:pt x="40519" y="287579"/>
                  <a:pt x="42632" y="288471"/>
                  <a:pt x="45073" y="288471"/>
                </a:cubicBezTo>
                <a:lnTo>
                  <a:pt x="495810" y="288471"/>
                </a:lnTo>
                <a:cubicBezTo>
                  <a:pt x="498251" y="288471"/>
                  <a:pt x="500364" y="287579"/>
                  <a:pt x="502148" y="285795"/>
                </a:cubicBezTo>
                <a:cubicBezTo>
                  <a:pt x="503933" y="284011"/>
                  <a:pt x="504825" y="281898"/>
                  <a:pt x="504825" y="279457"/>
                </a:cubicBezTo>
                <a:lnTo>
                  <a:pt x="504825" y="45074"/>
                </a:lnTo>
                <a:cubicBezTo>
                  <a:pt x="504825" y="42632"/>
                  <a:pt x="503933" y="40519"/>
                  <a:pt x="502148" y="38735"/>
                </a:cubicBezTo>
                <a:cubicBezTo>
                  <a:pt x="500364" y="36951"/>
                  <a:pt x="498251" y="36059"/>
                  <a:pt x="495810" y="36059"/>
                </a:cubicBezTo>
                <a:lnTo>
                  <a:pt x="45073" y="36059"/>
                </a:lnTo>
                <a:close/>
              </a:path>
            </a:pathLst>
          </a:custGeom>
          <a:solidFill>
            <a:srgbClr val="00A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ZoneTexte 21">
            <a:extLst>
              <a:ext uri="{FF2B5EF4-FFF2-40B4-BE49-F238E27FC236}">
                <a16:creationId xmlns:a16="http://schemas.microsoft.com/office/drawing/2014/main" id="{70D555A7-2879-4FD8-B725-9E69C940AA54}"/>
              </a:ext>
            </a:extLst>
          </p:cNvPr>
          <p:cNvSpPr txBox="1"/>
          <p:nvPr/>
        </p:nvSpPr>
        <p:spPr>
          <a:xfrm>
            <a:off x="11384280" y="33682"/>
            <a:ext cx="431800" cy="707886"/>
          </a:xfrm>
          <a:prstGeom prst="rect">
            <a:avLst/>
          </a:prstGeom>
          <a:noFill/>
        </p:spPr>
        <p:txBody>
          <a:bodyPr wrap="square" rtlCol="0">
            <a:spAutoFit/>
          </a:bodyPr>
          <a:lstStyle/>
          <a:p>
            <a:r>
              <a:rPr lang="fr-FR" sz="4000" b="1" dirty="0">
                <a:solidFill>
                  <a:srgbClr val="00AC8C"/>
                </a:solidFill>
              </a:rPr>
              <a:t>5</a:t>
            </a:r>
            <a:endParaRPr lang="fr-FR" b="1" dirty="0">
              <a:solidFill>
                <a:srgbClr val="00AC8C"/>
              </a:solidFill>
            </a:endParaRPr>
          </a:p>
        </p:txBody>
      </p:sp>
      <p:sp>
        <p:nvSpPr>
          <p:cNvPr id="6" name="ZoneTexte 5">
            <a:extLst>
              <a:ext uri="{FF2B5EF4-FFF2-40B4-BE49-F238E27FC236}">
                <a16:creationId xmlns:a16="http://schemas.microsoft.com/office/drawing/2014/main" id="{A4C09C4C-2B80-418A-BEC1-988FD4B2F61C}"/>
              </a:ext>
            </a:extLst>
          </p:cNvPr>
          <p:cNvSpPr txBox="1"/>
          <p:nvPr/>
        </p:nvSpPr>
        <p:spPr>
          <a:xfrm>
            <a:off x="2395940" y="2572400"/>
            <a:ext cx="7733580" cy="1077218"/>
          </a:xfrm>
          <a:prstGeom prst="rect">
            <a:avLst/>
          </a:prstGeom>
          <a:noFill/>
        </p:spPr>
        <p:txBody>
          <a:bodyPr wrap="square" rtlCol="0">
            <a:spAutoFit/>
          </a:bodyPr>
          <a:lstStyle/>
          <a:p>
            <a:pPr algn="ctr"/>
            <a:r>
              <a:rPr lang="fr-FR" sz="3200" b="1" dirty="0" smtClean="0">
                <a:solidFill>
                  <a:srgbClr val="00AC8C"/>
                </a:solidFill>
              </a:rPr>
              <a:t>S’abonner aux alertes</a:t>
            </a:r>
          </a:p>
          <a:p>
            <a:pPr algn="ctr"/>
            <a:r>
              <a:rPr lang="fr-FR" sz="3200" b="1" dirty="0" smtClean="0">
                <a:solidFill>
                  <a:srgbClr val="00AC8C"/>
                </a:solidFill>
              </a:rPr>
              <a:t>Valider une </a:t>
            </a:r>
            <a:r>
              <a:rPr lang="fr-FR" sz="3200" b="1" dirty="0">
                <a:solidFill>
                  <a:srgbClr val="00AC8C"/>
                </a:solidFill>
              </a:rPr>
              <a:t>demande de formation</a:t>
            </a:r>
          </a:p>
        </p:txBody>
      </p:sp>
      <p:sp>
        <p:nvSpPr>
          <p:cNvPr id="9" name="ZoneTexte 8">
            <a:extLst>
              <a:ext uri="{FF2B5EF4-FFF2-40B4-BE49-F238E27FC236}">
                <a16:creationId xmlns:a16="http://schemas.microsoft.com/office/drawing/2014/main" id="{2C85A83B-C46E-465B-9450-97103F09F658}"/>
              </a:ext>
            </a:extLst>
          </p:cNvPr>
          <p:cNvSpPr txBox="1"/>
          <p:nvPr/>
        </p:nvSpPr>
        <p:spPr>
          <a:xfrm>
            <a:off x="4096109" y="3831637"/>
            <a:ext cx="4333241" cy="369332"/>
          </a:xfrm>
          <a:prstGeom prst="rect">
            <a:avLst/>
          </a:prstGeom>
          <a:noFill/>
        </p:spPr>
        <p:txBody>
          <a:bodyPr wrap="square" rtlCol="0">
            <a:spAutoFit/>
          </a:bodyPr>
          <a:lstStyle/>
          <a:p>
            <a:r>
              <a:rPr lang="fr-FR" i="1" dirty="0"/>
              <a:t>Se reporter au cahier d’exercices – Exercice </a:t>
            </a:r>
            <a:r>
              <a:rPr lang="fr-FR" i="1" dirty="0" smtClean="0"/>
              <a:t>5</a:t>
            </a:r>
            <a:endParaRPr lang="fr-FR" i="1" dirty="0"/>
          </a:p>
        </p:txBody>
      </p:sp>
      <p:sp>
        <p:nvSpPr>
          <p:cNvPr id="33" name="ZoneTexte 32">
            <a:extLst>
              <a:ext uri="{FF2B5EF4-FFF2-40B4-BE49-F238E27FC236}">
                <a16:creationId xmlns:a16="http://schemas.microsoft.com/office/drawing/2014/main" id="{A3EC8CBE-E346-48C8-B4C5-2A9102B252EE}"/>
              </a:ext>
            </a:extLst>
          </p:cNvPr>
          <p:cNvSpPr txBox="1"/>
          <p:nvPr/>
        </p:nvSpPr>
        <p:spPr>
          <a:xfrm>
            <a:off x="1232018" y="670477"/>
            <a:ext cx="4406782" cy="369332"/>
          </a:xfrm>
          <a:prstGeom prst="rect">
            <a:avLst/>
          </a:prstGeom>
          <a:noFill/>
        </p:spPr>
        <p:txBody>
          <a:bodyPr wrap="square" rtlCol="0">
            <a:spAutoFit/>
          </a:bodyPr>
          <a:lstStyle/>
          <a:p>
            <a:r>
              <a:rPr lang="fr-FR" i="1" dirty="0">
                <a:latin typeface="+mj-lt"/>
              </a:rPr>
              <a:t>Valider une demande de formation</a:t>
            </a:r>
          </a:p>
        </p:txBody>
      </p:sp>
      <p:sp>
        <p:nvSpPr>
          <p:cNvPr id="10" name="Rectangle : avec coins arrondis en diagonale 9">
            <a:extLst>
              <a:ext uri="{FF2B5EF4-FFF2-40B4-BE49-F238E27FC236}">
                <a16:creationId xmlns:a16="http://schemas.microsoft.com/office/drawing/2014/main" id="{59B66942-DEA2-4976-9862-3C1F5B56205F}"/>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11" name="Rectangle : avec coins arrondis en diagonale 10">
            <a:extLst>
              <a:ext uri="{FF2B5EF4-FFF2-40B4-BE49-F238E27FC236}">
                <a16:creationId xmlns:a16="http://schemas.microsoft.com/office/drawing/2014/main" id="{0955C90C-AFEC-4D62-A01C-C822FE795748}"/>
              </a:ext>
            </a:extLst>
          </p:cNvPr>
          <p:cNvSpPr/>
          <p:nvPr/>
        </p:nvSpPr>
        <p:spPr>
          <a:xfrm>
            <a:off x="60960" y="160470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2 –</a:t>
            </a:r>
            <a:br>
              <a:rPr lang="fr-FR" sz="1000" dirty="0">
                <a:solidFill>
                  <a:srgbClr val="00AC8C"/>
                </a:solidFill>
              </a:rPr>
            </a:br>
            <a:r>
              <a:rPr lang="fr-FR" sz="1000" dirty="0">
                <a:solidFill>
                  <a:srgbClr val="00AC8C"/>
                </a:solidFill>
              </a:rPr>
              <a:t>Stage / Session</a:t>
            </a:r>
          </a:p>
        </p:txBody>
      </p:sp>
      <p:sp>
        <p:nvSpPr>
          <p:cNvPr id="12" name="Rectangle : avec coins arrondis en diagonale 11">
            <a:extLst>
              <a:ext uri="{FF2B5EF4-FFF2-40B4-BE49-F238E27FC236}">
                <a16:creationId xmlns:a16="http://schemas.microsoft.com/office/drawing/2014/main" id="{7BEA731C-4BCB-4A4C-A425-A0748FB97C25}"/>
              </a:ext>
            </a:extLst>
          </p:cNvPr>
          <p:cNvSpPr/>
          <p:nvPr/>
        </p:nvSpPr>
        <p:spPr>
          <a:xfrm>
            <a:off x="60960" y="2749085"/>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4 –</a:t>
            </a:r>
            <a:br>
              <a:rPr lang="fr-FR" sz="1000" dirty="0"/>
            </a:br>
            <a:r>
              <a:rPr lang="fr-FR" sz="1000" dirty="0"/>
              <a:t>Validation</a:t>
            </a:r>
          </a:p>
        </p:txBody>
      </p:sp>
      <p:sp>
        <p:nvSpPr>
          <p:cNvPr id="13" name="Rectangle : avec coins arrondis en diagonale 12">
            <a:extLst>
              <a:ext uri="{FF2B5EF4-FFF2-40B4-BE49-F238E27FC236}">
                <a16:creationId xmlns:a16="http://schemas.microsoft.com/office/drawing/2014/main" id="{351FB1DF-A4FB-44EB-84A9-4BC847C90296}"/>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14" name="Rectangle : avec coins arrondis en diagonale 13">
            <a:extLst>
              <a:ext uri="{FF2B5EF4-FFF2-40B4-BE49-F238E27FC236}">
                <a16:creationId xmlns:a16="http://schemas.microsoft.com/office/drawing/2014/main" id="{F438D788-99D8-4525-9214-36AFF5853D73}"/>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15" name="Rectangle : avec coins arrondis en diagonale 14">
            <a:extLst>
              <a:ext uri="{FF2B5EF4-FFF2-40B4-BE49-F238E27FC236}">
                <a16:creationId xmlns:a16="http://schemas.microsoft.com/office/drawing/2014/main" id="{1E173215-EB64-4DB4-900C-1C2AF21A2C34}"/>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16" name="Rectangle : avec coins arrondis en diagonale 15">
            <a:extLst>
              <a:ext uri="{FF2B5EF4-FFF2-40B4-BE49-F238E27FC236}">
                <a16:creationId xmlns:a16="http://schemas.microsoft.com/office/drawing/2014/main" id="{D3123BAA-17B2-45A4-BBE7-B6AF48C759F7}"/>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17" name="Rectangle : avec coins arrondis en diagonale 16">
            <a:extLst>
              <a:ext uri="{FF2B5EF4-FFF2-40B4-BE49-F238E27FC236}">
                <a16:creationId xmlns:a16="http://schemas.microsoft.com/office/drawing/2014/main" id="{59E31718-BA08-435A-816D-0C711A84F81C}"/>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p>
        </p:txBody>
      </p:sp>
      <p:sp>
        <p:nvSpPr>
          <p:cNvPr id="18" name="Rectangle : avec coins arrondis en diagonale 17">
            <a:extLst>
              <a:ext uri="{FF2B5EF4-FFF2-40B4-BE49-F238E27FC236}">
                <a16:creationId xmlns:a16="http://schemas.microsoft.com/office/drawing/2014/main" id="{E908F7F9-E3F0-4DB0-97E7-B82E7B1BD0C6}"/>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3" name="Espace réservé de la date 2">
            <a:extLst>
              <a:ext uri="{FF2B5EF4-FFF2-40B4-BE49-F238E27FC236}">
                <a16:creationId xmlns:a16="http://schemas.microsoft.com/office/drawing/2014/main" id="{FA5ABB1A-9E8E-4B4A-B758-FC2638B2CC67}"/>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D0EAB7A3-7D60-4660-9C28-164CB267FF04}"/>
              </a:ext>
            </a:extLst>
          </p:cNvPr>
          <p:cNvSpPr>
            <a:spLocks noGrp="1"/>
          </p:cNvSpPr>
          <p:nvPr>
            <p:ph type="sldNum" sz="quarter" idx="12"/>
          </p:nvPr>
        </p:nvSpPr>
        <p:spPr/>
        <p:txBody>
          <a:bodyPr/>
          <a:lstStyle/>
          <a:p>
            <a:fld id="{9BA320C2-BDE6-4EB1-A6D0-0042D9418E61}" type="slidenum">
              <a:rPr lang="fr-FR" smtClean="0"/>
              <a:pPr/>
              <a:t>12</a:t>
            </a:fld>
            <a:endParaRPr lang="fr-FR" dirty="0"/>
          </a:p>
        </p:txBody>
      </p:sp>
    </p:spTree>
    <p:extLst>
      <p:ext uri="{BB962C8B-B14F-4D97-AF65-F5344CB8AC3E}">
        <p14:creationId xmlns:p14="http://schemas.microsoft.com/office/powerpoint/2010/main" val="3176582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0B32F57-56FA-4D5E-A93F-24409AF97AB6}"/>
              </a:ext>
            </a:extLst>
          </p:cNvPr>
          <p:cNvSpPr>
            <a:spLocks noGrp="1"/>
          </p:cNvSpPr>
          <p:nvPr>
            <p:ph type="title"/>
          </p:nvPr>
        </p:nvSpPr>
        <p:spPr/>
        <p:txBody>
          <a:bodyPr>
            <a:normAutofit fontScale="90000"/>
          </a:bodyPr>
          <a:lstStyle/>
          <a:p>
            <a:r>
              <a:rPr lang="fr-FR" dirty="0"/>
              <a:t>Objectifs et programme de la formation</a:t>
            </a:r>
          </a:p>
        </p:txBody>
      </p:sp>
      <p:sp>
        <p:nvSpPr>
          <p:cNvPr id="26" name="Espace réservé du pied de page 25">
            <a:extLst>
              <a:ext uri="{FF2B5EF4-FFF2-40B4-BE49-F238E27FC236}">
                <a16:creationId xmlns:a16="http://schemas.microsoft.com/office/drawing/2014/main" id="{75EA2A0D-B9C1-4FF6-BFF5-B9C6AC435811}"/>
              </a:ext>
            </a:extLst>
          </p:cNvPr>
          <p:cNvSpPr>
            <a:spLocks noGrp="1"/>
          </p:cNvSpPr>
          <p:nvPr>
            <p:ph type="ftr" sz="quarter" idx="11"/>
          </p:nvPr>
        </p:nvSpPr>
        <p:spPr/>
        <p:txBody>
          <a:bodyPr/>
          <a:lstStyle/>
          <a:p>
            <a:r>
              <a:rPr lang="fr-FR" dirty="0"/>
              <a:t>Module 2</a:t>
            </a:r>
          </a:p>
        </p:txBody>
      </p:sp>
      <p:sp>
        <p:nvSpPr>
          <p:cNvPr id="29" name="Rectangle : coins arrondis 28">
            <a:extLst>
              <a:ext uri="{FF2B5EF4-FFF2-40B4-BE49-F238E27FC236}">
                <a16:creationId xmlns:a16="http://schemas.microsoft.com/office/drawing/2014/main" id="{AF956CF2-3D59-464A-9523-8665FC5A83D0}"/>
              </a:ext>
            </a:extLst>
          </p:cNvPr>
          <p:cNvSpPr/>
          <p:nvPr/>
        </p:nvSpPr>
        <p:spPr>
          <a:xfrm>
            <a:off x="4528988" y="2103120"/>
            <a:ext cx="3764279" cy="3027680"/>
          </a:xfrm>
          <a:prstGeom prst="roundRect">
            <a:avLst>
              <a:gd name="adj" fmla="val 9231"/>
            </a:avLst>
          </a:prstGeom>
          <a:solidFill>
            <a:srgbClr val="F6FCFA"/>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 avec coins arrondis en diagonale 29">
            <a:extLst>
              <a:ext uri="{FF2B5EF4-FFF2-40B4-BE49-F238E27FC236}">
                <a16:creationId xmlns:a16="http://schemas.microsoft.com/office/drawing/2014/main" id="{1CEDF369-E74F-4F34-B7FE-7C74F3808228}"/>
              </a:ext>
            </a:extLst>
          </p:cNvPr>
          <p:cNvSpPr/>
          <p:nvPr/>
        </p:nvSpPr>
        <p:spPr>
          <a:xfrm>
            <a:off x="455672" y="2482168"/>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1</a:t>
            </a:r>
          </a:p>
        </p:txBody>
      </p:sp>
      <p:sp>
        <p:nvSpPr>
          <p:cNvPr id="31" name="Rectangle : avec coins arrondis en diagonale 30">
            <a:extLst>
              <a:ext uri="{FF2B5EF4-FFF2-40B4-BE49-F238E27FC236}">
                <a16:creationId xmlns:a16="http://schemas.microsoft.com/office/drawing/2014/main" id="{B908E85D-61F0-49E8-B995-BE3AC3EBF3F7}"/>
              </a:ext>
            </a:extLst>
          </p:cNvPr>
          <p:cNvSpPr/>
          <p:nvPr/>
        </p:nvSpPr>
        <p:spPr>
          <a:xfrm>
            <a:off x="455672" y="3380936"/>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2</a:t>
            </a:r>
          </a:p>
        </p:txBody>
      </p:sp>
      <p:sp>
        <p:nvSpPr>
          <p:cNvPr id="32" name="Rectangle : avec coins arrondis en diagonale 31">
            <a:extLst>
              <a:ext uri="{FF2B5EF4-FFF2-40B4-BE49-F238E27FC236}">
                <a16:creationId xmlns:a16="http://schemas.microsoft.com/office/drawing/2014/main" id="{5E4BBFD0-58FE-4A66-AB85-0A3C1033E2FF}"/>
              </a:ext>
            </a:extLst>
          </p:cNvPr>
          <p:cNvSpPr/>
          <p:nvPr/>
        </p:nvSpPr>
        <p:spPr>
          <a:xfrm>
            <a:off x="455672" y="4277229"/>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3</a:t>
            </a:r>
          </a:p>
        </p:txBody>
      </p:sp>
      <p:sp>
        <p:nvSpPr>
          <p:cNvPr id="33" name="ZoneTexte 32">
            <a:extLst>
              <a:ext uri="{FF2B5EF4-FFF2-40B4-BE49-F238E27FC236}">
                <a16:creationId xmlns:a16="http://schemas.microsoft.com/office/drawing/2014/main" id="{931B0CD6-65A8-444E-9ACE-949621987154}"/>
              </a:ext>
            </a:extLst>
          </p:cNvPr>
          <p:cNvSpPr txBox="1"/>
          <p:nvPr/>
        </p:nvSpPr>
        <p:spPr>
          <a:xfrm>
            <a:off x="1216778" y="2450622"/>
            <a:ext cx="2821821" cy="584775"/>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Présentation générale</a:t>
            </a:r>
            <a:br>
              <a:rPr lang="fr-FR" sz="1600" dirty="0">
                <a:latin typeface="Arial" panose="020B0604020202020204" pitchFamily="34" charset="0"/>
                <a:cs typeface="Arial" panose="020B0604020202020204" pitchFamily="34" charset="0"/>
              </a:rPr>
            </a:br>
            <a:r>
              <a:rPr lang="fr-FR" sz="1600" dirty="0">
                <a:latin typeface="Arial" panose="020B0604020202020204" pitchFamily="34" charset="0"/>
                <a:cs typeface="Arial" panose="020B0604020202020204" pitchFamily="34" charset="0"/>
              </a:rPr>
              <a:t>de </a:t>
            </a:r>
            <a:r>
              <a:rPr lang="fr-FR" sz="1600" dirty="0" smtClean="0">
                <a:latin typeface="Arial" panose="020B0604020202020204" pitchFamily="34" charset="0"/>
                <a:cs typeface="Arial" panose="020B0604020202020204" pitchFamily="34" charset="0"/>
              </a:rPr>
              <a:t>RenoiRH-formation</a:t>
            </a:r>
            <a:endParaRPr lang="fr-FR" sz="1600" dirty="0">
              <a:latin typeface="Arial" panose="020B0604020202020204" pitchFamily="34" charset="0"/>
              <a:cs typeface="Arial" panose="020B0604020202020204" pitchFamily="34" charset="0"/>
            </a:endParaRPr>
          </a:p>
        </p:txBody>
      </p:sp>
      <p:sp>
        <p:nvSpPr>
          <p:cNvPr id="39" name="Rectangle : avec coins arrondis en diagonale 38">
            <a:extLst>
              <a:ext uri="{FF2B5EF4-FFF2-40B4-BE49-F238E27FC236}">
                <a16:creationId xmlns:a16="http://schemas.microsoft.com/office/drawing/2014/main" id="{0C38DE36-EFEF-4213-8B8E-ECED6DBCA07D}"/>
              </a:ext>
            </a:extLst>
          </p:cNvPr>
          <p:cNvSpPr/>
          <p:nvPr/>
        </p:nvSpPr>
        <p:spPr>
          <a:xfrm>
            <a:off x="4824472" y="2482168"/>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4</a:t>
            </a:r>
          </a:p>
        </p:txBody>
      </p:sp>
      <p:sp>
        <p:nvSpPr>
          <p:cNvPr id="40" name="Rectangle : avec coins arrondis en diagonale 39">
            <a:extLst>
              <a:ext uri="{FF2B5EF4-FFF2-40B4-BE49-F238E27FC236}">
                <a16:creationId xmlns:a16="http://schemas.microsoft.com/office/drawing/2014/main" id="{38E9003B-CB21-472B-8BEE-EFAF2448D999}"/>
              </a:ext>
            </a:extLst>
          </p:cNvPr>
          <p:cNvSpPr/>
          <p:nvPr/>
        </p:nvSpPr>
        <p:spPr>
          <a:xfrm>
            <a:off x="4824472" y="3380936"/>
            <a:ext cx="536713" cy="519440"/>
          </a:xfrm>
          <a:prstGeom prst="round2DiagRect">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5</a:t>
            </a:r>
          </a:p>
        </p:txBody>
      </p:sp>
      <p:sp>
        <p:nvSpPr>
          <p:cNvPr id="43" name="Rectangle : avec coins arrondis en diagonale 42">
            <a:extLst>
              <a:ext uri="{FF2B5EF4-FFF2-40B4-BE49-F238E27FC236}">
                <a16:creationId xmlns:a16="http://schemas.microsoft.com/office/drawing/2014/main" id="{43C7B3A4-64E7-4B1F-BE8F-168CC1EF3D09}"/>
              </a:ext>
            </a:extLst>
          </p:cNvPr>
          <p:cNvSpPr/>
          <p:nvPr/>
        </p:nvSpPr>
        <p:spPr>
          <a:xfrm>
            <a:off x="4824472" y="4277229"/>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6</a:t>
            </a:r>
          </a:p>
        </p:txBody>
      </p:sp>
      <p:sp>
        <p:nvSpPr>
          <p:cNvPr id="44" name="ZoneTexte 43">
            <a:extLst>
              <a:ext uri="{FF2B5EF4-FFF2-40B4-BE49-F238E27FC236}">
                <a16:creationId xmlns:a16="http://schemas.microsoft.com/office/drawing/2014/main" id="{E84C95F5-14A2-4639-8CCB-5FC1493B0965}"/>
              </a:ext>
            </a:extLst>
          </p:cNvPr>
          <p:cNvSpPr txBox="1"/>
          <p:nvPr/>
        </p:nvSpPr>
        <p:spPr>
          <a:xfrm>
            <a:off x="1188720" y="3492646"/>
            <a:ext cx="2849879" cy="338554"/>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Créer un stage / une session</a:t>
            </a:r>
          </a:p>
        </p:txBody>
      </p:sp>
      <p:sp>
        <p:nvSpPr>
          <p:cNvPr id="45" name="ZoneTexte 44">
            <a:extLst>
              <a:ext uri="{FF2B5EF4-FFF2-40B4-BE49-F238E27FC236}">
                <a16:creationId xmlns:a16="http://schemas.microsoft.com/office/drawing/2014/main" id="{49C48B83-7BCA-412C-AC65-0A7231C4C8CB}"/>
              </a:ext>
            </a:extLst>
          </p:cNvPr>
          <p:cNvSpPr txBox="1"/>
          <p:nvPr/>
        </p:nvSpPr>
        <p:spPr>
          <a:xfrm>
            <a:off x="5530794" y="3471379"/>
            <a:ext cx="2607366" cy="646331"/>
          </a:xfrm>
          <a:prstGeom prst="rect">
            <a:avLst/>
          </a:prstGeom>
          <a:noFill/>
        </p:spPr>
        <p:txBody>
          <a:bodyPr wrap="square" rtlCol="0">
            <a:spAutoFit/>
          </a:bodyPr>
          <a:lstStyle/>
          <a:p>
            <a:r>
              <a:rPr lang="fr-FR" b="1" dirty="0">
                <a:solidFill>
                  <a:srgbClr val="00AC8C"/>
                </a:solidFill>
                <a:latin typeface="Arial" panose="020B0604020202020204" pitchFamily="34" charset="0"/>
                <a:cs typeface="Arial" panose="020B0604020202020204" pitchFamily="34" charset="0"/>
              </a:rPr>
              <a:t>Gérer les </a:t>
            </a:r>
            <a:r>
              <a:rPr lang="fr-FR" b="1" dirty="0" smtClean="0">
                <a:solidFill>
                  <a:srgbClr val="00AC8C"/>
                </a:solidFill>
                <a:latin typeface="Arial" panose="020B0604020202020204" pitchFamily="34" charset="0"/>
                <a:cs typeface="Arial" panose="020B0604020202020204" pitchFamily="34" charset="0"/>
              </a:rPr>
              <a:t>inscriptions et les convocations</a:t>
            </a:r>
            <a:endParaRPr lang="fr-FR" b="1" dirty="0">
              <a:solidFill>
                <a:srgbClr val="00AC8C"/>
              </a:solidFill>
              <a:latin typeface="Arial" panose="020B0604020202020204" pitchFamily="34" charset="0"/>
              <a:cs typeface="Arial" panose="020B0604020202020204" pitchFamily="34" charset="0"/>
            </a:endParaRPr>
          </a:p>
        </p:txBody>
      </p:sp>
      <p:sp>
        <p:nvSpPr>
          <p:cNvPr id="46" name="ZoneTexte 45">
            <a:extLst>
              <a:ext uri="{FF2B5EF4-FFF2-40B4-BE49-F238E27FC236}">
                <a16:creationId xmlns:a16="http://schemas.microsoft.com/office/drawing/2014/main" id="{3682C002-1F30-4B8E-845C-4523505E6C26}"/>
              </a:ext>
            </a:extLst>
          </p:cNvPr>
          <p:cNvSpPr txBox="1"/>
          <p:nvPr/>
        </p:nvSpPr>
        <p:spPr>
          <a:xfrm>
            <a:off x="5530794" y="2449501"/>
            <a:ext cx="2607366" cy="584775"/>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Valider une demande de formation</a:t>
            </a:r>
          </a:p>
        </p:txBody>
      </p:sp>
      <p:sp>
        <p:nvSpPr>
          <p:cNvPr id="47" name="ZoneTexte 46">
            <a:extLst>
              <a:ext uri="{FF2B5EF4-FFF2-40B4-BE49-F238E27FC236}">
                <a16:creationId xmlns:a16="http://schemas.microsoft.com/office/drawing/2014/main" id="{7AF5B478-F438-47FE-B394-A0C3FB497BA4}"/>
              </a:ext>
            </a:extLst>
          </p:cNvPr>
          <p:cNvSpPr txBox="1"/>
          <p:nvPr/>
        </p:nvSpPr>
        <p:spPr>
          <a:xfrm>
            <a:off x="1188720" y="4246116"/>
            <a:ext cx="2849879" cy="584775"/>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Principes généraux de la téléinscription</a:t>
            </a:r>
          </a:p>
        </p:txBody>
      </p:sp>
      <p:sp>
        <p:nvSpPr>
          <p:cNvPr id="48" name="Rectangle : avec coins arrondis en diagonale 47">
            <a:extLst>
              <a:ext uri="{FF2B5EF4-FFF2-40B4-BE49-F238E27FC236}">
                <a16:creationId xmlns:a16="http://schemas.microsoft.com/office/drawing/2014/main" id="{2FCF417D-68F0-42C0-9002-66E3B364C7F2}"/>
              </a:ext>
            </a:extLst>
          </p:cNvPr>
          <p:cNvSpPr/>
          <p:nvPr/>
        </p:nvSpPr>
        <p:spPr>
          <a:xfrm>
            <a:off x="8731194" y="2482168"/>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7</a:t>
            </a:r>
          </a:p>
        </p:txBody>
      </p:sp>
      <p:sp>
        <p:nvSpPr>
          <p:cNvPr id="49" name="Rectangle : avec coins arrondis en diagonale 48">
            <a:extLst>
              <a:ext uri="{FF2B5EF4-FFF2-40B4-BE49-F238E27FC236}">
                <a16:creationId xmlns:a16="http://schemas.microsoft.com/office/drawing/2014/main" id="{C777A5EE-5AD2-4EBD-AE16-AE010AE5DDEB}"/>
              </a:ext>
            </a:extLst>
          </p:cNvPr>
          <p:cNvSpPr/>
          <p:nvPr/>
        </p:nvSpPr>
        <p:spPr>
          <a:xfrm>
            <a:off x="8731194" y="3380936"/>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8</a:t>
            </a:r>
          </a:p>
        </p:txBody>
      </p:sp>
      <p:sp>
        <p:nvSpPr>
          <p:cNvPr id="50" name="ZoneTexte 49">
            <a:extLst>
              <a:ext uri="{FF2B5EF4-FFF2-40B4-BE49-F238E27FC236}">
                <a16:creationId xmlns:a16="http://schemas.microsoft.com/office/drawing/2014/main" id="{E67D28BD-638C-487E-81E6-08063FF2A53D}"/>
              </a:ext>
            </a:extLst>
          </p:cNvPr>
          <p:cNvSpPr txBox="1"/>
          <p:nvPr/>
        </p:nvSpPr>
        <p:spPr>
          <a:xfrm>
            <a:off x="9437516" y="2449501"/>
            <a:ext cx="2480164" cy="584775"/>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Consulter l’historique des formations d’un agent</a:t>
            </a:r>
          </a:p>
        </p:txBody>
      </p:sp>
      <p:sp>
        <p:nvSpPr>
          <p:cNvPr id="51" name="ZoneTexte 50">
            <a:extLst>
              <a:ext uri="{FF2B5EF4-FFF2-40B4-BE49-F238E27FC236}">
                <a16:creationId xmlns:a16="http://schemas.microsoft.com/office/drawing/2014/main" id="{54FA8345-F235-4BF5-B888-828B2C3C882D}"/>
              </a:ext>
            </a:extLst>
          </p:cNvPr>
          <p:cNvSpPr txBox="1"/>
          <p:nvPr/>
        </p:nvSpPr>
        <p:spPr>
          <a:xfrm>
            <a:off x="9437515" y="3348269"/>
            <a:ext cx="2594063" cy="584775"/>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Gérer les référentiels </a:t>
            </a:r>
            <a:r>
              <a:rPr lang="fr-FR" sz="1600" dirty="0" smtClean="0">
                <a:latin typeface="Arial" panose="020B0604020202020204" pitchFamily="34" charset="0"/>
                <a:cs typeface="Arial" panose="020B0604020202020204" pitchFamily="34" charset="0"/>
              </a:rPr>
              <a:t>Lieux, Salles, Organismes</a:t>
            </a:r>
            <a:endParaRPr lang="fr-FR" sz="1600" dirty="0">
              <a:latin typeface="Arial" panose="020B0604020202020204" pitchFamily="34" charset="0"/>
              <a:cs typeface="Arial" panose="020B0604020202020204" pitchFamily="34" charset="0"/>
            </a:endParaRPr>
          </a:p>
        </p:txBody>
      </p:sp>
      <p:sp>
        <p:nvSpPr>
          <p:cNvPr id="52" name="ZoneTexte 51">
            <a:extLst>
              <a:ext uri="{FF2B5EF4-FFF2-40B4-BE49-F238E27FC236}">
                <a16:creationId xmlns:a16="http://schemas.microsoft.com/office/drawing/2014/main" id="{5CDCA3D0-5A40-49D6-8160-5132875FD6FB}"/>
              </a:ext>
            </a:extLst>
          </p:cNvPr>
          <p:cNvSpPr txBox="1"/>
          <p:nvPr/>
        </p:nvSpPr>
        <p:spPr>
          <a:xfrm>
            <a:off x="5530794" y="4258484"/>
            <a:ext cx="2607366" cy="830997"/>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Réaliser une </a:t>
            </a:r>
            <a:r>
              <a:rPr lang="fr-FR" sz="1600" dirty="0" smtClean="0">
                <a:latin typeface="Arial" panose="020B0604020202020204" pitchFamily="34" charset="0"/>
                <a:cs typeface="Arial" panose="020B0604020202020204" pitchFamily="34" charset="0"/>
              </a:rPr>
              <a:t>session, gérer les présences et les attestations</a:t>
            </a:r>
            <a:endParaRPr lang="fr-FR" sz="1600" dirty="0">
              <a:latin typeface="Arial" panose="020B0604020202020204" pitchFamily="34" charset="0"/>
              <a:cs typeface="Arial" panose="020B0604020202020204" pitchFamily="34" charset="0"/>
            </a:endParaRPr>
          </a:p>
        </p:txBody>
      </p:sp>
      <p:sp>
        <p:nvSpPr>
          <p:cNvPr id="53" name="Rectangle : avec coins arrondis en diagonale 52">
            <a:extLst>
              <a:ext uri="{FF2B5EF4-FFF2-40B4-BE49-F238E27FC236}">
                <a16:creationId xmlns:a16="http://schemas.microsoft.com/office/drawing/2014/main" id="{203C2180-1E4F-4ADC-84E0-F2B11860204E}"/>
              </a:ext>
            </a:extLst>
          </p:cNvPr>
          <p:cNvSpPr/>
          <p:nvPr/>
        </p:nvSpPr>
        <p:spPr>
          <a:xfrm>
            <a:off x="8731194" y="4277229"/>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9</a:t>
            </a:r>
          </a:p>
        </p:txBody>
      </p:sp>
      <p:sp>
        <p:nvSpPr>
          <p:cNvPr id="54" name="ZoneTexte 53">
            <a:extLst>
              <a:ext uri="{FF2B5EF4-FFF2-40B4-BE49-F238E27FC236}">
                <a16:creationId xmlns:a16="http://schemas.microsoft.com/office/drawing/2014/main" id="{A3DC83EC-A6C5-4687-AECF-071855DBD560}"/>
              </a:ext>
            </a:extLst>
          </p:cNvPr>
          <p:cNvSpPr txBox="1"/>
          <p:nvPr/>
        </p:nvSpPr>
        <p:spPr>
          <a:xfrm>
            <a:off x="9437516" y="4244562"/>
            <a:ext cx="2378564" cy="584775"/>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Suivre les formations</a:t>
            </a:r>
            <a:br>
              <a:rPr lang="fr-FR" sz="1600" dirty="0">
                <a:latin typeface="Arial" panose="020B0604020202020204" pitchFamily="34" charset="0"/>
                <a:cs typeface="Arial" panose="020B0604020202020204" pitchFamily="34" charset="0"/>
              </a:rPr>
            </a:br>
            <a:r>
              <a:rPr lang="fr-FR" sz="1600" dirty="0">
                <a:latin typeface="Arial" panose="020B0604020202020204" pitchFamily="34" charset="0"/>
                <a:cs typeface="Arial" panose="020B0604020202020204" pitchFamily="34" charset="0"/>
              </a:rPr>
              <a:t>via BI &amp; Reporting</a:t>
            </a:r>
          </a:p>
        </p:txBody>
      </p:sp>
      <p:sp>
        <p:nvSpPr>
          <p:cNvPr id="55" name="Triangle isocèle 54">
            <a:extLst>
              <a:ext uri="{FF2B5EF4-FFF2-40B4-BE49-F238E27FC236}">
                <a16:creationId xmlns:a16="http://schemas.microsoft.com/office/drawing/2014/main" id="{7862B9E0-45C9-42B6-8230-0587F68623B4}"/>
              </a:ext>
            </a:extLst>
          </p:cNvPr>
          <p:cNvSpPr/>
          <p:nvPr/>
        </p:nvSpPr>
        <p:spPr>
          <a:xfrm flipV="1">
            <a:off x="5903127" y="1698186"/>
            <a:ext cx="1016000" cy="264160"/>
          </a:xfrm>
          <a:prstGeom prst="triangl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Espace réservé de la date 1">
            <a:extLst>
              <a:ext uri="{FF2B5EF4-FFF2-40B4-BE49-F238E27FC236}">
                <a16:creationId xmlns:a16="http://schemas.microsoft.com/office/drawing/2014/main" id="{51597738-DFD3-4821-8BD0-D4E327E5A83C}"/>
              </a:ext>
            </a:extLst>
          </p:cNvPr>
          <p:cNvSpPr>
            <a:spLocks noGrp="1"/>
          </p:cNvSpPr>
          <p:nvPr>
            <p:ph type="dt" sz="half" idx="10"/>
          </p:nvPr>
        </p:nvSpPr>
        <p:spPr/>
        <p:txBody>
          <a:bodyPr/>
          <a:lstStyle/>
          <a:p>
            <a:endParaRPr lang="fr-FR" dirty="0"/>
          </a:p>
        </p:txBody>
      </p:sp>
      <p:sp>
        <p:nvSpPr>
          <p:cNvPr id="3" name="Espace réservé du numéro de diapositive 2">
            <a:extLst>
              <a:ext uri="{FF2B5EF4-FFF2-40B4-BE49-F238E27FC236}">
                <a16:creationId xmlns:a16="http://schemas.microsoft.com/office/drawing/2014/main" id="{2552D8FB-A8AD-4475-9772-77E97F06F418}"/>
              </a:ext>
            </a:extLst>
          </p:cNvPr>
          <p:cNvSpPr>
            <a:spLocks noGrp="1"/>
          </p:cNvSpPr>
          <p:nvPr>
            <p:ph type="sldNum" sz="quarter" idx="12"/>
          </p:nvPr>
        </p:nvSpPr>
        <p:spPr/>
        <p:txBody>
          <a:bodyPr/>
          <a:lstStyle/>
          <a:p>
            <a:fld id="{9BA320C2-BDE6-4EB1-A6D0-0042D9418E61}" type="slidenum">
              <a:rPr lang="fr-FR" smtClean="0"/>
              <a:pPr/>
              <a:t>13</a:t>
            </a:fld>
            <a:endParaRPr lang="fr-FR" dirty="0"/>
          </a:p>
        </p:txBody>
      </p:sp>
    </p:spTree>
    <p:extLst>
      <p:ext uri="{BB962C8B-B14F-4D97-AF65-F5344CB8AC3E}">
        <p14:creationId xmlns:p14="http://schemas.microsoft.com/office/powerpoint/2010/main" val="789339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oneTexte 24">
            <a:extLst>
              <a:ext uri="{FF2B5EF4-FFF2-40B4-BE49-F238E27FC236}">
                <a16:creationId xmlns:a16="http://schemas.microsoft.com/office/drawing/2014/main" id="{8D9DD6F0-78AF-4830-925D-B01BD2F58368}"/>
              </a:ext>
            </a:extLst>
          </p:cNvPr>
          <p:cNvSpPr txBox="1"/>
          <p:nvPr/>
        </p:nvSpPr>
        <p:spPr>
          <a:xfrm>
            <a:off x="9855200" y="3786"/>
            <a:ext cx="2336800" cy="738664"/>
          </a:xfrm>
          <a:prstGeom prst="rect">
            <a:avLst/>
          </a:prstGeom>
          <a:noFill/>
        </p:spPr>
        <p:txBody>
          <a:bodyPr wrap="square" rtlCol="0">
            <a:spAutoFit/>
          </a:bodyPr>
          <a:lstStyle/>
          <a:p>
            <a:pPr algn="ctr"/>
            <a:r>
              <a:rPr lang="fr-FR" sz="1400" dirty="0">
                <a:solidFill>
                  <a:schemeClr val="bg1">
                    <a:lumMod val="50000"/>
                  </a:schemeClr>
                </a:solidFill>
              </a:rPr>
              <a:t>Voir </a:t>
            </a:r>
            <a:r>
              <a:rPr lang="fr-FR" sz="1400" b="1" dirty="0">
                <a:solidFill>
                  <a:schemeClr val="bg1">
                    <a:lumMod val="50000"/>
                  </a:schemeClr>
                </a:solidFill>
              </a:rPr>
              <a:t>Séquence N°5 </a:t>
            </a:r>
            <a:r>
              <a:rPr lang="fr-FR" sz="1400" dirty="0">
                <a:solidFill>
                  <a:schemeClr val="bg1">
                    <a:lumMod val="50000"/>
                  </a:schemeClr>
                </a:solidFill>
              </a:rPr>
              <a:t>–</a:t>
            </a:r>
            <a:br>
              <a:rPr lang="fr-FR" sz="1400" dirty="0">
                <a:solidFill>
                  <a:schemeClr val="bg1">
                    <a:lumMod val="50000"/>
                  </a:schemeClr>
                </a:solidFill>
              </a:rPr>
            </a:br>
            <a:r>
              <a:rPr lang="fr-FR" sz="1400" dirty="0">
                <a:solidFill>
                  <a:schemeClr val="bg1">
                    <a:lumMod val="50000"/>
                  </a:schemeClr>
                </a:solidFill>
              </a:rPr>
              <a:t>Gérer les inscriptions</a:t>
            </a:r>
            <a:r>
              <a:rPr lang="fr-FR" sz="1400" dirty="0" smtClean="0">
                <a:solidFill>
                  <a:schemeClr val="bg1">
                    <a:lumMod val="50000"/>
                  </a:schemeClr>
                </a:solidFill>
              </a:rPr>
              <a:t>, </a:t>
            </a:r>
            <a:r>
              <a:rPr lang="fr-FR" sz="1400" dirty="0">
                <a:solidFill>
                  <a:schemeClr val="bg1">
                    <a:lumMod val="50000"/>
                  </a:schemeClr>
                </a:solidFill>
              </a:rPr>
              <a:t>sessions et convocations</a:t>
            </a:r>
          </a:p>
        </p:txBody>
      </p:sp>
      <p:sp>
        <p:nvSpPr>
          <p:cNvPr id="2" name="Titre 1">
            <a:extLst>
              <a:ext uri="{FF2B5EF4-FFF2-40B4-BE49-F238E27FC236}">
                <a16:creationId xmlns:a16="http://schemas.microsoft.com/office/drawing/2014/main" id="{E22E7B5A-8D41-46AE-8DC7-669E82763FDE}"/>
              </a:ext>
            </a:extLst>
          </p:cNvPr>
          <p:cNvSpPr>
            <a:spLocks noGrp="1"/>
          </p:cNvSpPr>
          <p:nvPr>
            <p:ph type="title"/>
          </p:nvPr>
        </p:nvSpPr>
        <p:spPr/>
        <p:txBody>
          <a:bodyPr>
            <a:normAutofit fontScale="90000"/>
          </a:bodyPr>
          <a:lstStyle/>
          <a:p>
            <a:r>
              <a:rPr lang="fr-FR" dirty="0"/>
              <a:t>5-1 Inscription : définition et </a:t>
            </a:r>
            <a:r>
              <a:rPr lang="fr-FR" dirty="0" smtClean="0"/>
              <a:t>prérequis</a:t>
            </a:r>
            <a:endParaRPr lang="fr-FR" dirty="0"/>
          </a:p>
        </p:txBody>
      </p:sp>
      <p:sp>
        <p:nvSpPr>
          <p:cNvPr id="3" name="Espace réservé du contenu 2">
            <a:extLst>
              <a:ext uri="{FF2B5EF4-FFF2-40B4-BE49-F238E27FC236}">
                <a16:creationId xmlns:a16="http://schemas.microsoft.com/office/drawing/2014/main" id="{2EA15F25-E26C-4D84-A927-FAF7C389F513}"/>
              </a:ext>
            </a:extLst>
          </p:cNvPr>
          <p:cNvSpPr>
            <a:spLocks noGrp="1"/>
          </p:cNvSpPr>
          <p:nvPr>
            <p:ph idx="1"/>
          </p:nvPr>
        </p:nvSpPr>
        <p:spPr>
          <a:xfrm>
            <a:off x="1232018" y="1577089"/>
            <a:ext cx="10106542" cy="4874935"/>
          </a:xfrm>
        </p:spPr>
        <p:txBody>
          <a:bodyPr/>
          <a:lstStyle/>
          <a:p>
            <a:r>
              <a:rPr lang="fr-FR" sz="2400" dirty="0" smtClean="0">
                <a:latin typeface="+mn-lt"/>
                <a:ea typeface="Calibri" panose="020F0502020204030204" pitchFamily="34" charset="0"/>
                <a:cs typeface="Times New Roman" panose="02020603050405020304" pitchFamily="18" charset="0"/>
              </a:rPr>
              <a:t>L’inscription </a:t>
            </a:r>
            <a:r>
              <a:rPr lang="fr-FR" sz="2400" dirty="0">
                <a:latin typeface="+mn-lt"/>
                <a:ea typeface="Calibri" panose="020F0502020204030204" pitchFamily="34" charset="0"/>
                <a:cs typeface="Times New Roman" panose="02020603050405020304" pitchFamily="18" charset="0"/>
              </a:rPr>
              <a:t>à une session peut être réalisée : </a:t>
            </a:r>
          </a:p>
          <a:p>
            <a:pPr lvl="1"/>
            <a:r>
              <a:rPr lang="fr-FR" sz="2000" dirty="0">
                <a:latin typeface="+mn-lt"/>
                <a:cs typeface="Times New Roman" panose="02020603050405020304" pitchFamily="18" charset="0"/>
              </a:rPr>
              <a:t>A partir des demandes issues du Self mobile (le plus fréquent)</a:t>
            </a:r>
          </a:p>
          <a:p>
            <a:pPr lvl="1"/>
            <a:r>
              <a:rPr lang="fr-FR" sz="2000" dirty="0">
                <a:latin typeface="+mn-lt"/>
                <a:cs typeface="Times New Roman" panose="02020603050405020304" pitchFamily="18" charset="0"/>
              </a:rPr>
              <a:t>Directement par l’UO organisatrice, sans demande préalable via le Self mobile</a:t>
            </a:r>
          </a:p>
          <a:p>
            <a:pPr lvl="2">
              <a:buFont typeface="Courier New" panose="02070309020205020404" pitchFamily="49" charset="0"/>
              <a:buChar char="o"/>
            </a:pPr>
            <a:r>
              <a:rPr lang="fr-FR" sz="2000" dirty="0">
                <a:latin typeface="+mn-lt"/>
                <a:ea typeface="Calibri" panose="020F0502020204030204" pitchFamily="34" charset="0"/>
                <a:cs typeface="Times New Roman" panose="02020603050405020304" pitchFamily="18" charset="0"/>
              </a:rPr>
              <a:t>p</a:t>
            </a:r>
            <a:r>
              <a:rPr lang="fr-FR" sz="2000" dirty="0" smtClean="0">
                <a:latin typeface="+mn-lt"/>
                <a:ea typeface="Calibri" panose="020F0502020204030204" pitchFamily="34" charset="0"/>
                <a:cs typeface="Times New Roman" panose="02020603050405020304" pitchFamily="18" charset="0"/>
              </a:rPr>
              <a:t>our </a:t>
            </a:r>
            <a:r>
              <a:rPr lang="fr-FR" sz="2000" dirty="0">
                <a:latin typeface="+mn-lt"/>
                <a:ea typeface="Calibri" panose="020F0502020204030204" pitchFamily="34" charset="0"/>
                <a:cs typeface="Times New Roman" panose="02020603050405020304" pitchFamily="18" charset="0"/>
              </a:rPr>
              <a:t>des agents identifiés dans RenoiRH </a:t>
            </a:r>
            <a:endParaRPr lang="fr-FR" sz="2000" dirty="0" smtClean="0">
              <a:latin typeface="+mn-lt"/>
              <a:ea typeface="Calibri" panose="020F0502020204030204" pitchFamily="34" charset="0"/>
              <a:cs typeface="Times New Roman" panose="02020603050405020304" pitchFamily="18" charset="0"/>
            </a:endParaRPr>
          </a:p>
          <a:p>
            <a:pPr lvl="2">
              <a:buFont typeface="Courier New" panose="02070309020205020404" pitchFamily="49" charset="0"/>
              <a:buChar char="o"/>
            </a:pPr>
            <a:r>
              <a:rPr lang="fr-FR" sz="2000" dirty="0" smtClean="0">
                <a:latin typeface="+mn-lt"/>
                <a:ea typeface="Calibri" panose="020F0502020204030204" pitchFamily="34" charset="0"/>
                <a:cs typeface="Times New Roman" panose="02020603050405020304" pitchFamily="18" charset="0"/>
              </a:rPr>
              <a:t>ou </a:t>
            </a:r>
            <a:r>
              <a:rPr lang="fr-FR" sz="2000" dirty="0">
                <a:latin typeface="+mn-lt"/>
                <a:ea typeface="Calibri" panose="020F0502020204030204" pitchFamily="34" charset="0"/>
                <a:cs typeface="Times New Roman" panose="02020603050405020304" pitchFamily="18" charset="0"/>
              </a:rPr>
              <a:t>des participants extérieurs</a:t>
            </a:r>
          </a:p>
          <a:p>
            <a:pPr marL="0" indent="0">
              <a:buNone/>
            </a:pPr>
            <a:endParaRPr lang="fr-FR" sz="2000" dirty="0">
              <a:latin typeface="+mn-lt"/>
              <a:ea typeface="Calibri" panose="020F0502020204030204" pitchFamily="34" charset="0"/>
              <a:cs typeface="Times New Roman" panose="02020603050405020304" pitchFamily="18" charset="0"/>
            </a:endParaRPr>
          </a:p>
          <a:p>
            <a:r>
              <a:rPr lang="fr-FR" sz="2200" dirty="0">
                <a:latin typeface="+mn-lt"/>
                <a:ea typeface="Calibri" panose="020F0502020204030204" pitchFamily="34" charset="0"/>
                <a:cs typeface="Times New Roman" panose="02020603050405020304" pitchFamily="18" charset="0"/>
              </a:rPr>
              <a:t>L’inscription à une session nécessite les prérequis suivants : </a:t>
            </a:r>
          </a:p>
          <a:p>
            <a:endParaRPr lang="fr-FR" sz="1800" dirty="0">
              <a:effectLst/>
              <a:latin typeface="+mn-lt"/>
              <a:ea typeface="Calibri" panose="020F0502020204030204" pitchFamily="34" charset="0"/>
              <a:cs typeface="Times New Roman" panose="02020603050405020304" pitchFamily="18" charset="0"/>
            </a:endParaRPr>
          </a:p>
          <a:p>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pied de page 3">
            <a:extLst>
              <a:ext uri="{FF2B5EF4-FFF2-40B4-BE49-F238E27FC236}">
                <a16:creationId xmlns:a16="http://schemas.microsoft.com/office/drawing/2014/main" id="{5BDC9279-113B-42CF-BA59-7B4E4579EE1D}"/>
              </a:ext>
            </a:extLst>
          </p:cNvPr>
          <p:cNvSpPr>
            <a:spLocks noGrp="1"/>
          </p:cNvSpPr>
          <p:nvPr>
            <p:ph type="ftr" sz="quarter" idx="11"/>
          </p:nvPr>
        </p:nvSpPr>
        <p:spPr/>
        <p:txBody>
          <a:bodyPr/>
          <a:lstStyle/>
          <a:p>
            <a:r>
              <a:rPr lang="fr-FR" dirty="0"/>
              <a:t>Module 2</a:t>
            </a:r>
          </a:p>
        </p:txBody>
      </p:sp>
      <p:sp>
        <p:nvSpPr>
          <p:cNvPr id="6" name="ZoneTexte 5">
            <a:extLst>
              <a:ext uri="{FF2B5EF4-FFF2-40B4-BE49-F238E27FC236}">
                <a16:creationId xmlns:a16="http://schemas.microsoft.com/office/drawing/2014/main" id="{CFEEDD85-C456-467C-BA50-16C357255BE2}"/>
              </a:ext>
            </a:extLst>
          </p:cNvPr>
          <p:cNvSpPr txBox="1"/>
          <p:nvPr/>
        </p:nvSpPr>
        <p:spPr>
          <a:xfrm>
            <a:off x="1232018" y="670477"/>
            <a:ext cx="4222298" cy="369332"/>
          </a:xfrm>
          <a:prstGeom prst="rect">
            <a:avLst/>
          </a:prstGeom>
          <a:noFill/>
        </p:spPr>
        <p:txBody>
          <a:bodyPr wrap="square" rtlCol="0">
            <a:spAutoFit/>
          </a:bodyPr>
          <a:lstStyle/>
          <a:p>
            <a:r>
              <a:rPr lang="fr-FR" i="1" dirty="0">
                <a:latin typeface="+mj-lt"/>
              </a:rPr>
              <a:t>Gérer les inscriptions et les convocations</a:t>
            </a:r>
          </a:p>
        </p:txBody>
      </p:sp>
      <p:sp>
        <p:nvSpPr>
          <p:cNvPr id="30" name="Freeform 386">
            <a:extLst>
              <a:ext uri="{FF2B5EF4-FFF2-40B4-BE49-F238E27FC236}">
                <a16:creationId xmlns:a16="http://schemas.microsoft.com/office/drawing/2014/main" id="{79A09B0D-D876-4A52-9A71-6E6D34976056}"/>
              </a:ext>
            </a:extLst>
          </p:cNvPr>
          <p:cNvSpPr/>
          <p:nvPr/>
        </p:nvSpPr>
        <p:spPr>
          <a:xfrm>
            <a:off x="9355937" y="107892"/>
            <a:ext cx="468000" cy="468000"/>
          </a:xfrm>
          <a:custGeom>
            <a:avLst/>
            <a:gdLst/>
            <a:ahLst/>
            <a:cxnLst/>
            <a:rect l="l" t="t" r="r" b="b"/>
            <a:pathLst>
              <a:path w="432708" h="432707">
                <a:moveTo>
                  <a:pt x="81133" y="0"/>
                </a:moveTo>
                <a:lnTo>
                  <a:pt x="351575" y="0"/>
                </a:lnTo>
                <a:cubicBezTo>
                  <a:pt x="373924" y="0"/>
                  <a:pt x="393034" y="7935"/>
                  <a:pt x="408903" y="23805"/>
                </a:cubicBezTo>
                <a:cubicBezTo>
                  <a:pt x="424774" y="39674"/>
                  <a:pt x="432708" y="58784"/>
                  <a:pt x="432708" y="81133"/>
                </a:cubicBezTo>
                <a:lnTo>
                  <a:pt x="432708" y="351574"/>
                </a:lnTo>
                <a:cubicBezTo>
                  <a:pt x="432708" y="373924"/>
                  <a:pt x="424774" y="393033"/>
                  <a:pt x="408903" y="408902"/>
                </a:cubicBezTo>
                <a:cubicBezTo>
                  <a:pt x="393034" y="424772"/>
                  <a:pt x="373924" y="432707"/>
                  <a:pt x="351575" y="432707"/>
                </a:cubicBezTo>
                <a:lnTo>
                  <a:pt x="81133" y="432707"/>
                </a:lnTo>
                <a:cubicBezTo>
                  <a:pt x="58784" y="432707"/>
                  <a:pt x="39675" y="424772"/>
                  <a:pt x="23805" y="408902"/>
                </a:cubicBezTo>
                <a:cubicBezTo>
                  <a:pt x="7936" y="393033"/>
                  <a:pt x="0" y="373924"/>
                  <a:pt x="0" y="351574"/>
                </a:cubicBezTo>
                <a:lnTo>
                  <a:pt x="0" y="81133"/>
                </a:lnTo>
                <a:cubicBezTo>
                  <a:pt x="0" y="58784"/>
                  <a:pt x="7936" y="39674"/>
                  <a:pt x="23805" y="23805"/>
                </a:cubicBezTo>
                <a:cubicBezTo>
                  <a:pt x="39675" y="7935"/>
                  <a:pt x="58784" y="0"/>
                  <a:pt x="81133" y="0"/>
                </a:cubicBezTo>
                <a:close/>
                <a:moveTo>
                  <a:pt x="274034" y="45074"/>
                </a:moveTo>
                <a:cubicBezTo>
                  <a:pt x="270795" y="44416"/>
                  <a:pt x="267343" y="44886"/>
                  <a:pt x="263681" y="46482"/>
                </a:cubicBezTo>
                <a:cubicBezTo>
                  <a:pt x="256170" y="49675"/>
                  <a:pt x="252413" y="55215"/>
                  <a:pt x="252413" y="63103"/>
                </a:cubicBezTo>
                <a:lnTo>
                  <a:pt x="252413" y="108177"/>
                </a:lnTo>
                <a:cubicBezTo>
                  <a:pt x="230064" y="108177"/>
                  <a:pt x="209781" y="110008"/>
                  <a:pt x="191563" y="113670"/>
                </a:cubicBezTo>
                <a:cubicBezTo>
                  <a:pt x="173347" y="117332"/>
                  <a:pt x="158087" y="122121"/>
                  <a:pt x="145785" y="128037"/>
                </a:cubicBezTo>
                <a:cubicBezTo>
                  <a:pt x="133485" y="133953"/>
                  <a:pt x="122780" y="141372"/>
                  <a:pt x="113671" y="150292"/>
                </a:cubicBezTo>
                <a:cubicBezTo>
                  <a:pt x="104562" y="159213"/>
                  <a:pt x="97379" y="168181"/>
                  <a:pt x="92120" y="177196"/>
                </a:cubicBezTo>
                <a:cubicBezTo>
                  <a:pt x="86862" y="186211"/>
                  <a:pt x="82682" y="196446"/>
                  <a:pt x="79584" y="207902"/>
                </a:cubicBezTo>
                <a:cubicBezTo>
                  <a:pt x="76484" y="219358"/>
                  <a:pt x="74467" y="229829"/>
                  <a:pt x="73527" y="239313"/>
                </a:cubicBezTo>
                <a:cubicBezTo>
                  <a:pt x="72588" y="248797"/>
                  <a:pt x="72118" y="259173"/>
                  <a:pt x="72118" y="270442"/>
                </a:cubicBezTo>
                <a:cubicBezTo>
                  <a:pt x="72118" y="304435"/>
                  <a:pt x="87801" y="342372"/>
                  <a:pt x="119164" y="384253"/>
                </a:cubicBezTo>
                <a:cubicBezTo>
                  <a:pt x="121042" y="386507"/>
                  <a:pt x="123390" y="387633"/>
                  <a:pt x="126206" y="387633"/>
                </a:cubicBezTo>
                <a:cubicBezTo>
                  <a:pt x="127521" y="387633"/>
                  <a:pt x="128742" y="387352"/>
                  <a:pt x="129869" y="386788"/>
                </a:cubicBezTo>
                <a:cubicBezTo>
                  <a:pt x="134001" y="385098"/>
                  <a:pt x="135785" y="381999"/>
                  <a:pt x="135222" y="377492"/>
                </a:cubicBezTo>
                <a:cubicBezTo>
                  <a:pt x="126958" y="311008"/>
                  <a:pt x="132780" y="266592"/>
                  <a:pt x="152687" y="244243"/>
                </a:cubicBezTo>
                <a:cubicBezTo>
                  <a:pt x="161327" y="234477"/>
                  <a:pt x="173534" y="227387"/>
                  <a:pt x="189310" y="222974"/>
                </a:cubicBezTo>
                <a:cubicBezTo>
                  <a:pt x="205085" y="218560"/>
                  <a:pt x="226120" y="216353"/>
                  <a:pt x="252413" y="216353"/>
                </a:cubicBezTo>
                <a:lnTo>
                  <a:pt x="252413" y="261427"/>
                </a:lnTo>
                <a:cubicBezTo>
                  <a:pt x="252413" y="269315"/>
                  <a:pt x="256170" y="274855"/>
                  <a:pt x="263681" y="278048"/>
                </a:cubicBezTo>
                <a:cubicBezTo>
                  <a:pt x="265935" y="278987"/>
                  <a:pt x="268188" y="279457"/>
                  <a:pt x="270442" y="279457"/>
                </a:cubicBezTo>
                <a:cubicBezTo>
                  <a:pt x="275326" y="279457"/>
                  <a:pt x="279552" y="277672"/>
                  <a:pt x="283120" y="274104"/>
                </a:cubicBezTo>
                <a:lnTo>
                  <a:pt x="382281" y="174942"/>
                </a:lnTo>
                <a:cubicBezTo>
                  <a:pt x="385850" y="171374"/>
                  <a:pt x="387634" y="167148"/>
                  <a:pt x="387634" y="162265"/>
                </a:cubicBezTo>
                <a:cubicBezTo>
                  <a:pt x="387634" y="157382"/>
                  <a:pt x="385850" y="153156"/>
                  <a:pt x="382281" y="149588"/>
                </a:cubicBezTo>
                <a:lnTo>
                  <a:pt x="283120" y="50426"/>
                </a:lnTo>
                <a:cubicBezTo>
                  <a:pt x="280302" y="47515"/>
                  <a:pt x="277275" y="45731"/>
                  <a:pt x="274034" y="450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p:txBody>
      </p:sp>
      <p:sp>
        <p:nvSpPr>
          <p:cNvPr id="39" name="Freeform 428">
            <a:extLst>
              <a:ext uri="{FF2B5EF4-FFF2-40B4-BE49-F238E27FC236}">
                <a16:creationId xmlns:a16="http://schemas.microsoft.com/office/drawing/2014/main" id="{E5525235-32A2-4FE7-9D95-B6154222B995}"/>
              </a:ext>
            </a:extLst>
          </p:cNvPr>
          <p:cNvSpPr/>
          <p:nvPr/>
        </p:nvSpPr>
        <p:spPr>
          <a:xfrm>
            <a:off x="6283793" y="4509945"/>
            <a:ext cx="432707" cy="432486"/>
          </a:xfrm>
          <a:custGeom>
            <a:avLst/>
            <a:gdLst/>
            <a:ahLst/>
            <a:cxnLst/>
            <a:rect l="l" t="t" r="r" b="b"/>
            <a:pathLst>
              <a:path w="432707" h="432707">
                <a:moveTo>
                  <a:pt x="216353" y="0"/>
                </a:moveTo>
                <a:cubicBezTo>
                  <a:pt x="255605" y="0"/>
                  <a:pt x="291805" y="9672"/>
                  <a:pt x="324953" y="29016"/>
                </a:cubicBezTo>
                <a:cubicBezTo>
                  <a:pt x="358101" y="48360"/>
                  <a:pt x="384347" y="74606"/>
                  <a:pt x="403691" y="107754"/>
                </a:cubicBezTo>
                <a:cubicBezTo>
                  <a:pt x="423036" y="140902"/>
                  <a:pt x="432707" y="177102"/>
                  <a:pt x="432707" y="216353"/>
                </a:cubicBezTo>
                <a:cubicBezTo>
                  <a:pt x="432707" y="255605"/>
                  <a:pt x="423036" y="291805"/>
                  <a:pt x="403691" y="324953"/>
                </a:cubicBezTo>
                <a:cubicBezTo>
                  <a:pt x="384347" y="358101"/>
                  <a:pt x="358101" y="384347"/>
                  <a:pt x="324953" y="403691"/>
                </a:cubicBezTo>
                <a:cubicBezTo>
                  <a:pt x="291805" y="423035"/>
                  <a:pt x="255605" y="432707"/>
                  <a:pt x="216353" y="432707"/>
                </a:cubicBezTo>
                <a:cubicBezTo>
                  <a:pt x="177102" y="432707"/>
                  <a:pt x="140902" y="423035"/>
                  <a:pt x="107754" y="403691"/>
                </a:cubicBezTo>
                <a:cubicBezTo>
                  <a:pt x="74607" y="384347"/>
                  <a:pt x="48360" y="358101"/>
                  <a:pt x="29016" y="324953"/>
                </a:cubicBezTo>
                <a:cubicBezTo>
                  <a:pt x="9672" y="291805"/>
                  <a:pt x="0" y="255605"/>
                  <a:pt x="0" y="216353"/>
                </a:cubicBezTo>
                <a:cubicBezTo>
                  <a:pt x="0" y="177102"/>
                  <a:pt x="9672" y="140902"/>
                  <a:pt x="29016" y="107754"/>
                </a:cubicBezTo>
                <a:cubicBezTo>
                  <a:pt x="48360" y="74606"/>
                  <a:pt x="74607" y="48360"/>
                  <a:pt x="107754" y="29016"/>
                </a:cubicBezTo>
                <a:cubicBezTo>
                  <a:pt x="140902" y="9672"/>
                  <a:pt x="177102" y="0"/>
                  <a:pt x="216353" y="0"/>
                </a:cubicBezTo>
                <a:close/>
                <a:moveTo>
                  <a:pt x="198324" y="90147"/>
                </a:moveTo>
                <a:cubicBezTo>
                  <a:pt x="193441" y="90147"/>
                  <a:pt x="189216" y="91931"/>
                  <a:pt x="185647" y="95500"/>
                </a:cubicBezTo>
                <a:cubicBezTo>
                  <a:pt x="182078" y="99068"/>
                  <a:pt x="180294" y="103294"/>
                  <a:pt x="180294" y="108177"/>
                </a:cubicBezTo>
                <a:lnTo>
                  <a:pt x="180294" y="180295"/>
                </a:lnTo>
                <a:lnTo>
                  <a:pt x="108176" y="180295"/>
                </a:lnTo>
                <a:cubicBezTo>
                  <a:pt x="103293" y="180295"/>
                  <a:pt x="99068" y="182079"/>
                  <a:pt x="95499" y="185647"/>
                </a:cubicBezTo>
                <a:cubicBezTo>
                  <a:pt x="91932" y="189215"/>
                  <a:pt x="90147" y="193441"/>
                  <a:pt x="90147" y="198324"/>
                </a:cubicBezTo>
                <a:lnTo>
                  <a:pt x="90147" y="234383"/>
                </a:lnTo>
                <a:cubicBezTo>
                  <a:pt x="90147" y="239266"/>
                  <a:pt x="91932" y="243492"/>
                  <a:pt x="95499" y="247060"/>
                </a:cubicBezTo>
                <a:cubicBezTo>
                  <a:pt x="99068" y="250628"/>
                  <a:pt x="103293" y="252412"/>
                  <a:pt x="108176" y="252412"/>
                </a:cubicBezTo>
                <a:lnTo>
                  <a:pt x="180294" y="252412"/>
                </a:lnTo>
                <a:lnTo>
                  <a:pt x="180294" y="324530"/>
                </a:lnTo>
                <a:cubicBezTo>
                  <a:pt x="180294" y="329413"/>
                  <a:pt x="182078" y="333639"/>
                  <a:pt x="185647" y="337207"/>
                </a:cubicBezTo>
                <a:cubicBezTo>
                  <a:pt x="189216" y="340776"/>
                  <a:pt x="193441" y="342560"/>
                  <a:pt x="198324" y="342560"/>
                </a:cubicBezTo>
                <a:lnTo>
                  <a:pt x="234383" y="342560"/>
                </a:lnTo>
                <a:cubicBezTo>
                  <a:pt x="239265" y="342560"/>
                  <a:pt x="243491" y="340776"/>
                  <a:pt x="247060" y="337207"/>
                </a:cubicBezTo>
                <a:cubicBezTo>
                  <a:pt x="250628" y="333639"/>
                  <a:pt x="252412" y="329413"/>
                  <a:pt x="252412" y="324530"/>
                </a:cubicBezTo>
                <a:lnTo>
                  <a:pt x="252412" y="252412"/>
                </a:lnTo>
                <a:lnTo>
                  <a:pt x="324530" y="252412"/>
                </a:lnTo>
                <a:cubicBezTo>
                  <a:pt x="329413" y="252412"/>
                  <a:pt x="333639" y="250628"/>
                  <a:pt x="337207" y="247060"/>
                </a:cubicBezTo>
                <a:cubicBezTo>
                  <a:pt x="340775" y="243492"/>
                  <a:pt x="342560" y="239266"/>
                  <a:pt x="342560" y="234383"/>
                </a:cubicBezTo>
                <a:lnTo>
                  <a:pt x="342560" y="198324"/>
                </a:lnTo>
                <a:cubicBezTo>
                  <a:pt x="342560" y="193441"/>
                  <a:pt x="340775" y="189215"/>
                  <a:pt x="337207" y="185647"/>
                </a:cubicBezTo>
                <a:cubicBezTo>
                  <a:pt x="333639" y="182079"/>
                  <a:pt x="329413" y="180295"/>
                  <a:pt x="324530" y="180295"/>
                </a:cubicBezTo>
                <a:lnTo>
                  <a:pt x="252412" y="180295"/>
                </a:lnTo>
                <a:lnTo>
                  <a:pt x="252412" y="108177"/>
                </a:lnTo>
                <a:cubicBezTo>
                  <a:pt x="252412" y="103294"/>
                  <a:pt x="250628" y="99068"/>
                  <a:pt x="247060" y="95500"/>
                </a:cubicBezTo>
                <a:cubicBezTo>
                  <a:pt x="243491" y="91931"/>
                  <a:pt x="239265" y="90147"/>
                  <a:pt x="234383" y="90147"/>
                </a:cubicBezTo>
                <a:lnTo>
                  <a:pt x="198324" y="90147"/>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9" name="Rectangle : avec coins arrondis en haut 48">
            <a:extLst>
              <a:ext uri="{FF2B5EF4-FFF2-40B4-BE49-F238E27FC236}">
                <a16:creationId xmlns:a16="http://schemas.microsoft.com/office/drawing/2014/main" id="{F93C4F91-F934-4485-A7B1-A99DD2D1065F}"/>
              </a:ext>
            </a:extLst>
          </p:cNvPr>
          <p:cNvSpPr/>
          <p:nvPr/>
        </p:nvSpPr>
        <p:spPr>
          <a:xfrm>
            <a:off x="3382076" y="4407683"/>
            <a:ext cx="2648686" cy="650314"/>
          </a:xfrm>
          <a:prstGeom prst="round2SameRect">
            <a:avLst>
              <a:gd name="adj1" fmla="val 8000"/>
              <a:gd name="adj2" fmla="val 0"/>
            </a:avLst>
          </a:prstGeom>
          <a:ln>
            <a:solidFill>
              <a:srgbClr val="00AC8C"/>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buClr>
                <a:srgbClr val="00AC8C"/>
              </a:buClr>
            </a:pPr>
            <a:r>
              <a:rPr lang="fr-FR" sz="1600" dirty="0"/>
              <a:t>Etat de la session</a:t>
            </a:r>
            <a:br>
              <a:rPr lang="fr-FR" sz="1600" dirty="0"/>
            </a:br>
            <a:r>
              <a:rPr lang="fr-FR" sz="1600" dirty="0"/>
              <a:t>« Ouvert » ou « Planifié »</a:t>
            </a:r>
          </a:p>
          <a:p>
            <a:pPr marL="182563" indent="-182563" algn="ctr">
              <a:buClr>
                <a:srgbClr val="00AC8C"/>
              </a:buClr>
              <a:buFont typeface="Arial" panose="020B0604020202020204" pitchFamily="34" charset="0"/>
              <a:buChar char="•"/>
            </a:pPr>
            <a:endParaRPr lang="fr-FR" sz="1600" dirty="0"/>
          </a:p>
        </p:txBody>
      </p:sp>
      <p:sp>
        <p:nvSpPr>
          <p:cNvPr id="50" name="Rectangle : avec coins arrondis en haut 49">
            <a:extLst>
              <a:ext uri="{FF2B5EF4-FFF2-40B4-BE49-F238E27FC236}">
                <a16:creationId xmlns:a16="http://schemas.microsoft.com/office/drawing/2014/main" id="{EB9416C7-C382-4049-8FFB-AE75E48619DB}"/>
              </a:ext>
            </a:extLst>
          </p:cNvPr>
          <p:cNvSpPr/>
          <p:nvPr/>
        </p:nvSpPr>
        <p:spPr>
          <a:xfrm>
            <a:off x="6969531" y="4407683"/>
            <a:ext cx="2648686" cy="650314"/>
          </a:xfrm>
          <a:prstGeom prst="round2SameRect">
            <a:avLst>
              <a:gd name="adj1" fmla="val 8000"/>
              <a:gd name="adj2" fmla="val 0"/>
            </a:avLst>
          </a:prstGeom>
          <a:ln>
            <a:solidFill>
              <a:srgbClr val="ED7D3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buClr>
                <a:srgbClr val="00AC8C"/>
              </a:buClr>
            </a:pPr>
            <a:r>
              <a:rPr lang="fr-FR" sz="1600" dirty="0"/>
              <a:t>En cas de périodes : </a:t>
            </a:r>
            <a:br>
              <a:rPr lang="fr-FR" sz="1600" dirty="0"/>
            </a:br>
            <a:r>
              <a:rPr lang="fr-FR" sz="1600" dirty="0"/>
              <a:t>Etat de la période « Ouvert »</a:t>
            </a:r>
          </a:p>
          <a:p>
            <a:pPr marL="182563" indent="-182563" algn="ctr">
              <a:buClr>
                <a:srgbClr val="00AC8C"/>
              </a:buClr>
              <a:buFont typeface="Arial" panose="020B0604020202020204" pitchFamily="34" charset="0"/>
              <a:buChar char="•"/>
            </a:pPr>
            <a:endParaRPr lang="fr-FR" sz="1600" dirty="0"/>
          </a:p>
        </p:txBody>
      </p:sp>
      <p:sp>
        <p:nvSpPr>
          <p:cNvPr id="51" name="Freeform 458">
            <a:extLst>
              <a:ext uri="{FF2B5EF4-FFF2-40B4-BE49-F238E27FC236}">
                <a16:creationId xmlns:a16="http://schemas.microsoft.com/office/drawing/2014/main" id="{E42ADC42-50FC-425E-A76F-E6A775C5B82B}"/>
              </a:ext>
            </a:extLst>
          </p:cNvPr>
          <p:cNvSpPr/>
          <p:nvPr/>
        </p:nvSpPr>
        <p:spPr>
          <a:xfrm>
            <a:off x="2337164" y="5352129"/>
            <a:ext cx="468000" cy="468000"/>
          </a:xfrm>
          <a:custGeom>
            <a:avLst/>
            <a:gdLst>
              <a:gd name="connsiteX0" fmla="*/ 113811 w 432706"/>
              <a:gd name="connsiteY0" fmla="*/ 276076 h 432707"/>
              <a:gd name="connsiteX1" fmla="*/ 156631 w 432706"/>
              <a:gd name="connsiteY1" fmla="*/ 318896 h 432707"/>
              <a:gd name="connsiteX2" fmla="*/ 141982 w 432706"/>
              <a:gd name="connsiteY2" fmla="*/ 333545 h 432707"/>
              <a:gd name="connsiteX3" fmla="*/ 126206 w 432706"/>
              <a:gd name="connsiteY3" fmla="*/ 333545 h 432707"/>
              <a:gd name="connsiteX4" fmla="*/ 126206 w 432706"/>
              <a:gd name="connsiteY4" fmla="*/ 306501 h 432707"/>
              <a:gd name="connsiteX5" fmla="*/ 99161 w 432706"/>
              <a:gd name="connsiteY5" fmla="*/ 306501 h 432707"/>
              <a:gd name="connsiteX6" fmla="*/ 99161 w 432706"/>
              <a:gd name="connsiteY6" fmla="*/ 290725 h 432707"/>
              <a:gd name="connsiteX7" fmla="*/ 226495 w 432706"/>
              <a:gd name="connsiteY7" fmla="*/ 164448 h 432707"/>
              <a:gd name="connsiteX8" fmla="*/ 230439 w 432706"/>
              <a:gd name="connsiteY8" fmla="*/ 166209 h 432707"/>
              <a:gd name="connsiteX9" fmla="*/ 229593 w 432706"/>
              <a:gd name="connsiteY9" fmla="*/ 174660 h 432707"/>
              <a:gd name="connsiteX10" fmla="*/ 147616 w 432706"/>
              <a:gd name="connsiteY10" fmla="*/ 256638 h 432707"/>
              <a:gd name="connsiteX11" fmla="*/ 139165 w 432706"/>
              <a:gd name="connsiteY11" fmla="*/ 257483 h 432707"/>
              <a:gd name="connsiteX12" fmla="*/ 140010 w 432706"/>
              <a:gd name="connsiteY12" fmla="*/ 249032 h 432707"/>
              <a:gd name="connsiteX13" fmla="*/ 221987 w 432706"/>
              <a:gd name="connsiteY13" fmla="*/ 167054 h 432707"/>
              <a:gd name="connsiteX14" fmla="*/ 226495 w 432706"/>
              <a:gd name="connsiteY14" fmla="*/ 164448 h 432707"/>
              <a:gd name="connsiteX15" fmla="*/ 225368 w 432706"/>
              <a:gd name="connsiteY15" fmla="*/ 126206 h 432707"/>
              <a:gd name="connsiteX16" fmla="*/ 72117 w 432706"/>
              <a:gd name="connsiteY16" fmla="*/ 279457 h 432707"/>
              <a:gd name="connsiteX17" fmla="*/ 72117 w 432706"/>
              <a:gd name="connsiteY17" fmla="*/ 360589 h 432707"/>
              <a:gd name="connsiteX18" fmla="*/ 153249 w 432706"/>
              <a:gd name="connsiteY18" fmla="*/ 360589 h 432707"/>
              <a:gd name="connsiteX19" fmla="*/ 306500 w 432706"/>
              <a:gd name="connsiteY19" fmla="*/ 207339 h 432707"/>
              <a:gd name="connsiteX20" fmla="*/ 288471 w 432706"/>
              <a:gd name="connsiteY20" fmla="*/ 74372 h 432707"/>
              <a:gd name="connsiteX21" fmla="*/ 269315 w 432706"/>
              <a:gd name="connsiteY21" fmla="*/ 82259 h 432707"/>
              <a:gd name="connsiteX22" fmla="*/ 243397 w 432706"/>
              <a:gd name="connsiteY22" fmla="*/ 108177 h 432707"/>
              <a:gd name="connsiteX23" fmla="*/ 324530 w 432706"/>
              <a:gd name="connsiteY23" fmla="*/ 189309 h 432707"/>
              <a:gd name="connsiteX24" fmla="*/ 350447 w 432706"/>
              <a:gd name="connsiteY24" fmla="*/ 163392 h 432707"/>
              <a:gd name="connsiteX25" fmla="*/ 358335 w 432706"/>
              <a:gd name="connsiteY25" fmla="*/ 144236 h 432707"/>
              <a:gd name="connsiteX26" fmla="*/ 350447 w 432706"/>
              <a:gd name="connsiteY26" fmla="*/ 125079 h 432707"/>
              <a:gd name="connsiteX27" fmla="*/ 307628 w 432706"/>
              <a:gd name="connsiteY27" fmla="*/ 82259 h 432707"/>
              <a:gd name="connsiteX28" fmla="*/ 288471 w 432706"/>
              <a:gd name="connsiteY28" fmla="*/ 74372 h 432707"/>
              <a:gd name="connsiteX29" fmla="*/ 81132 w 432706"/>
              <a:gd name="connsiteY29" fmla="*/ 0 h 432707"/>
              <a:gd name="connsiteX30" fmla="*/ 351574 w 432706"/>
              <a:gd name="connsiteY30" fmla="*/ 0 h 432707"/>
              <a:gd name="connsiteX31" fmla="*/ 408902 w 432706"/>
              <a:gd name="connsiteY31" fmla="*/ 23805 h 432707"/>
              <a:gd name="connsiteX32" fmla="*/ 432706 w 432706"/>
              <a:gd name="connsiteY32" fmla="*/ 81133 h 432707"/>
              <a:gd name="connsiteX33" fmla="*/ 432706 w 432706"/>
              <a:gd name="connsiteY33" fmla="*/ 351574 h 432707"/>
              <a:gd name="connsiteX34" fmla="*/ 408902 w 432706"/>
              <a:gd name="connsiteY34" fmla="*/ 408902 h 432707"/>
              <a:gd name="connsiteX35" fmla="*/ 351574 w 432706"/>
              <a:gd name="connsiteY35" fmla="*/ 432707 h 432707"/>
              <a:gd name="connsiteX36" fmla="*/ 81132 w 432706"/>
              <a:gd name="connsiteY36" fmla="*/ 432707 h 432707"/>
              <a:gd name="connsiteX37" fmla="*/ 23804 w 432706"/>
              <a:gd name="connsiteY37" fmla="*/ 408902 h 432707"/>
              <a:gd name="connsiteX38" fmla="*/ 0 w 432706"/>
              <a:gd name="connsiteY38" fmla="*/ 351574 h 432707"/>
              <a:gd name="connsiteX39" fmla="*/ 0 w 432706"/>
              <a:gd name="connsiteY39" fmla="*/ 81133 h 432707"/>
              <a:gd name="connsiteX40" fmla="*/ 23804 w 432706"/>
              <a:gd name="connsiteY40" fmla="*/ 23805 h 432707"/>
              <a:gd name="connsiteX41" fmla="*/ 81132 w 432706"/>
              <a:gd name="connsiteY41"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32706" h="432707">
                <a:moveTo>
                  <a:pt x="113811" y="276076"/>
                </a:moveTo>
                <a:lnTo>
                  <a:pt x="156631" y="318896"/>
                </a:lnTo>
                <a:lnTo>
                  <a:pt x="141982" y="333545"/>
                </a:lnTo>
                <a:lnTo>
                  <a:pt x="126206" y="333545"/>
                </a:lnTo>
                <a:lnTo>
                  <a:pt x="126206" y="306501"/>
                </a:lnTo>
                <a:lnTo>
                  <a:pt x="99161" y="306501"/>
                </a:lnTo>
                <a:lnTo>
                  <a:pt x="99161" y="290725"/>
                </a:lnTo>
                <a:close/>
                <a:moveTo>
                  <a:pt x="226495" y="164448"/>
                </a:moveTo>
                <a:cubicBezTo>
                  <a:pt x="227903" y="164308"/>
                  <a:pt x="229218" y="164894"/>
                  <a:pt x="230439" y="166209"/>
                </a:cubicBezTo>
                <a:cubicBezTo>
                  <a:pt x="233068" y="168651"/>
                  <a:pt x="232786" y="171468"/>
                  <a:pt x="229593" y="174660"/>
                </a:cubicBezTo>
                <a:lnTo>
                  <a:pt x="147616" y="256638"/>
                </a:lnTo>
                <a:cubicBezTo>
                  <a:pt x="144423" y="259831"/>
                  <a:pt x="141606" y="260112"/>
                  <a:pt x="139165" y="257483"/>
                </a:cubicBezTo>
                <a:cubicBezTo>
                  <a:pt x="136535" y="255042"/>
                  <a:pt x="136817" y="252225"/>
                  <a:pt x="140010" y="249032"/>
                </a:cubicBezTo>
                <a:lnTo>
                  <a:pt x="221987" y="167054"/>
                </a:lnTo>
                <a:cubicBezTo>
                  <a:pt x="223584" y="165458"/>
                  <a:pt x="225086" y="164589"/>
                  <a:pt x="226495" y="164448"/>
                </a:cubicBezTo>
                <a:close/>
                <a:moveTo>
                  <a:pt x="225368" y="126206"/>
                </a:moveTo>
                <a:lnTo>
                  <a:pt x="72117" y="279457"/>
                </a:lnTo>
                <a:lnTo>
                  <a:pt x="72117" y="360589"/>
                </a:lnTo>
                <a:lnTo>
                  <a:pt x="153249" y="360589"/>
                </a:lnTo>
                <a:lnTo>
                  <a:pt x="306500" y="207339"/>
                </a:lnTo>
                <a:close/>
                <a:moveTo>
                  <a:pt x="288471" y="74372"/>
                </a:moveTo>
                <a:cubicBezTo>
                  <a:pt x="280959" y="74372"/>
                  <a:pt x="274574" y="77001"/>
                  <a:pt x="269315" y="82259"/>
                </a:cubicBezTo>
                <a:lnTo>
                  <a:pt x="243397" y="108177"/>
                </a:lnTo>
                <a:lnTo>
                  <a:pt x="324530" y="189309"/>
                </a:lnTo>
                <a:lnTo>
                  <a:pt x="350447" y="163392"/>
                </a:lnTo>
                <a:cubicBezTo>
                  <a:pt x="355706" y="158133"/>
                  <a:pt x="358335" y="151748"/>
                  <a:pt x="358335" y="144236"/>
                </a:cubicBezTo>
                <a:cubicBezTo>
                  <a:pt x="358335" y="136723"/>
                  <a:pt x="355706" y="130338"/>
                  <a:pt x="350447" y="125079"/>
                </a:cubicBezTo>
                <a:lnTo>
                  <a:pt x="307628" y="82259"/>
                </a:lnTo>
                <a:cubicBezTo>
                  <a:pt x="302369" y="77001"/>
                  <a:pt x="295983" y="74372"/>
                  <a:pt x="288471" y="74372"/>
                </a:cubicBezTo>
                <a:close/>
                <a:moveTo>
                  <a:pt x="81132" y="0"/>
                </a:moveTo>
                <a:lnTo>
                  <a:pt x="351574" y="0"/>
                </a:lnTo>
                <a:cubicBezTo>
                  <a:pt x="373923" y="0"/>
                  <a:pt x="393033" y="7935"/>
                  <a:pt x="408902" y="23805"/>
                </a:cubicBezTo>
                <a:cubicBezTo>
                  <a:pt x="424772" y="39674"/>
                  <a:pt x="432706" y="58784"/>
                  <a:pt x="432706" y="81133"/>
                </a:cubicBezTo>
                <a:lnTo>
                  <a:pt x="432706" y="351574"/>
                </a:lnTo>
                <a:cubicBezTo>
                  <a:pt x="432706" y="373924"/>
                  <a:pt x="424772" y="393033"/>
                  <a:pt x="408902" y="408902"/>
                </a:cubicBezTo>
                <a:cubicBezTo>
                  <a:pt x="393033" y="424772"/>
                  <a:pt x="373923" y="432707"/>
                  <a:pt x="351574" y="432707"/>
                </a:cubicBezTo>
                <a:lnTo>
                  <a:pt x="81132" y="432707"/>
                </a:lnTo>
                <a:cubicBezTo>
                  <a:pt x="58783" y="432707"/>
                  <a:pt x="39674" y="424772"/>
                  <a:pt x="23804" y="408902"/>
                </a:cubicBezTo>
                <a:cubicBezTo>
                  <a:pt x="7935" y="393033"/>
                  <a:pt x="0" y="373924"/>
                  <a:pt x="0" y="351574"/>
                </a:cubicBezTo>
                <a:lnTo>
                  <a:pt x="0" y="81133"/>
                </a:lnTo>
                <a:cubicBezTo>
                  <a:pt x="0" y="58784"/>
                  <a:pt x="7935" y="39674"/>
                  <a:pt x="23804" y="23805"/>
                </a:cubicBezTo>
                <a:cubicBezTo>
                  <a:pt x="39674" y="7935"/>
                  <a:pt x="58783" y="0"/>
                  <a:pt x="811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fr-FR" dirty="0"/>
          </a:p>
        </p:txBody>
      </p:sp>
      <p:sp>
        <p:nvSpPr>
          <p:cNvPr id="52" name="ZoneTexte 51">
            <a:extLst>
              <a:ext uri="{FF2B5EF4-FFF2-40B4-BE49-F238E27FC236}">
                <a16:creationId xmlns:a16="http://schemas.microsoft.com/office/drawing/2014/main" id="{E23B9DA2-1D81-4C65-883D-F91B6B3E483E}"/>
              </a:ext>
            </a:extLst>
          </p:cNvPr>
          <p:cNvSpPr txBox="1"/>
          <p:nvPr/>
        </p:nvSpPr>
        <p:spPr>
          <a:xfrm>
            <a:off x="2904556" y="5302886"/>
            <a:ext cx="8150022" cy="646331"/>
          </a:xfrm>
          <a:prstGeom prst="rect">
            <a:avLst/>
          </a:prstGeom>
          <a:noFill/>
        </p:spPr>
        <p:txBody>
          <a:bodyPr wrap="square">
            <a:spAutoFit/>
          </a:bodyPr>
          <a:lstStyle/>
          <a:p>
            <a:r>
              <a:rPr lang="fr-FR" i="1" dirty="0">
                <a:solidFill>
                  <a:srgbClr val="7F7F7F"/>
                </a:solidFill>
                <a:effectLst/>
                <a:ea typeface="Calibri" panose="020F0502020204030204" pitchFamily="34" charset="0"/>
              </a:rPr>
              <a:t>En cas d’oubli, i</a:t>
            </a:r>
            <a:r>
              <a:rPr lang="fr-FR" i="1" dirty="0">
                <a:solidFill>
                  <a:srgbClr val="7F7F7F"/>
                </a:solidFill>
                <a:effectLst/>
                <a:ea typeface="Calibri" panose="020F0502020204030204" pitchFamily="34" charset="0"/>
                <a:cs typeface="Times New Roman" panose="02020603050405020304" pitchFamily="18" charset="0"/>
              </a:rPr>
              <a:t>l est également possible d’inscrire un agent a posteriori, à une session réalisée ou à une session avec périodes dont certaines périodes sont réalisées</a:t>
            </a:r>
            <a:endParaRPr lang="fr-FR" dirty="0"/>
          </a:p>
        </p:txBody>
      </p:sp>
      <p:sp>
        <p:nvSpPr>
          <p:cNvPr id="24" name="Rectangle : avec coins arrondis en diagonale 23">
            <a:extLst>
              <a:ext uri="{FF2B5EF4-FFF2-40B4-BE49-F238E27FC236}">
                <a16:creationId xmlns:a16="http://schemas.microsoft.com/office/drawing/2014/main" id="{2101C4B6-0A5C-48D3-87CE-34DF801A94CE}"/>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26" name="Rectangle : avec coins arrondis en diagonale 25">
            <a:extLst>
              <a:ext uri="{FF2B5EF4-FFF2-40B4-BE49-F238E27FC236}">
                <a16:creationId xmlns:a16="http://schemas.microsoft.com/office/drawing/2014/main" id="{0E4A656E-1CF9-4B3B-BDFD-3F8A88025591}"/>
              </a:ext>
            </a:extLst>
          </p:cNvPr>
          <p:cNvSpPr/>
          <p:nvPr/>
        </p:nvSpPr>
        <p:spPr>
          <a:xfrm>
            <a:off x="60960" y="160470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2 –</a:t>
            </a:r>
            <a:br>
              <a:rPr lang="fr-FR" sz="1000" dirty="0">
                <a:solidFill>
                  <a:srgbClr val="00AC8C"/>
                </a:solidFill>
              </a:rPr>
            </a:br>
            <a:r>
              <a:rPr lang="fr-FR" sz="1000" dirty="0">
                <a:solidFill>
                  <a:srgbClr val="00AC8C"/>
                </a:solidFill>
              </a:rPr>
              <a:t>Stage / Session</a:t>
            </a:r>
          </a:p>
        </p:txBody>
      </p:sp>
      <p:sp>
        <p:nvSpPr>
          <p:cNvPr id="27" name="Rectangle : avec coins arrondis en diagonale 26">
            <a:extLst>
              <a:ext uri="{FF2B5EF4-FFF2-40B4-BE49-F238E27FC236}">
                <a16:creationId xmlns:a16="http://schemas.microsoft.com/office/drawing/2014/main" id="{96AD3344-1892-4357-8301-E90E848316B1}"/>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28" name="Rectangle : avec coins arrondis en diagonale 27">
            <a:extLst>
              <a:ext uri="{FF2B5EF4-FFF2-40B4-BE49-F238E27FC236}">
                <a16:creationId xmlns:a16="http://schemas.microsoft.com/office/drawing/2014/main" id="{71FEFED9-3EDD-4BD3-9011-EF17BB3C80E9}"/>
              </a:ext>
            </a:extLst>
          </p:cNvPr>
          <p:cNvSpPr/>
          <p:nvPr/>
        </p:nvSpPr>
        <p:spPr>
          <a:xfrm>
            <a:off x="60960" y="3321273"/>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5 –</a:t>
            </a:r>
            <a:br>
              <a:rPr lang="fr-FR" sz="1000" dirty="0"/>
            </a:br>
            <a:r>
              <a:rPr lang="fr-FR" sz="1000" dirty="0"/>
              <a:t>Inscription</a:t>
            </a:r>
          </a:p>
        </p:txBody>
      </p:sp>
      <p:sp>
        <p:nvSpPr>
          <p:cNvPr id="41" name="Rectangle : avec coins arrondis en diagonale 40">
            <a:extLst>
              <a:ext uri="{FF2B5EF4-FFF2-40B4-BE49-F238E27FC236}">
                <a16:creationId xmlns:a16="http://schemas.microsoft.com/office/drawing/2014/main" id="{51A0B82D-89DE-4031-A47B-1AD455E9532F}"/>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42" name="Rectangle : avec coins arrondis en diagonale 41">
            <a:extLst>
              <a:ext uri="{FF2B5EF4-FFF2-40B4-BE49-F238E27FC236}">
                <a16:creationId xmlns:a16="http://schemas.microsoft.com/office/drawing/2014/main" id="{8CD3B89C-A689-4E5B-A9FF-170F8712E8EB}"/>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43" name="Rectangle : avec coins arrondis en diagonale 42">
            <a:extLst>
              <a:ext uri="{FF2B5EF4-FFF2-40B4-BE49-F238E27FC236}">
                <a16:creationId xmlns:a16="http://schemas.microsoft.com/office/drawing/2014/main" id="{16EF3C39-08D4-40DC-A044-6EA324EBB6E3}"/>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44" name="Rectangle : avec coins arrondis en diagonale 43">
            <a:extLst>
              <a:ext uri="{FF2B5EF4-FFF2-40B4-BE49-F238E27FC236}">
                <a16:creationId xmlns:a16="http://schemas.microsoft.com/office/drawing/2014/main" id="{6AC006B4-C552-4698-9ADE-322ADAE5DD6F}"/>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p>
        </p:txBody>
      </p:sp>
      <p:sp>
        <p:nvSpPr>
          <p:cNvPr id="45" name="Rectangle : avec coins arrondis en diagonale 44">
            <a:extLst>
              <a:ext uri="{FF2B5EF4-FFF2-40B4-BE49-F238E27FC236}">
                <a16:creationId xmlns:a16="http://schemas.microsoft.com/office/drawing/2014/main" id="{54244393-FD58-485E-A261-B2327514C8C8}"/>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7" name="Espace réservé de la date 6">
            <a:extLst>
              <a:ext uri="{FF2B5EF4-FFF2-40B4-BE49-F238E27FC236}">
                <a16:creationId xmlns:a16="http://schemas.microsoft.com/office/drawing/2014/main" id="{14F3BD72-39F1-4B98-B5C5-91F21644958C}"/>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B41AEDB3-BE95-4499-93E8-583AA817271B}"/>
              </a:ext>
            </a:extLst>
          </p:cNvPr>
          <p:cNvSpPr>
            <a:spLocks noGrp="1"/>
          </p:cNvSpPr>
          <p:nvPr>
            <p:ph type="sldNum" sz="quarter" idx="12"/>
          </p:nvPr>
        </p:nvSpPr>
        <p:spPr/>
        <p:txBody>
          <a:bodyPr/>
          <a:lstStyle/>
          <a:p>
            <a:fld id="{9BA320C2-BDE6-4EB1-A6D0-0042D9418E61}" type="slidenum">
              <a:rPr lang="fr-FR" smtClean="0"/>
              <a:pPr/>
              <a:t>14</a:t>
            </a:fld>
            <a:endParaRPr lang="fr-FR" dirty="0"/>
          </a:p>
        </p:txBody>
      </p:sp>
    </p:spTree>
    <p:extLst>
      <p:ext uri="{BB962C8B-B14F-4D97-AF65-F5344CB8AC3E}">
        <p14:creationId xmlns:p14="http://schemas.microsoft.com/office/powerpoint/2010/main" val="2437872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Image 43">
            <a:extLst>
              <a:ext uri="{FF2B5EF4-FFF2-40B4-BE49-F238E27FC236}">
                <a16:creationId xmlns:a16="http://schemas.microsoft.com/office/drawing/2014/main" id="{67D31394-D010-4790-8056-3A9A8EBA1E99}"/>
              </a:ext>
            </a:extLst>
          </p:cNvPr>
          <p:cNvPicPr/>
          <p:nvPr/>
        </p:nvPicPr>
        <p:blipFill rotWithShape="1">
          <a:blip r:embed="rId2"/>
          <a:srcRect b="31049"/>
          <a:stretch/>
        </p:blipFill>
        <p:spPr>
          <a:xfrm>
            <a:off x="4459060" y="2789419"/>
            <a:ext cx="6400996" cy="2579182"/>
          </a:xfrm>
          <a:prstGeom prst="rect">
            <a:avLst/>
          </a:prstGeom>
          <a:noFill/>
          <a:ln w="9525">
            <a:solidFill>
              <a:schemeClr val="tx2"/>
            </a:solidFill>
            <a:miter lim="800000"/>
            <a:headEnd/>
            <a:tailEnd/>
          </a:ln>
        </p:spPr>
      </p:pic>
      <p:sp>
        <p:nvSpPr>
          <p:cNvPr id="2" name="Titre 1">
            <a:extLst>
              <a:ext uri="{FF2B5EF4-FFF2-40B4-BE49-F238E27FC236}">
                <a16:creationId xmlns:a16="http://schemas.microsoft.com/office/drawing/2014/main" id="{1104EF64-1EC8-4536-AACC-558A6CD733AB}"/>
              </a:ext>
            </a:extLst>
          </p:cNvPr>
          <p:cNvSpPr>
            <a:spLocks noGrp="1"/>
          </p:cNvSpPr>
          <p:nvPr>
            <p:ph type="title"/>
          </p:nvPr>
        </p:nvSpPr>
        <p:spPr/>
        <p:txBody>
          <a:bodyPr>
            <a:normAutofit fontScale="90000"/>
          </a:bodyPr>
          <a:lstStyle/>
          <a:p>
            <a:r>
              <a:rPr lang="fr-FR" dirty="0"/>
              <a:t>5-2 Inscrire les agents à une session (1)</a:t>
            </a:r>
          </a:p>
        </p:txBody>
      </p:sp>
      <p:sp>
        <p:nvSpPr>
          <p:cNvPr id="3" name="Espace réservé du contenu 2">
            <a:extLst>
              <a:ext uri="{FF2B5EF4-FFF2-40B4-BE49-F238E27FC236}">
                <a16:creationId xmlns:a16="http://schemas.microsoft.com/office/drawing/2014/main" id="{D70C12C8-D606-418D-A043-0E9190FEFC2F}"/>
              </a:ext>
            </a:extLst>
          </p:cNvPr>
          <p:cNvSpPr>
            <a:spLocks noGrp="1"/>
          </p:cNvSpPr>
          <p:nvPr>
            <p:ph idx="1"/>
          </p:nvPr>
        </p:nvSpPr>
        <p:spPr>
          <a:xfrm>
            <a:off x="1247258" y="1189924"/>
            <a:ext cx="10106542" cy="5104693"/>
          </a:xfrm>
        </p:spPr>
        <p:txBody>
          <a:bodyPr/>
          <a:lstStyle/>
          <a:p>
            <a:r>
              <a:rPr lang="fr-FR" sz="2000" dirty="0"/>
              <a:t>La gestion des inscriptions s’effectue </a:t>
            </a:r>
            <a:r>
              <a:rPr lang="fr-FR" sz="2000" u="sng" dirty="0"/>
              <a:t>sur une session sélectionnée au préalable</a:t>
            </a:r>
          </a:p>
          <a:p>
            <a:r>
              <a:rPr lang="fr-FR" sz="2000" dirty="0"/>
              <a:t>Dans l’onglet </a:t>
            </a:r>
            <a:r>
              <a:rPr lang="fr-FR" sz="2000" b="1" dirty="0"/>
              <a:t>Liste des participants </a:t>
            </a:r>
            <a:r>
              <a:rPr lang="fr-FR" sz="2000" dirty="0"/>
              <a:t>:</a:t>
            </a:r>
          </a:p>
          <a:p>
            <a:endParaRPr lang="fr-FR" dirty="0"/>
          </a:p>
        </p:txBody>
      </p:sp>
      <p:sp>
        <p:nvSpPr>
          <p:cNvPr id="4" name="Espace réservé du pied de page 3">
            <a:extLst>
              <a:ext uri="{FF2B5EF4-FFF2-40B4-BE49-F238E27FC236}">
                <a16:creationId xmlns:a16="http://schemas.microsoft.com/office/drawing/2014/main" id="{4C976A0F-C746-4A90-81A7-F8A4453550E3}"/>
              </a:ext>
            </a:extLst>
          </p:cNvPr>
          <p:cNvSpPr>
            <a:spLocks noGrp="1"/>
          </p:cNvSpPr>
          <p:nvPr>
            <p:ph type="ftr" sz="quarter" idx="11"/>
          </p:nvPr>
        </p:nvSpPr>
        <p:spPr/>
        <p:txBody>
          <a:bodyPr/>
          <a:lstStyle/>
          <a:p>
            <a:r>
              <a:rPr lang="fr-FR" dirty="0"/>
              <a:t>Module 2</a:t>
            </a:r>
          </a:p>
        </p:txBody>
      </p:sp>
      <p:sp>
        <p:nvSpPr>
          <p:cNvPr id="8" name="Titre 1">
            <a:extLst>
              <a:ext uri="{FF2B5EF4-FFF2-40B4-BE49-F238E27FC236}">
                <a16:creationId xmlns:a16="http://schemas.microsoft.com/office/drawing/2014/main" id="{8480AD95-5B24-4B8D-9CA7-B5CEEA0EDBAC}"/>
              </a:ext>
            </a:extLst>
          </p:cNvPr>
          <p:cNvSpPr txBox="1">
            <a:spLocks/>
          </p:cNvSpPr>
          <p:nvPr/>
        </p:nvSpPr>
        <p:spPr>
          <a:xfrm>
            <a:off x="1247258" y="166346"/>
            <a:ext cx="10166176" cy="519447"/>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3600" u="none" kern="1200">
                <a:solidFill>
                  <a:srgbClr val="00AC8C"/>
                </a:solidFill>
                <a:latin typeface="+mj-lt"/>
                <a:ea typeface="+mj-ea"/>
                <a:cs typeface="+mj-cs"/>
              </a:defRPr>
            </a:lvl1pPr>
          </a:lstStyle>
          <a:p>
            <a:endParaRPr lang="fr-FR" dirty="0"/>
          </a:p>
        </p:txBody>
      </p:sp>
      <p:sp>
        <p:nvSpPr>
          <p:cNvPr id="9" name="ZoneTexte 8">
            <a:extLst>
              <a:ext uri="{FF2B5EF4-FFF2-40B4-BE49-F238E27FC236}">
                <a16:creationId xmlns:a16="http://schemas.microsoft.com/office/drawing/2014/main" id="{8C41256D-A200-4E0B-A44C-31ECDA954D4E}"/>
              </a:ext>
            </a:extLst>
          </p:cNvPr>
          <p:cNvSpPr txBox="1"/>
          <p:nvPr/>
        </p:nvSpPr>
        <p:spPr>
          <a:xfrm>
            <a:off x="1232018" y="670477"/>
            <a:ext cx="3045342" cy="369332"/>
          </a:xfrm>
          <a:prstGeom prst="rect">
            <a:avLst/>
          </a:prstGeom>
          <a:noFill/>
        </p:spPr>
        <p:txBody>
          <a:bodyPr wrap="square" rtlCol="0">
            <a:spAutoFit/>
          </a:bodyPr>
          <a:lstStyle/>
          <a:p>
            <a:r>
              <a:rPr lang="fr-FR" i="1" dirty="0">
                <a:latin typeface="+mj-lt"/>
              </a:rPr>
              <a:t>Gérer les inscriptions</a:t>
            </a:r>
          </a:p>
        </p:txBody>
      </p:sp>
      <p:sp>
        <p:nvSpPr>
          <p:cNvPr id="25" name="Zone de texte 452">
            <a:extLst>
              <a:ext uri="{FF2B5EF4-FFF2-40B4-BE49-F238E27FC236}">
                <a16:creationId xmlns:a16="http://schemas.microsoft.com/office/drawing/2014/main" id="{43309F09-0C74-480C-A8D7-DA161E250853}"/>
              </a:ext>
            </a:extLst>
          </p:cNvPr>
          <p:cNvSpPr txBox="1"/>
          <p:nvPr/>
        </p:nvSpPr>
        <p:spPr>
          <a:xfrm>
            <a:off x="1338691" y="2580750"/>
            <a:ext cx="2490471" cy="235289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300"/>
              </a:spcAft>
            </a:pPr>
            <a:r>
              <a:rPr lang="fr-FR" sz="2200" b="1" dirty="0" smtClean="0">
                <a:effectLst/>
                <a:latin typeface="Calibri" panose="020F0502020204030204" pitchFamily="34" charset="0"/>
                <a:ea typeface="Calibri" panose="020F0502020204030204" pitchFamily="34" charset="0"/>
                <a:cs typeface="Times New Roman" panose="02020603050405020304" pitchFamily="18" charset="0"/>
              </a:rPr>
              <a:t>Principal Process : </a:t>
            </a:r>
          </a:p>
          <a:p>
            <a:pPr>
              <a:spcAft>
                <a:spcPts val="300"/>
              </a:spcAft>
            </a:pPr>
            <a:r>
              <a:rPr lang="fr-FR" sz="2200" dirty="0" smtClean="0">
                <a:effectLst/>
                <a:latin typeface="Calibri" panose="020F0502020204030204" pitchFamily="34" charset="0"/>
                <a:ea typeface="Calibri" panose="020F0502020204030204" pitchFamily="34" charset="0"/>
                <a:cs typeface="Times New Roman" panose="02020603050405020304" pitchFamily="18" charset="0"/>
              </a:rPr>
              <a:t>Inscrire </a:t>
            </a:r>
            <a:r>
              <a:rPr lang="fr-FR" sz="2200" dirty="0">
                <a:effectLst/>
                <a:latin typeface="Calibri" panose="020F0502020204030204" pitchFamily="34" charset="0"/>
                <a:ea typeface="Calibri" panose="020F0502020204030204" pitchFamily="34" charset="0"/>
                <a:cs typeface="Times New Roman" panose="02020603050405020304" pitchFamily="18" charset="0"/>
              </a:rPr>
              <a:t>des agents depuis les demandes effectuées via le Self </a:t>
            </a:r>
            <a:r>
              <a:rPr lang="fr-FR" sz="2200" dirty="0" smtClean="0">
                <a:effectLst/>
                <a:latin typeface="Calibri" panose="020F0502020204030204" pitchFamily="34" charset="0"/>
                <a:ea typeface="Calibri" panose="020F0502020204030204" pitchFamily="34" charset="0"/>
                <a:cs typeface="Times New Roman" panose="02020603050405020304" pitchFamily="18" charset="0"/>
              </a:rPr>
              <a:t>mobile et validées par le responsable hiérarchique</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6" name="Connecteur droit 25">
            <a:extLst>
              <a:ext uri="{FF2B5EF4-FFF2-40B4-BE49-F238E27FC236}">
                <a16:creationId xmlns:a16="http://schemas.microsoft.com/office/drawing/2014/main" id="{DE9AACD5-EB8A-4A6E-8273-5A4F42EDD4ED}"/>
              </a:ext>
            </a:extLst>
          </p:cNvPr>
          <p:cNvCxnSpPr>
            <a:cxnSpLocks/>
          </p:cNvCxnSpPr>
          <p:nvPr/>
        </p:nvCxnSpPr>
        <p:spPr>
          <a:xfrm>
            <a:off x="3594279" y="3893461"/>
            <a:ext cx="966096" cy="0"/>
          </a:xfrm>
          <a:prstGeom prst="line">
            <a:avLst/>
          </a:prstGeom>
          <a:ln w="28575">
            <a:solidFill>
              <a:schemeClr val="accent2"/>
            </a:solidFill>
            <a:headEnd type="oval"/>
          </a:ln>
        </p:spPr>
        <p:style>
          <a:lnRef idx="1">
            <a:schemeClr val="accent1"/>
          </a:lnRef>
          <a:fillRef idx="0">
            <a:schemeClr val="accent1"/>
          </a:fillRef>
          <a:effectRef idx="0">
            <a:schemeClr val="accent1"/>
          </a:effectRef>
          <a:fontRef idx="minor">
            <a:schemeClr val="tx1"/>
          </a:fontRef>
        </p:style>
      </p:cxnSp>
      <p:sp>
        <p:nvSpPr>
          <p:cNvPr id="27" name="Rectangle : coins arrondis 26">
            <a:extLst>
              <a:ext uri="{FF2B5EF4-FFF2-40B4-BE49-F238E27FC236}">
                <a16:creationId xmlns:a16="http://schemas.microsoft.com/office/drawing/2014/main" id="{A601E8A7-D58F-4A73-ACCA-B04025DF0149}"/>
              </a:ext>
            </a:extLst>
          </p:cNvPr>
          <p:cNvSpPr/>
          <p:nvPr/>
        </p:nvSpPr>
        <p:spPr>
          <a:xfrm>
            <a:off x="4560375" y="3800701"/>
            <a:ext cx="1548000" cy="180000"/>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2" name="Rectangle : coins arrondis 31">
            <a:extLst>
              <a:ext uri="{FF2B5EF4-FFF2-40B4-BE49-F238E27FC236}">
                <a16:creationId xmlns:a16="http://schemas.microsoft.com/office/drawing/2014/main" id="{A8FCAB5B-E531-4C19-8BFC-0D42D5281699}"/>
              </a:ext>
            </a:extLst>
          </p:cNvPr>
          <p:cNvSpPr/>
          <p:nvPr/>
        </p:nvSpPr>
        <p:spPr>
          <a:xfrm>
            <a:off x="5064374" y="4004579"/>
            <a:ext cx="1159675" cy="149058"/>
          </a:xfrm>
          <a:prstGeom prst="round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cxnSp>
        <p:nvCxnSpPr>
          <p:cNvPr id="33" name="Connecteur droit 32">
            <a:extLst>
              <a:ext uri="{FF2B5EF4-FFF2-40B4-BE49-F238E27FC236}">
                <a16:creationId xmlns:a16="http://schemas.microsoft.com/office/drawing/2014/main" id="{4CBB13A2-BB1F-4DD4-B3D2-F5E8E9C047AE}"/>
              </a:ext>
            </a:extLst>
          </p:cNvPr>
          <p:cNvCxnSpPr>
            <a:cxnSpLocks/>
          </p:cNvCxnSpPr>
          <p:nvPr/>
        </p:nvCxnSpPr>
        <p:spPr>
          <a:xfrm flipH="1">
            <a:off x="6224049" y="1810239"/>
            <a:ext cx="845194" cy="5067"/>
          </a:xfrm>
          <a:prstGeom prst="line">
            <a:avLst/>
          </a:prstGeom>
          <a:ln w="28575">
            <a:solidFill>
              <a:schemeClr val="accent4"/>
            </a:solidFill>
            <a:headEnd type="oval"/>
          </a:ln>
        </p:spPr>
        <p:style>
          <a:lnRef idx="1">
            <a:schemeClr val="accent1"/>
          </a:lnRef>
          <a:fillRef idx="0">
            <a:schemeClr val="accent1"/>
          </a:fillRef>
          <a:effectRef idx="0">
            <a:schemeClr val="accent1"/>
          </a:effectRef>
          <a:fontRef idx="minor">
            <a:schemeClr val="tx1"/>
          </a:fontRef>
        </p:style>
      </p:cxnSp>
      <p:sp>
        <p:nvSpPr>
          <p:cNvPr id="34" name="Rectangle : coins arrondis 33">
            <a:extLst>
              <a:ext uri="{FF2B5EF4-FFF2-40B4-BE49-F238E27FC236}">
                <a16:creationId xmlns:a16="http://schemas.microsoft.com/office/drawing/2014/main" id="{23DFC5D7-5754-4DC3-9015-4E1B26775F93}"/>
              </a:ext>
            </a:extLst>
          </p:cNvPr>
          <p:cNvSpPr/>
          <p:nvPr/>
        </p:nvSpPr>
        <p:spPr>
          <a:xfrm>
            <a:off x="6590080" y="3800701"/>
            <a:ext cx="1188000" cy="18000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cxnSp>
        <p:nvCxnSpPr>
          <p:cNvPr id="35" name="Connecteur droit 34">
            <a:extLst>
              <a:ext uri="{FF2B5EF4-FFF2-40B4-BE49-F238E27FC236}">
                <a16:creationId xmlns:a16="http://schemas.microsoft.com/office/drawing/2014/main" id="{D5DE595A-FEFA-45EC-A54A-E42C2028D02C}"/>
              </a:ext>
            </a:extLst>
          </p:cNvPr>
          <p:cNvCxnSpPr>
            <a:cxnSpLocks/>
            <a:stCxn id="41" idx="1"/>
          </p:cNvCxnSpPr>
          <p:nvPr/>
        </p:nvCxnSpPr>
        <p:spPr>
          <a:xfrm flipH="1">
            <a:off x="7158955" y="2394581"/>
            <a:ext cx="427448" cy="0"/>
          </a:xfrm>
          <a:prstGeom prst="line">
            <a:avLst/>
          </a:prstGeom>
          <a:ln w="28575">
            <a:solidFill>
              <a:srgbClr val="7030A0"/>
            </a:solidFill>
            <a:headEnd type="oval"/>
          </a:ln>
        </p:spPr>
        <p:style>
          <a:lnRef idx="1">
            <a:schemeClr val="accent1"/>
          </a:lnRef>
          <a:fillRef idx="0">
            <a:schemeClr val="accent1"/>
          </a:fillRef>
          <a:effectRef idx="0">
            <a:schemeClr val="accent1"/>
          </a:effectRef>
          <a:fontRef idx="minor">
            <a:schemeClr val="tx1"/>
          </a:fontRef>
        </p:style>
      </p:cxnSp>
      <p:sp>
        <p:nvSpPr>
          <p:cNvPr id="37" name="Zone de texte 452">
            <a:extLst>
              <a:ext uri="{FF2B5EF4-FFF2-40B4-BE49-F238E27FC236}">
                <a16:creationId xmlns:a16="http://schemas.microsoft.com/office/drawing/2014/main" id="{F9D66D3D-2499-4C63-8558-D033899D0709}"/>
              </a:ext>
            </a:extLst>
          </p:cNvPr>
          <p:cNvSpPr txBox="1"/>
          <p:nvPr/>
        </p:nvSpPr>
        <p:spPr>
          <a:xfrm>
            <a:off x="7167088" y="1500521"/>
            <a:ext cx="4563093" cy="65543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300"/>
              </a:spcAft>
            </a:pPr>
            <a:r>
              <a:rPr lang="fr-FR" sz="1600" dirty="0" smtClean="0">
                <a:effectLst/>
                <a:latin typeface="Calibri" panose="020F0502020204030204" pitchFamily="34" charset="0"/>
                <a:ea typeface="Calibri" panose="020F0502020204030204" pitchFamily="34" charset="0"/>
                <a:cs typeface="Times New Roman" panose="02020603050405020304" pitchFamily="18" charset="0"/>
              </a:rPr>
              <a:t>(Inscrire directement plusieurs agents d’une même structure)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Zone de texte 452">
            <a:extLst>
              <a:ext uri="{FF2B5EF4-FFF2-40B4-BE49-F238E27FC236}">
                <a16:creationId xmlns:a16="http://schemas.microsoft.com/office/drawing/2014/main" id="{583B950D-1E84-40AF-8B9C-E51C3FB89DCF}"/>
              </a:ext>
            </a:extLst>
          </p:cNvPr>
          <p:cNvSpPr txBox="1"/>
          <p:nvPr/>
        </p:nvSpPr>
        <p:spPr>
          <a:xfrm>
            <a:off x="7586403" y="2079321"/>
            <a:ext cx="3614438" cy="6305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300"/>
              </a:spcAft>
            </a:pPr>
            <a:r>
              <a:rPr lang="fr-FR" sz="1600" dirty="0" smtClean="0">
                <a:latin typeface="Calibri" panose="020F0502020204030204" pitchFamily="34" charset="0"/>
                <a:ea typeface="Calibri" panose="020F0502020204030204" pitchFamily="34" charset="0"/>
                <a:cs typeface="Times New Roman" panose="02020603050405020304" pitchFamily="18" charset="0"/>
              </a:rPr>
              <a:t>(Basculer </a:t>
            </a:r>
            <a:r>
              <a:rPr lang="fr-FR" sz="1600" dirty="0">
                <a:latin typeface="Calibri" panose="020F0502020204030204" pitchFamily="34" charset="0"/>
                <a:ea typeface="Calibri" panose="020F0502020204030204" pitchFamily="34" charset="0"/>
                <a:cs typeface="Times New Roman" panose="02020603050405020304" pitchFamily="18" charset="0"/>
              </a:rPr>
              <a:t>les participants d’une session sur une autre </a:t>
            </a:r>
            <a:r>
              <a:rPr lang="fr-FR" sz="1600" dirty="0" smtClean="0">
                <a:latin typeface="Calibri" panose="020F0502020204030204" pitchFamily="34" charset="0"/>
                <a:ea typeface="Calibri" panose="020F0502020204030204" pitchFamily="34" charset="0"/>
                <a:cs typeface="Times New Roman" panose="02020603050405020304" pitchFamily="18" charset="0"/>
              </a:rPr>
              <a:t>session)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0" name="ZoneTexte 49">
            <a:extLst>
              <a:ext uri="{FF2B5EF4-FFF2-40B4-BE49-F238E27FC236}">
                <a16:creationId xmlns:a16="http://schemas.microsoft.com/office/drawing/2014/main" id="{19450CEA-6187-4CBA-979C-8B5DF1CF4E61}"/>
              </a:ext>
            </a:extLst>
          </p:cNvPr>
          <p:cNvSpPr txBox="1"/>
          <p:nvPr/>
        </p:nvSpPr>
        <p:spPr>
          <a:xfrm>
            <a:off x="8683825" y="5410514"/>
            <a:ext cx="3102365" cy="338554"/>
          </a:xfrm>
          <a:prstGeom prst="rect">
            <a:avLst/>
          </a:prstGeom>
          <a:noFill/>
        </p:spPr>
        <p:txBody>
          <a:bodyPr wrap="square">
            <a:spAutoFit/>
          </a:bodyPr>
          <a:lstStyle/>
          <a:p>
            <a:r>
              <a:rPr lang="fr-FR" sz="1600" dirty="0" smtClean="0">
                <a:effectLst/>
                <a:latin typeface="Calibri" panose="020F0502020204030204" pitchFamily="34" charset="0"/>
                <a:ea typeface="Calibri" panose="020F0502020204030204" pitchFamily="34" charset="0"/>
                <a:cs typeface="Times New Roman" panose="02020603050405020304" pitchFamily="18" charset="0"/>
              </a:rPr>
              <a:t>(Non </a:t>
            </a:r>
            <a:r>
              <a:rPr lang="fr-FR" sz="1600" dirty="0">
                <a:effectLst/>
                <a:latin typeface="Calibri" panose="020F0502020204030204" pitchFamily="34" charset="0"/>
                <a:ea typeface="Calibri" panose="020F0502020204030204" pitchFamily="34" charset="0"/>
                <a:cs typeface="Times New Roman" panose="02020603050405020304" pitchFamily="18" charset="0"/>
              </a:rPr>
              <a:t>analysé à ce </a:t>
            </a:r>
            <a:r>
              <a:rPr lang="fr-FR" sz="1600" dirty="0" smtClean="0">
                <a:effectLst/>
                <a:latin typeface="Calibri" panose="020F0502020204030204" pitchFamily="34" charset="0"/>
                <a:ea typeface="Calibri" panose="020F0502020204030204" pitchFamily="34" charset="0"/>
                <a:cs typeface="Times New Roman" panose="02020603050405020304" pitchFamily="18" charset="0"/>
              </a:rPr>
              <a:t>jour)</a:t>
            </a:r>
            <a:endParaRPr lang="fr-FR" sz="1600" dirty="0"/>
          </a:p>
        </p:txBody>
      </p:sp>
      <p:sp>
        <p:nvSpPr>
          <p:cNvPr id="51" name="Rectangle : coins arrondis 50">
            <a:extLst>
              <a:ext uri="{FF2B5EF4-FFF2-40B4-BE49-F238E27FC236}">
                <a16:creationId xmlns:a16="http://schemas.microsoft.com/office/drawing/2014/main" id="{CFB6A120-458D-4CAA-AAAA-8C3E28FD63A8}"/>
              </a:ext>
            </a:extLst>
          </p:cNvPr>
          <p:cNvSpPr/>
          <p:nvPr/>
        </p:nvSpPr>
        <p:spPr>
          <a:xfrm>
            <a:off x="6590080" y="3985158"/>
            <a:ext cx="1188000" cy="108000"/>
          </a:xfrm>
          <a:prstGeom prst="roundRect">
            <a:avLst>
              <a:gd name="adj" fmla="val 8656"/>
            </a:avLst>
          </a:prstGeom>
          <a:noFill/>
          <a:ln w="28575">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cxnSp>
        <p:nvCxnSpPr>
          <p:cNvPr id="52" name="Connecteur droit 51">
            <a:extLst>
              <a:ext uri="{FF2B5EF4-FFF2-40B4-BE49-F238E27FC236}">
                <a16:creationId xmlns:a16="http://schemas.microsoft.com/office/drawing/2014/main" id="{61DA5F11-6B81-45B6-AF2A-C0E1A10DF0F9}"/>
              </a:ext>
            </a:extLst>
          </p:cNvPr>
          <p:cNvCxnSpPr>
            <a:cxnSpLocks/>
          </p:cNvCxnSpPr>
          <p:nvPr/>
        </p:nvCxnSpPr>
        <p:spPr>
          <a:xfrm flipH="1">
            <a:off x="8012963" y="5610025"/>
            <a:ext cx="636977" cy="0"/>
          </a:xfrm>
          <a:prstGeom prst="line">
            <a:avLst/>
          </a:prstGeom>
          <a:ln w="28575">
            <a:solidFill>
              <a:srgbClr val="00AC8C"/>
            </a:solidFill>
            <a:headEnd type="oval"/>
          </a:ln>
        </p:spPr>
        <p:style>
          <a:lnRef idx="1">
            <a:schemeClr val="accent1"/>
          </a:lnRef>
          <a:fillRef idx="0">
            <a:schemeClr val="accent1"/>
          </a:fillRef>
          <a:effectRef idx="0">
            <a:schemeClr val="accent1"/>
          </a:effectRef>
          <a:fontRef idx="minor">
            <a:schemeClr val="tx1"/>
          </a:fontRef>
        </p:style>
      </p:cxnSp>
      <p:sp>
        <p:nvSpPr>
          <p:cNvPr id="72" name="Rectangle : coins arrondis 71">
            <a:extLst>
              <a:ext uri="{FF2B5EF4-FFF2-40B4-BE49-F238E27FC236}">
                <a16:creationId xmlns:a16="http://schemas.microsoft.com/office/drawing/2014/main" id="{8C8F183F-6E2B-4477-91B6-0ECCE758BC48}"/>
              </a:ext>
            </a:extLst>
          </p:cNvPr>
          <p:cNvSpPr/>
          <p:nvPr/>
        </p:nvSpPr>
        <p:spPr>
          <a:xfrm>
            <a:off x="6590080" y="4080829"/>
            <a:ext cx="1188000" cy="180000"/>
          </a:xfrm>
          <a:prstGeom prst="roundRect">
            <a:avLst>
              <a:gd name="adj" fmla="val 8656"/>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cxnSp>
        <p:nvCxnSpPr>
          <p:cNvPr id="73" name="Connecteur droit 72">
            <a:extLst>
              <a:ext uri="{FF2B5EF4-FFF2-40B4-BE49-F238E27FC236}">
                <a16:creationId xmlns:a16="http://schemas.microsoft.com/office/drawing/2014/main" id="{020D9858-1002-4DC7-9FA8-CC7747183322}"/>
              </a:ext>
            </a:extLst>
          </p:cNvPr>
          <p:cNvCxnSpPr>
            <a:cxnSpLocks/>
          </p:cNvCxnSpPr>
          <p:nvPr/>
        </p:nvCxnSpPr>
        <p:spPr>
          <a:xfrm flipH="1" flipV="1">
            <a:off x="7148181" y="5870128"/>
            <a:ext cx="511377" cy="8102"/>
          </a:xfrm>
          <a:prstGeom prst="line">
            <a:avLst/>
          </a:prstGeom>
          <a:ln w="28575">
            <a:solidFill>
              <a:srgbClr val="C00000"/>
            </a:solidFill>
            <a:headEnd type="oval"/>
          </a:ln>
        </p:spPr>
        <p:style>
          <a:lnRef idx="1">
            <a:schemeClr val="accent1"/>
          </a:lnRef>
          <a:fillRef idx="0">
            <a:schemeClr val="accent1"/>
          </a:fillRef>
          <a:effectRef idx="0">
            <a:schemeClr val="accent1"/>
          </a:effectRef>
          <a:fontRef idx="minor">
            <a:schemeClr val="tx1"/>
          </a:fontRef>
        </p:style>
      </p:cxnSp>
      <p:sp>
        <p:nvSpPr>
          <p:cNvPr id="76" name="ZoneTexte 75">
            <a:extLst>
              <a:ext uri="{FF2B5EF4-FFF2-40B4-BE49-F238E27FC236}">
                <a16:creationId xmlns:a16="http://schemas.microsoft.com/office/drawing/2014/main" id="{66478335-3A7B-4D46-91AC-4A8FC36B7A2E}"/>
              </a:ext>
            </a:extLst>
          </p:cNvPr>
          <p:cNvSpPr txBox="1"/>
          <p:nvPr/>
        </p:nvSpPr>
        <p:spPr>
          <a:xfrm>
            <a:off x="7659558" y="5779846"/>
            <a:ext cx="4280028" cy="584775"/>
          </a:xfrm>
          <a:prstGeom prst="rect">
            <a:avLst/>
          </a:prstGeom>
          <a:noFill/>
        </p:spPr>
        <p:txBody>
          <a:bodyPr wrap="square">
            <a:spAutoFit/>
          </a:bodyPr>
          <a:lstStyle/>
          <a:p>
            <a:r>
              <a:rPr lang="fr-FR" sz="1600" dirty="0" smtClean="0">
                <a:effectLst/>
                <a:latin typeface="Calibri" panose="020F0502020204030204" pitchFamily="34" charset="0"/>
                <a:ea typeface="Calibri" panose="020F0502020204030204" pitchFamily="34" charset="0"/>
                <a:cs typeface="Times New Roman" panose="02020603050405020304" pitchFamily="18" charset="0"/>
              </a:rPr>
              <a:t>(Afficher </a:t>
            </a:r>
            <a:r>
              <a:rPr lang="fr-FR" sz="1600" dirty="0">
                <a:effectLst/>
                <a:latin typeface="Calibri" panose="020F0502020204030204" pitchFamily="34" charset="0"/>
                <a:ea typeface="Calibri" panose="020F0502020204030204" pitchFamily="34" charset="0"/>
                <a:cs typeface="Times New Roman" panose="02020603050405020304" pitchFamily="18" charset="0"/>
              </a:rPr>
              <a:t>une liste de participants à une session en fonction de critères de </a:t>
            </a:r>
            <a:r>
              <a:rPr lang="fr-FR" sz="1600" dirty="0" smtClean="0">
                <a:effectLst/>
                <a:latin typeface="Calibri" panose="020F0502020204030204" pitchFamily="34" charset="0"/>
                <a:ea typeface="Calibri" panose="020F0502020204030204" pitchFamily="34" charset="0"/>
                <a:cs typeface="Times New Roman" panose="02020603050405020304" pitchFamily="18" charset="0"/>
              </a:rPr>
              <a:t>sélection)</a:t>
            </a:r>
            <a:endParaRPr lang="fr-FR" sz="1600" dirty="0"/>
          </a:p>
        </p:txBody>
      </p:sp>
      <p:cxnSp>
        <p:nvCxnSpPr>
          <p:cNvPr id="89" name="Connecteur droit 88">
            <a:extLst>
              <a:ext uri="{FF2B5EF4-FFF2-40B4-BE49-F238E27FC236}">
                <a16:creationId xmlns:a16="http://schemas.microsoft.com/office/drawing/2014/main" id="{09B3ABC1-0F2C-41D1-8368-4B8818BD68ED}"/>
              </a:ext>
            </a:extLst>
          </p:cNvPr>
          <p:cNvCxnSpPr>
            <a:cxnSpLocks/>
          </p:cNvCxnSpPr>
          <p:nvPr/>
        </p:nvCxnSpPr>
        <p:spPr>
          <a:xfrm>
            <a:off x="6224049" y="1810239"/>
            <a:ext cx="0" cy="2194340"/>
          </a:xfrm>
          <a:prstGeom prst="line">
            <a:avLst/>
          </a:prstGeom>
          <a:ln w="28575">
            <a:solidFill>
              <a:srgbClr val="FFC000"/>
            </a:solidFill>
            <a:headEnd type="none"/>
          </a:ln>
        </p:spPr>
        <p:style>
          <a:lnRef idx="1">
            <a:schemeClr val="accent1"/>
          </a:lnRef>
          <a:fillRef idx="0">
            <a:schemeClr val="accent1"/>
          </a:fillRef>
          <a:effectRef idx="0">
            <a:schemeClr val="accent1"/>
          </a:effectRef>
          <a:fontRef idx="minor">
            <a:schemeClr val="tx1"/>
          </a:fontRef>
        </p:style>
      </p:cxnSp>
      <p:cxnSp>
        <p:nvCxnSpPr>
          <p:cNvPr id="93" name="Connecteur droit 92">
            <a:extLst>
              <a:ext uri="{FF2B5EF4-FFF2-40B4-BE49-F238E27FC236}">
                <a16:creationId xmlns:a16="http://schemas.microsoft.com/office/drawing/2014/main" id="{18256D9D-902B-44F9-A9A2-E2EC090D12B0}"/>
              </a:ext>
            </a:extLst>
          </p:cNvPr>
          <p:cNvCxnSpPr>
            <a:cxnSpLocks/>
          </p:cNvCxnSpPr>
          <p:nvPr/>
        </p:nvCxnSpPr>
        <p:spPr>
          <a:xfrm>
            <a:off x="7148181" y="4271696"/>
            <a:ext cx="0" cy="1610400"/>
          </a:xfrm>
          <a:prstGeom prst="line">
            <a:avLst/>
          </a:prstGeom>
          <a:ln w="28575">
            <a:solidFill>
              <a:srgbClr val="C00000"/>
            </a:solidFill>
            <a:headEnd type="none"/>
          </a:ln>
        </p:spPr>
        <p:style>
          <a:lnRef idx="1">
            <a:schemeClr val="accent1"/>
          </a:lnRef>
          <a:fillRef idx="0">
            <a:schemeClr val="accent1"/>
          </a:fillRef>
          <a:effectRef idx="0">
            <a:schemeClr val="accent1"/>
          </a:effectRef>
          <a:fontRef idx="minor">
            <a:schemeClr val="tx1"/>
          </a:fontRef>
        </p:style>
      </p:cxnSp>
      <p:cxnSp>
        <p:nvCxnSpPr>
          <p:cNvPr id="96" name="Connecteur droit 95">
            <a:extLst>
              <a:ext uri="{FF2B5EF4-FFF2-40B4-BE49-F238E27FC236}">
                <a16:creationId xmlns:a16="http://schemas.microsoft.com/office/drawing/2014/main" id="{4ADD7FE8-CE6A-4BE3-B060-4A7E42073649}"/>
              </a:ext>
            </a:extLst>
          </p:cNvPr>
          <p:cNvCxnSpPr>
            <a:cxnSpLocks/>
          </p:cNvCxnSpPr>
          <p:nvPr/>
        </p:nvCxnSpPr>
        <p:spPr>
          <a:xfrm>
            <a:off x="7148181" y="2394581"/>
            <a:ext cx="0" cy="1413874"/>
          </a:xfrm>
          <a:prstGeom prst="line">
            <a:avLst/>
          </a:prstGeom>
          <a:ln w="28575">
            <a:solidFill>
              <a:srgbClr val="7030A0"/>
            </a:solidFill>
            <a:headEnd type="none"/>
          </a:ln>
        </p:spPr>
        <p:style>
          <a:lnRef idx="1">
            <a:schemeClr val="accent1"/>
          </a:lnRef>
          <a:fillRef idx="0">
            <a:schemeClr val="accent1"/>
          </a:fillRef>
          <a:effectRef idx="0">
            <a:schemeClr val="accent1"/>
          </a:effectRef>
          <a:fontRef idx="minor">
            <a:schemeClr val="tx1"/>
          </a:fontRef>
        </p:style>
      </p:cxnSp>
      <p:cxnSp>
        <p:nvCxnSpPr>
          <p:cNvPr id="102" name="Connecteur droit 101">
            <a:extLst>
              <a:ext uri="{FF2B5EF4-FFF2-40B4-BE49-F238E27FC236}">
                <a16:creationId xmlns:a16="http://schemas.microsoft.com/office/drawing/2014/main" id="{5F16D5A6-B348-4556-A4A2-570926280DB5}"/>
              </a:ext>
            </a:extLst>
          </p:cNvPr>
          <p:cNvCxnSpPr>
            <a:cxnSpLocks/>
          </p:cNvCxnSpPr>
          <p:nvPr/>
        </p:nvCxnSpPr>
        <p:spPr>
          <a:xfrm>
            <a:off x="8012962" y="4022375"/>
            <a:ext cx="15399" cy="1587650"/>
          </a:xfrm>
          <a:prstGeom prst="line">
            <a:avLst/>
          </a:prstGeom>
          <a:ln w="28575">
            <a:solidFill>
              <a:srgbClr val="00AC8C"/>
            </a:solidFill>
            <a:headEnd type="none"/>
          </a:ln>
        </p:spPr>
        <p:style>
          <a:lnRef idx="1">
            <a:schemeClr val="accent1"/>
          </a:lnRef>
          <a:fillRef idx="0">
            <a:schemeClr val="accent1"/>
          </a:fillRef>
          <a:effectRef idx="0">
            <a:schemeClr val="accent1"/>
          </a:effectRef>
          <a:fontRef idx="minor">
            <a:schemeClr val="tx1"/>
          </a:fontRef>
        </p:style>
      </p:cxnSp>
      <p:cxnSp>
        <p:nvCxnSpPr>
          <p:cNvPr id="104" name="Connecteur droit 103">
            <a:extLst>
              <a:ext uri="{FF2B5EF4-FFF2-40B4-BE49-F238E27FC236}">
                <a16:creationId xmlns:a16="http://schemas.microsoft.com/office/drawing/2014/main" id="{D8AB6DDA-36AF-4A28-82C8-E66A01D3DB48}"/>
              </a:ext>
            </a:extLst>
          </p:cNvPr>
          <p:cNvCxnSpPr>
            <a:cxnSpLocks/>
          </p:cNvCxnSpPr>
          <p:nvPr/>
        </p:nvCxnSpPr>
        <p:spPr>
          <a:xfrm flipH="1">
            <a:off x="7778080" y="4022375"/>
            <a:ext cx="250281" cy="0"/>
          </a:xfrm>
          <a:prstGeom prst="line">
            <a:avLst/>
          </a:prstGeom>
          <a:ln w="28575">
            <a:solidFill>
              <a:srgbClr val="00AC8C"/>
            </a:solidFill>
            <a:headEnd type="none"/>
          </a:ln>
        </p:spPr>
        <p:style>
          <a:lnRef idx="1">
            <a:schemeClr val="accent1"/>
          </a:lnRef>
          <a:fillRef idx="0">
            <a:schemeClr val="accent1"/>
          </a:fillRef>
          <a:effectRef idx="0">
            <a:schemeClr val="accent1"/>
          </a:effectRef>
          <a:fontRef idx="minor">
            <a:schemeClr val="tx1"/>
          </a:fontRef>
        </p:style>
      </p:cxnSp>
      <p:sp>
        <p:nvSpPr>
          <p:cNvPr id="42" name="Rectangle : avec coins arrondis en diagonale 41">
            <a:extLst>
              <a:ext uri="{FF2B5EF4-FFF2-40B4-BE49-F238E27FC236}">
                <a16:creationId xmlns:a16="http://schemas.microsoft.com/office/drawing/2014/main" id="{20FEAF6C-3554-4750-B037-E62C764DD456}"/>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43" name="Rectangle : avec coins arrondis en diagonale 42">
            <a:extLst>
              <a:ext uri="{FF2B5EF4-FFF2-40B4-BE49-F238E27FC236}">
                <a16:creationId xmlns:a16="http://schemas.microsoft.com/office/drawing/2014/main" id="{5D6740EF-D23F-4FE6-B374-14F13FDB1ED8}"/>
              </a:ext>
            </a:extLst>
          </p:cNvPr>
          <p:cNvSpPr/>
          <p:nvPr/>
        </p:nvSpPr>
        <p:spPr>
          <a:xfrm>
            <a:off x="60960" y="160470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2 –</a:t>
            </a:r>
            <a:br>
              <a:rPr lang="fr-FR" sz="1000" dirty="0">
                <a:solidFill>
                  <a:srgbClr val="00AC8C"/>
                </a:solidFill>
              </a:rPr>
            </a:br>
            <a:r>
              <a:rPr lang="fr-FR" sz="1000" dirty="0">
                <a:solidFill>
                  <a:srgbClr val="00AC8C"/>
                </a:solidFill>
              </a:rPr>
              <a:t>Stage / Session</a:t>
            </a:r>
          </a:p>
        </p:txBody>
      </p:sp>
      <p:sp>
        <p:nvSpPr>
          <p:cNvPr id="45" name="Rectangle : avec coins arrondis en diagonale 44">
            <a:extLst>
              <a:ext uri="{FF2B5EF4-FFF2-40B4-BE49-F238E27FC236}">
                <a16:creationId xmlns:a16="http://schemas.microsoft.com/office/drawing/2014/main" id="{4A689107-58C5-48FD-9696-FF0F66FB7636}"/>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46" name="Rectangle : avec coins arrondis en diagonale 45">
            <a:extLst>
              <a:ext uri="{FF2B5EF4-FFF2-40B4-BE49-F238E27FC236}">
                <a16:creationId xmlns:a16="http://schemas.microsoft.com/office/drawing/2014/main" id="{D46F0A4D-48E8-4061-945E-4F7910CD82F8}"/>
              </a:ext>
            </a:extLst>
          </p:cNvPr>
          <p:cNvSpPr/>
          <p:nvPr/>
        </p:nvSpPr>
        <p:spPr>
          <a:xfrm>
            <a:off x="60960" y="3321273"/>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5 –</a:t>
            </a:r>
            <a:br>
              <a:rPr lang="fr-FR" sz="1000" dirty="0"/>
            </a:br>
            <a:r>
              <a:rPr lang="fr-FR" sz="1000" dirty="0"/>
              <a:t>Inscription</a:t>
            </a:r>
          </a:p>
        </p:txBody>
      </p:sp>
      <p:sp>
        <p:nvSpPr>
          <p:cNvPr id="47" name="Rectangle : avec coins arrondis en diagonale 46">
            <a:extLst>
              <a:ext uri="{FF2B5EF4-FFF2-40B4-BE49-F238E27FC236}">
                <a16:creationId xmlns:a16="http://schemas.microsoft.com/office/drawing/2014/main" id="{ECD9D6BD-6193-4166-AEE3-40D161D4F898}"/>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48" name="Rectangle : avec coins arrondis en diagonale 47">
            <a:extLst>
              <a:ext uri="{FF2B5EF4-FFF2-40B4-BE49-F238E27FC236}">
                <a16:creationId xmlns:a16="http://schemas.microsoft.com/office/drawing/2014/main" id="{66991DA1-F440-474A-B5A8-FC362DD7407A}"/>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49" name="Rectangle : avec coins arrondis en diagonale 48">
            <a:extLst>
              <a:ext uri="{FF2B5EF4-FFF2-40B4-BE49-F238E27FC236}">
                <a16:creationId xmlns:a16="http://schemas.microsoft.com/office/drawing/2014/main" id="{11CDEA47-7098-4864-A98B-FA19EA1CA424}"/>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53" name="Rectangle : avec coins arrondis en diagonale 52">
            <a:extLst>
              <a:ext uri="{FF2B5EF4-FFF2-40B4-BE49-F238E27FC236}">
                <a16:creationId xmlns:a16="http://schemas.microsoft.com/office/drawing/2014/main" id="{69A3BB52-BC82-407E-89E8-FDD1CA21557C}"/>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p>
        </p:txBody>
      </p:sp>
      <p:sp>
        <p:nvSpPr>
          <p:cNvPr id="54" name="Rectangle : avec coins arrondis en diagonale 53">
            <a:extLst>
              <a:ext uri="{FF2B5EF4-FFF2-40B4-BE49-F238E27FC236}">
                <a16:creationId xmlns:a16="http://schemas.microsoft.com/office/drawing/2014/main" id="{C249E48D-28F3-4F40-B2E4-4AECF33042D0}"/>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55" name="ZoneTexte 54">
            <a:extLst>
              <a:ext uri="{FF2B5EF4-FFF2-40B4-BE49-F238E27FC236}">
                <a16:creationId xmlns:a16="http://schemas.microsoft.com/office/drawing/2014/main" id="{53E5655D-9563-47E5-82C8-548AFF311F2A}"/>
              </a:ext>
            </a:extLst>
          </p:cNvPr>
          <p:cNvSpPr txBox="1"/>
          <p:nvPr/>
        </p:nvSpPr>
        <p:spPr>
          <a:xfrm>
            <a:off x="3913024" y="693823"/>
            <a:ext cx="7632000" cy="323165"/>
          </a:xfrm>
          <a:prstGeom prst="rect">
            <a:avLst/>
          </a:prstGeom>
          <a:solidFill>
            <a:srgbClr val="00AC8C"/>
          </a:solidFill>
        </p:spPr>
        <p:txBody>
          <a:bodyPr wrap="square" rtlCol="0">
            <a:spAutoFit/>
          </a:bodyPr>
          <a:lstStyle/>
          <a:p>
            <a:r>
              <a:rPr lang="fr-FR" sz="1500" b="1" dirty="0">
                <a:solidFill>
                  <a:schemeClr val="bg1"/>
                </a:solidFill>
              </a:rPr>
              <a:t>Accès à l’écran </a:t>
            </a:r>
            <a:r>
              <a:rPr lang="fr-FR" sz="1500" dirty="0">
                <a:solidFill>
                  <a:schemeClr val="bg1"/>
                </a:solidFill>
              </a:rPr>
              <a:t>: </a:t>
            </a:r>
            <a:r>
              <a:rPr lang="fr-FR"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Définir les sessions </a:t>
            </a:r>
            <a:r>
              <a:rPr lang="fr-FR"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a:t>
            </a:r>
            <a:r>
              <a:rPr lang="fr-FR"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Gérer les inscriptions </a:t>
            </a:r>
            <a:r>
              <a:rPr lang="fr-FR"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 Par session  Liste des participants</a:t>
            </a:r>
            <a:r>
              <a:rPr lang="fr-FR"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500" dirty="0">
              <a:solidFill>
                <a:schemeClr val="bg1"/>
              </a:solidFill>
            </a:endParaRPr>
          </a:p>
        </p:txBody>
      </p:sp>
      <p:sp>
        <p:nvSpPr>
          <p:cNvPr id="6" name="Espace réservé de la date 5">
            <a:extLst>
              <a:ext uri="{FF2B5EF4-FFF2-40B4-BE49-F238E27FC236}">
                <a16:creationId xmlns:a16="http://schemas.microsoft.com/office/drawing/2014/main" id="{05B907B9-4F5A-4EC3-A53B-AFBDD16D2CCD}"/>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28C8E990-DC20-4D93-8628-456ED72BF271}"/>
              </a:ext>
            </a:extLst>
          </p:cNvPr>
          <p:cNvSpPr>
            <a:spLocks noGrp="1"/>
          </p:cNvSpPr>
          <p:nvPr>
            <p:ph type="sldNum" sz="quarter" idx="12"/>
          </p:nvPr>
        </p:nvSpPr>
        <p:spPr/>
        <p:txBody>
          <a:bodyPr/>
          <a:lstStyle/>
          <a:p>
            <a:fld id="{9BA320C2-BDE6-4EB1-A6D0-0042D9418E61}" type="slidenum">
              <a:rPr lang="fr-FR" smtClean="0"/>
              <a:pPr/>
              <a:t>15</a:t>
            </a:fld>
            <a:endParaRPr lang="fr-FR" dirty="0"/>
          </a:p>
        </p:txBody>
      </p:sp>
      <p:sp>
        <p:nvSpPr>
          <p:cNvPr id="56" name="Rectangle : coins arrondis 26">
            <a:extLst>
              <a:ext uri="{FF2B5EF4-FFF2-40B4-BE49-F238E27FC236}">
                <a16:creationId xmlns:a16="http://schemas.microsoft.com/office/drawing/2014/main" id="{A601E8A7-D58F-4A73-ACCA-B04025DF0149}"/>
              </a:ext>
            </a:extLst>
          </p:cNvPr>
          <p:cNvSpPr/>
          <p:nvPr/>
        </p:nvSpPr>
        <p:spPr>
          <a:xfrm>
            <a:off x="1285949" y="2490749"/>
            <a:ext cx="2308330" cy="3258319"/>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grpSp>
        <p:nvGrpSpPr>
          <p:cNvPr id="57" name="Groupe 56"/>
          <p:cNvGrpSpPr/>
          <p:nvPr/>
        </p:nvGrpSpPr>
        <p:grpSpPr>
          <a:xfrm>
            <a:off x="11278836" y="126022"/>
            <a:ext cx="756938" cy="527878"/>
            <a:chOff x="10975331" y="352297"/>
            <a:chExt cx="756938" cy="527878"/>
          </a:xfrm>
        </p:grpSpPr>
        <p:sp>
          <p:nvSpPr>
            <p:cNvPr id="58" name="Rectangle avec coins arrondis en diagonale 57"/>
            <p:cNvSpPr/>
            <p:nvPr/>
          </p:nvSpPr>
          <p:spPr>
            <a:xfrm>
              <a:off x="10975331" y="352297"/>
              <a:ext cx="756938" cy="527878"/>
            </a:xfrm>
            <a:prstGeom prst="round2Diag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9" name="ZoneTexte 58"/>
            <p:cNvSpPr txBox="1"/>
            <p:nvPr/>
          </p:nvSpPr>
          <p:spPr>
            <a:xfrm>
              <a:off x="10975331" y="450114"/>
              <a:ext cx="756938" cy="369332"/>
            </a:xfrm>
            <a:prstGeom prst="rect">
              <a:avLst/>
            </a:prstGeom>
            <a:noFill/>
          </p:spPr>
          <p:txBody>
            <a:bodyPr wrap="none" rtlCol="0">
              <a:spAutoFit/>
            </a:bodyPr>
            <a:lstStyle/>
            <a:p>
              <a:r>
                <a:rPr lang="fr-FR" b="1" dirty="0">
                  <a:solidFill>
                    <a:srgbClr val="F6FCFA"/>
                  </a:solidFill>
                </a:rPr>
                <a:t>Démo</a:t>
              </a:r>
            </a:p>
          </p:txBody>
        </p:sp>
      </p:grpSp>
    </p:spTree>
    <p:extLst>
      <p:ext uri="{BB962C8B-B14F-4D97-AF65-F5344CB8AC3E}">
        <p14:creationId xmlns:p14="http://schemas.microsoft.com/office/powerpoint/2010/main" val="468050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Image 48">
            <a:extLst>
              <a:ext uri="{FF2B5EF4-FFF2-40B4-BE49-F238E27FC236}">
                <a16:creationId xmlns:a16="http://schemas.microsoft.com/office/drawing/2014/main" id="{B02E7299-E848-415E-B32E-6872525F24E6}"/>
              </a:ext>
            </a:extLst>
          </p:cNvPr>
          <p:cNvPicPr/>
          <p:nvPr/>
        </p:nvPicPr>
        <p:blipFill>
          <a:blip r:embed="rId2"/>
          <a:stretch>
            <a:fillRect/>
          </a:stretch>
        </p:blipFill>
        <p:spPr>
          <a:xfrm>
            <a:off x="5631978" y="3283677"/>
            <a:ext cx="5703336" cy="3010940"/>
          </a:xfrm>
          <a:prstGeom prst="rect">
            <a:avLst/>
          </a:prstGeom>
          <a:ln w="9525" cap="flat" cmpd="sng" algn="ctr">
            <a:solidFill>
              <a:sysClr val="window" lastClr="FFFFFF">
                <a:lumMod val="50000"/>
              </a:sysClr>
            </a:solidFill>
            <a:prstDash val="solid"/>
            <a:round/>
            <a:headEnd type="none" w="med" len="med"/>
            <a:tailEnd type="none" w="med" len="med"/>
            <a:extLst>
              <a:ext uri="{C807C97D-BFC1-408E-A445-0C87EB9F89A2}">
                <ask:lineSketchStyleProps xmlns:ask="http://schemas.microsoft.com/office/drawing/2018/sketchyshapes" xmlns="" sd="0">
                  <a:custGeom>
                    <a:avLst/>
                    <a:gdLst/>
                    <a:ahLst/>
                    <a:cxnLst/>
                    <a:rect l="0" t="0" r="0" b="0"/>
                    <a:pathLst/>
                  </a:custGeom>
                  <ask:type/>
                </ask:lineSketchStyleProps>
              </a:ext>
            </a:extLst>
          </a:ln>
        </p:spPr>
      </p:pic>
      <p:sp>
        <p:nvSpPr>
          <p:cNvPr id="2" name="Titre 1">
            <a:extLst>
              <a:ext uri="{FF2B5EF4-FFF2-40B4-BE49-F238E27FC236}">
                <a16:creationId xmlns:a16="http://schemas.microsoft.com/office/drawing/2014/main" id="{E22E7B5A-8D41-46AE-8DC7-669E82763FDE}"/>
              </a:ext>
            </a:extLst>
          </p:cNvPr>
          <p:cNvSpPr>
            <a:spLocks noGrp="1"/>
          </p:cNvSpPr>
          <p:nvPr>
            <p:ph type="title"/>
          </p:nvPr>
        </p:nvSpPr>
        <p:spPr/>
        <p:txBody>
          <a:bodyPr>
            <a:normAutofit fontScale="90000"/>
          </a:bodyPr>
          <a:lstStyle/>
          <a:p>
            <a:r>
              <a:rPr lang="fr-FR" dirty="0"/>
              <a:t>5-2 Inscrire les agents à une session </a:t>
            </a:r>
            <a:r>
              <a:rPr lang="fr-FR" dirty="0" smtClean="0"/>
              <a:t>(2)</a:t>
            </a:r>
            <a:endParaRPr lang="fr-FR" dirty="0"/>
          </a:p>
        </p:txBody>
      </p:sp>
      <p:sp>
        <p:nvSpPr>
          <p:cNvPr id="3" name="Espace réservé du contenu 2">
            <a:extLst>
              <a:ext uri="{FF2B5EF4-FFF2-40B4-BE49-F238E27FC236}">
                <a16:creationId xmlns:a16="http://schemas.microsoft.com/office/drawing/2014/main" id="{2EA15F25-E26C-4D84-A927-FAF7C389F513}"/>
              </a:ext>
            </a:extLst>
          </p:cNvPr>
          <p:cNvSpPr>
            <a:spLocks noGrp="1"/>
          </p:cNvSpPr>
          <p:nvPr>
            <p:ph idx="1"/>
          </p:nvPr>
        </p:nvSpPr>
        <p:spPr/>
        <p:txBody>
          <a:bodyPr/>
          <a:lstStyle/>
          <a:p>
            <a:r>
              <a:rPr lang="fr-FR" sz="1800" dirty="0">
                <a:effectLst/>
                <a:latin typeface="+mn-lt"/>
                <a:ea typeface="Calibri" panose="020F0502020204030204" pitchFamily="34" charset="0"/>
                <a:cs typeface="Times New Roman" panose="02020603050405020304" pitchFamily="18" charset="0"/>
              </a:rPr>
              <a:t>L’inscription </a:t>
            </a:r>
            <a:r>
              <a:rPr lang="fr-FR" dirty="0">
                <a:latin typeface="+mn-lt"/>
                <a:ea typeface="Calibri" panose="020F0502020204030204" pitchFamily="34" charset="0"/>
                <a:cs typeface="Times New Roman" panose="02020603050405020304" pitchFamily="18" charset="0"/>
              </a:rPr>
              <a:t>des participants sur une session de formation passe par les étapes suivantes </a:t>
            </a:r>
            <a:r>
              <a:rPr lang="fr-FR" dirty="0" smtClean="0">
                <a:latin typeface="+mn-lt"/>
                <a:ea typeface="Calibri" panose="020F0502020204030204" pitchFamily="34" charset="0"/>
                <a:cs typeface="Times New Roman" panose="02020603050405020304" pitchFamily="18" charset="0"/>
              </a:rPr>
              <a:t>:</a:t>
            </a:r>
          </a:p>
          <a:p>
            <a:pPr marL="0" indent="0">
              <a:spcBef>
                <a:spcPts val="0"/>
              </a:spcBef>
              <a:buNone/>
            </a:pPr>
            <a:r>
              <a:rPr lang="fr-FR" b="1" i="1" dirty="0" smtClean="0">
                <a:solidFill>
                  <a:srgbClr val="0070C0"/>
                </a:solidFill>
                <a:latin typeface="+mn-lt"/>
                <a:ea typeface="Calibri" panose="020F0502020204030204" pitchFamily="34" charset="0"/>
                <a:cs typeface="Times New Roman" panose="02020603050405020304" pitchFamily="18" charset="0"/>
              </a:rPr>
              <a:t>    Se positionner sur la session créée lors de la démo, stage NINAGB0001</a:t>
            </a:r>
            <a:endParaRPr lang="fr-FR" b="1" i="1" dirty="0">
              <a:solidFill>
                <a:srgbClr val="0070C0"/>
              </a:solidFill>
              <a:latin typeface="+mn-lt"/>
              <a:ea typeface="Calibri" panose="020F0502020204030204" pitchFamily="34" charset="0"/>
              <a:cs typeface="Times New Roman" panose="02020603050405020304" pitchFamily="18" charset="0"/>
            </a:endParaRPr>
          </a:p>
          <a:p>
            <a:endParaRPr lang="fr-FR" sz="1800" dirty="0">
              <a:effectLst/>
              <a:latin typeface="+mn-lt"/>
              <a:ea typeface="Calibri" panose="020F0502020204030204" pitchFamily="34" charset="0"/>
              <a:cs typeface="Times New Roman" panose="02020603050405020304" pitchFamily="18" charset="0"/>
            </a:endParaRPr>
          </a:p>
          <a:p>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pied de page 3">
            <a:extLst>
              <a:ext uri="{FF2B5EF4-FFF2-40B4-BE49-F238E27FC236}">
                <a16:creationId xmlns:a16="http://schemas.microsoft.com/office/drawing/2014/main" id="{5BDC9279-113B-42CF-BA59-7B4E4579EE1D}"/>
              </a:ext>
            </a:extLst>
          </p:cNvPr>
          <p:cNvSpPr>
            <a:spLocks noGrp="1"/>
          </p:cNvSpPr>
          <p:nvPr>
            <p:ph type="ftr" sz="quarter" idx="11"/>
          </p:nvPr>
        </p:nvSpPr>
        <p:spPr/>
        <p:txBody>
          <a:bodyPr/>
          <a:lstStyle/>
          <a:p>
            <a:r>
              <a:rPr lang="fr-FR" dirty="0"/>
              <a:t>Module 2</a:t>
            </a:r>
          </a:p>
        </p:txBody>
      </p:sp>
      <p:sp>
        <p:nvSpPr>
          <p:cNvPr id="6" name="ZoneTexte 5">
            <a:extLst>
              <a:ext uri="{FF2B5EF4-FFF2-40B4-BE49-F238E27FC236}">
                <a16:creationId xmlns:a16="http://schemas.microsoft.com/office/drawing/2014/main" id="{CFEEDD85-C456-467C-BA50-16C357255BE2}"/>
              </a:ext>
            </a:extLst>
          </p:cNvPr>
          <p:cNvSpPr txBox="1"/>
          <p:nvPr/>
        </p:nvSpPr>
        <p:spPr>
          <a:xfrm>
            <a:off x="1232018" y="670477"/>
            <a:ext cx="3045342" cy="369332"/>
          </a:xfrm>
          <a:prstGeom prst="rect">
            <a:avLst/>
          </a:prstGeom>
          <a:noFill/>
        </p:spPr>
        <p:txBody>
          <a:bodyPr wrap="square" rtlCol="0">
            <a:spAutoFit/>
          </a:bodyPr>
          <a:lstStyle/>
          <a:p>
            <a:r>
              <a:rPr lang="fr-FR" i="1" dirty="0">
                <a:latin typeface="+mj-lt"/>
              </a:rPr>
              <a:t>Gérer les inscriptions</a:t>
            </a:r>
          </a:p>
        </p:txBody>
      </p:sp>
      <p:cxnSp>
        <p:nvCxnSpPr>
          <p:cNvPr id="29" name="Straight Connector 103">
            <a:extLst>
              <a:ext uri="{FF2B5EF4-FFF2-40B4-BE49-F238E27FC236}">
                <a16:creationId xmlns:a16="http://schemas.microsoft.com/office/drawing/2014/main" id="{857720CD-E2E7-4C9E-9E3C-4065336DFCA8}"/>
              </a:ext>
            </a:extLst>
          </p:cNvPr>
          <p:cNvCxnSpPr>
            <a:cxnSpLocks/>
          </p:cNvCxnSpPr>
          <p:nvPr/>
        </p:nvCxnSpPr>
        <p:spPr>
          <a:xfrm flipV="1">
            <a:off x="1561283" y="2201238"/>
            <a:ext cx="9792517"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grpSp>
        <p:nvGrpSpPr>
          <p:cNvPr id="31" name="Groupe 30">
            <a:extLst>
              <a:ext uri="{FF2B5EF4-FFF2-40B4-BE49-F238E27FC236}">
                <a16:creationId xmlns:a16="http://schemas.microsoft.com/office/drawing/2014/main" id="{A6F01EEE-7E4D-4E79-852F-BCCA0207154B}"/>
              </a:ext>
            </a:extLst>
          </p:cNvPr>
          <p:cNvGrpSpPr/>
          <p:nvPr/>
        </p:nvGrpSpPr>
        <p:grpSpPr>
          <a:xfrm>
            <a:off x="1573922" y="1931238"/>
            <a:ext cx="2293651" cy="1342852"/>
            <a:chOff x="1573922" y="1931238"/>
            <a:chExt cx="2293651" cy="1342852"/>
          </a:xfrm>
        </p:grpSpPr>
        <p:sp>
          <p:nvSpPr>
            <p:cNvPr id="32" name="Rectangle 31">
              <a:extLst>
                <a:ext uri="{FF2B5EF4-FFF2-40B4-BE49-F238E27FC236}">
                  <a16:creationId xmlns:a16="http://schemas.microsoft.com/office/drawing/2014/main" id="{8070CD0C-A02F-46D5-8C9C-2213D1F4427A}"/>
                </a:ext>
              </a:extLst>
            </p:cNvPr>
            <p:cNvSpPr/>
            <p:nvPr/>
          </p:nvSpPr>
          <p:spPr>
            <a:xfrm>
              <a:off x="1573922" y="2384466"/>
              <a:ext cx="2293651" cy="815934"/>
            </a:xfrm>
            <a:prstGeom prst="rect">
              <a:avLst/>
            </a:prstGeom>
            <a:solidFill>
              <a:srgbClr val="E6F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ZoneTexte 32">
              <a:extLst>
                <a:ext uri="{FF2B5EF4-FFF2-40B4-BE49-F238E27FC236}">
                  <a16:creationId xmlns:a16="http://schemas.microsoft.com/office/drawing/2014/main" id="{C460764B-5551-49C2-ABC5-FE32C3BF78F8}"/>
                </a:ext>
              </a:extLst>
            </p:cNvPr>
            <p:cNvSpPr txBox="1"/>
            <p:nvPr/>
          </p:nvSpPr>
          <p:spPr>
            <a:xfrm>
              <a:off x="1573922" y="2504649"/>
              <a:ext cx="2293651" cy="769441"/>
            </a:xfrm>
            <a:prstGeom prst="rect">
              <a:avLst/>
            </a:prstGeom>
            <a:noFill/>
          </p:spPr>
          <p:txBody>
            <a:bodyPr wrap="square" lIns="0" rIns="0" rtlCol="0">
              <a:spAutoFit/>
            </a:bodyPr>
            <a:lstStyle/>
            <a:p>
              <a:pPr algn="ctr"/>
              <a:r>
                <a:rPr lang="fr-FR" sz="1600" b="1" dirty="0">
                  <a:solidFill>
                    <a:schemeClr val="tx1">
                      <a:lumMod val="65000"/>
                      <a:lumOff val="35000"/>
                    </a:schemeClr>
                  </a:solidFill>
                </a:rPr>
                <a:t>Inscription des agents</a:t>
              </a:r>
              <a:br>
                <a:rPr lang="fr-FR" sz="1600" b="1" dirty="0">
                  <a:solidFill>
                    <a:schemeClr val="tx1">
                      <a:lumMod val="65000"/>
                      <a:lumOff val="35000"/>
                    </a:schemeClr>
                  </a:solidFill>
                </a:rPr>
              </a:br>
              <a:r>
                <a:rPr lang="fr-FR" sz="1400" i="1" dirty="0">
                  <a:solidFill>
                    <a:schemeClr val="tx1">
                      <a:lumMod val="65000"/>
                      <a:lumOff val="35000"/>
                    </a:schemeClr>
                  </a:solidFill>
                </a:rPr>
                <a:t>Depuis les demandes</a:t>
              </a:r>
              <a:br>
                <a:rPr lang="fr-FR" sz="1400" i="1" dirty="0">
                  <a:solidFill>
                    <a:schemeClr val="tx1">
                      <a:lumMod val="65000"/>
                      <a:lumOff val="35000"/>
                    </a:schemeClr>
                  </a:solidFill>
                </a:rPr>
              </a:br>
              <a:r>
                <a:rPr lang="fr-FR" sz="1400" i="1" dirty="0">
                  <a:solidFill>
                    <a:schemeClr val="tx1">
                      <a:lumMod val="65000"/>
                      <a:lumOff val="35000"/>
                    </a:schemeClr>
                  </a:solidFill>
                </a:rPr>
                <a:t>issues du Self mobile</a:t>
              </a:r>
              <a:endParaRPr lang="fr-FR" sz="1600" i="1" dirty="0">
                <a:solidFill>
                  <a:schemeClr val="tx1">
                    <a:lumMod val="65000"/>
                    <a:lumOff val="35000"/>
                  </a:schemeClr>
                </a:solidFill>
              </a:endParaRPr>
            </a:p>
          </p:txBody>
        </p:sp>
        <p:sp>
          <p:nvSpPr>
            <p:cNvPr id="34" name="Ellipse 33">
              <a:extLst>
                <a:ext uri="{FF2B5EF4-FFF2-40B4-BE49-F238E27FC236}">
                  <a16:creationId xmlns:a16="http://schemas.microsoft.com/office/drawing/2014/main" id="{1A80088B-5449-4B7A-B727-A84B280DD96B}"/>
                </a:ext>
              </a:extLst>
            </p:cNvPr>
            <p:cNvSpPr/>
            <p:nvPr/>
          </p:nvSpPr>
          <p:spPr>
            <a:xfrm>
              <a:off x="2450747" y="1931238"/>
              <a:ext cx="540000" cy="540000"/>
            </a:xfrm>
            <a:prstGeom prst="ellips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35" name="ZoneTexte 34">
              <a:extLst>
                <a:ext uri="{FF2B5EF4-FFF2-40B4-BE49-F238E27FC236}">
                  <a16:creationId xmlns:a16="http://schemas.microsoft.com/office/drawing/2014/main" id="{ECD19240-0F33-4C8C-9F0F-BDA83A71B2E4}"/>
                </a:ext>
              </a:extLst>
            </p:cNvPr>
            <p:cNvSpPr txBox="1"/>
            <p:nvPr/>
          </p:nvSpPr>
          <p:spPr>
            <a:xfrm>
              <a:off x="2564311" y="1970406"/>
              <a:ext cx="312872" cy="461665"/>
            </a:xfrm>
            <a:prstGeom prst="rect">
              <a:avLst/>
            </a:prstGeom>
            <a:noFill/>
          </p:spPr>
          <p:txBody>
            <a:bodyPr wrap="square" rtlCol="0">
              <a:spAutoFit/>
            </a:bodyPr>
            <a:lstStyle/>
            <a:p>
              <a:r>
                <a:rPr lang="fr-FR" sz="2400" b="1" dirty="0">
                  <a:solidFill>
                    <a:schemeClr val="bg1"/>
                  </a:solidFill>
                </a:rPr>
                <a:t>1</a:t>
              </a:r>
              <a:endParaRPr lang="fr-FR" b="1" dirty="0">
                <a:solidFill>
                  <a:schemeClr val="bg1"/>
                </a:solidFill>
              </a:endParaRPr>
            </a:p>
          </p:txBody>
        </p:sp>
      </p:grpSp>
      <p:grpSp>
        <p:nvGrpSpPr>
          <p:cNvPr id="36" name="Groupe 35">
            <a:extLst>
              <a:ext uri="{FF2B5EF4-FFF2-40B4-BE49-F238E27FC236}">
                <a16:creationId xmlns:a16="http://schemas.microsoft.com/office/drawing/2014/main" id="{61FB9A09-10B6-4770-97BE-C758E2BADE02}"/>
              </a:ext>
            </a:extLst>
          </p:cNvPr>
          <p:cNvGrpSpPr/>
          <p:nvPr/>
        </p:nvGrpSpPr>
        <p:grpSpPr>
          <a:xfrm>
            <a:off x="5321812" y="1931238"/>
            <a:ext cx="2293651" cy="1269162"/>
            <a:chOff x="4045422" y="1931238"/>
            <a:chExt cx="2293651" cy="1269162"/>
          </a:xfrm>
        </p:grpSpPr>
        <p:sp>
          <p:nvSpPr>
            <p:cNvPr id="37" name="Rectangle 36">
              <a:extLst>
                <a:ext uri="{FF2B5EF4-FFF2-40B4-BE49-F238E27FC236}">
                  <a16:creationId xmlns:a16="http://schemas.microsoft.com/office/drawing/2014/main" id="{C1B73897-7D91-4DDE-A322-017B37975513}"/>
                </a:ext>
              </a:extLst>
            </p:cNvPr>
            <p:cNvSpPr/>
            <p:nvPr/>
          </p:nvSpPr>
          <p:spPr>
            <a:xfrm>
              <a:off x="404542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A7E4202E-3826-460B-8D54-3F66D5393AD5}"/>
                </a:ext>
              </a:extLst>
            </p:cNvPr>
            <p:cNvSpPr txBox="1"/>
            <p:nvPr/>
          </p:nvSpPr>
          <p:spPr>
            <a:xfrm>
              <a:off x="404542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Envoi des convocations</a:t>
              </a:r>
              <a:br>
                <a:rPr lang="fr-FR" sz="1600" b="1" dirty="0">
                  <a:solidFill>
                    <a:schemeClr val="tx1">
                      <a:lumMod val="65000"/>
                      <a:lumOff val="35000"/>
                    </a:schemeClr>
                  </a:solidFill>
                </a:rPr>
              </a:br>
              <a:r>
                <a:rPr lang="fr-FR" sz="1600" b="1" dirty="0">
                  <a:solidFill>
                    <a:schemeClr val="tx1">
                      <a:lumMod val="65000"/>
                      <a:lumOff val="35000"/>
                    </a:schemeClr>
                  </a:solidFill>
                </a:rPr>
                <a:t>des agents</a:t>
              </a:r>
            </a:p>
          </p:txBody>
        </p:sp>
        <p:sp>
          <p:nvSpPr>
            <p:cNvPr id="40" name="Ellipse 39">
              <a:extLst>
                <a:ext uri="{FF2B5EF4-FFF2-40B4-BE49-F238E27FC236}">
                  <a16:creationId xmlns:a16="http://schemas.microsoft.com/office/drawing/2014/main" id="{9D248679-EFF4-42A3-90E9-64A1859878F9}"/>
                </a:ext>
              </a:extLst>
            </p:cNvPr>
            <p:cNvSpPr/>
            <p:nvPr/>
          </p:nvSpPr>
          <p:spPr>
            <a:xfrm>
              <a:off x="492224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41" name="ZoneTexte 40">
              <a:extLst>
                <a:ext uri="{FF2B5EF4-FFF2-40B4-BE49-F238E27FC236}">
                  <a16:creationId xmlns:a16="http://schemas.microsoft.com/office/drawing/2014/main" id="{DCF2EA2B-BD56-4D7E-A002-DCF9DC2611DD}"/>
                </a:ext>
              </a:extLst>
            </p:cNvPr>
            <p:cNvSpPr txBox="1"/>
            <p:nvPr/>
          </p:nvSpPr>
          <p:spPr>
            <a:xfrm>
              <a:off x="5035811" y="1970406"/>
              <a:ext cx="312872" cy="461665"/>
            </a:xfrm>
            <a:prstGeom prst="rect">
              <a:avLst/>
            </a:prstGeom>
            <a:noFill/>
          </p:spPr>
          <p:txBody>
            <a:bodyPr wrap="square" rtlCol="0">
              <a:spAutoFit/>
            </a:bodyPr>
            <a:lstStyle/>
            <a:p>
              <a:r>
                <a:rPr lang="fr-FR" sz="2400" b="1" dirty="0">
                  <a:solidFill>
                    <a:schemeClr val="bg1"/>
                  </a:solidFill>
                </a:rPr>
                <a:t>2</a:t>
              </a:r>
              <a:endParaRPr lang="fr-FR" b="1" dirty="0">
                <a:solidFill>
                  <a:schemeClr val="bg1"/>
                </a:solidFill>
              </a:endParaRPr>
            </a:p>
          </p:txBody>
        </p:sp>
      </p:grpSp>
      <p:grpSp>
        <p:nvGrpSpPr>
          <p:cNvPr id="47" name="Groupe 46">
            <a:extLst>
              <a:ext uri="{FF2B5EF4-FFF2-40B4-BE49-F238E27FC236}">
                <a16:creationId xmlns:a16="http://schemas.microsoft.com/office/drawing/2014/main" id="{43D4326C-EFC4-41CD-9BC0-C30BF8DD3644}"/>
              </a:ext>
            </a:extLst>
          </p:cNvPr>
          <p:cNvGrpSpPr/>
          <p:nvPr/>
        </p:nvGrpSpPr>
        <p:grpSpPr>
          <a:xfrm>
            <a:off x="9069702" y="1931238"/>
            <a:ext cx="2293651" cy="1269162"/>
            <a:chOff x="9069702" y="1931238"/>
            <a:chExt cx="2293651" cy="1269162"/>
          </a:xfrm>
        </p:grpSpPr>
        <p:sp>
          <p:nvSpPr>
            <p:cNvPr id="48" name="Rectangle 47">
              <a:extLst>
                <a:ext uri="{FF2B5EF4-FFF2-40B4-BE49-F238E27FC236}">
                  <a16:creationId xmlns:a16="http://schemas.microsoft.com/office/drawing/2014/main" id="{9E4FA74C-8016-48DD-A730-8A540E46FDD2}"/>
                </a:ext>
              </a:extLst>
            </p:cNvPr>
            <p:cNvSpPr/>
            <p:nvPr/>
          </p:nvSpPr>
          <p:spPr>
            <a:xfrm>
              <a:off x="906970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ZoneTexte 52">
              <a:extLst>
                <a:ext uri="{FF2B5EF4-FFF2-40B4-BE49-F238E27FC236}">
                  <a16:creationId xmlns:a16="http://schemas.microsoft.com/office/drawing/2014/main" id="{E1A93C6C-84FD-4FAD-8023-B5E6530B6DD6}"/>
                </a:ext>
              </a:extLst>
            </p:cNvPr>
            <p:cNvSpPr txBox="1"/>
            <p:nvPr/>
          </p:nvSpPr>
          <p:spPr>
            <a:xfrm>
              <a:off x="906970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Impression de la feuille</a:t>
              </a:r>
              <a:br>
                <a:rPr lang="fr-FR" sz="1600" b="1" dirty="0">
                  <a:solidFill>
                    <a:schemeClr val="tx1">
                      <a:lumMod val="65000"/>
                      <a:lumOff val="35000"/>
                    </a:schemeClr>
                  </a:solidFill>
                </a:rPr>
              </a:br>
              <a:r>
                <a:rPr lang="fr-FR" sz="1600" b="1" dirty="0">
                  <a:solidFill>
                    <a:schemeClr val="tx1">
                      <a:lumMod val="65000"/>
                      <a:lumOff val="35000"/>
                    </a:schemeClr>
                  </a:solidFill>
                </a:rPr>
                <a:t>de présence</a:t>
              </a:r>
            </a:p>
          </p:txBody>
        </p:sp>
        <p:sp>
          <p:nvSpPr>
            <p:cNvPr id="54" name="Ellipse 53">
              <a:extLst>
                <a:ext uri="{FF2B5EF4-FFF2-40B4-BE49-F238E27FC236}">
                  <a16:creationId xmlns:a16="http://schemas.microsoft.com/office/drawing/2014/main" id="{D6601DB3-7ED9-453A-940B-54724B2EA8CB}"/>
                </a:ext>
              </a:extLst>
            </p:cNvPr>
            <p:cNvSpPr/>
            <p:nvPr/>
          </p:nvSpPr>
          <p:spPr>
            <a:xfrm>
              <a:off x="994652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5" name="ZoneTexte 54">
              <a:extLst>
                <a:ext uri="{FF2B5EF4-FFF2-40B4-BE49-F238E27FC236}">
                  <a16:creationId xmlns:a16="http://schemas.microsoft.com/office/drawing/2014/main" id="{CF005458-57D9-46CE-976C-48FC53FC518D}"/>
                </a:ext>
              </a:extLst>
            </p:cNvPr>
            <p:cNvSpPr txBox="1"/>
            <p:nvPr/>
          </p:nvSpPr>
          <p:spPr>
            <a:xfrm>
              <a:off x="10060091" y="1970406"/>
              <a:ext cx="312872" cy="461665"/>
            </a:xfrm>
            <a:prstGeom prst="rect">
              <a:avLst/>
            </a:prstGeom>
            <a:noFill/>
          </p:spPr>
          <p:txBody>
            <a:bodyPr wrap="square" rtlCol="0">
              <a:spAutoFit/>
            </a:bodyPr>
            <a:lstStyle/>
            <a:p>
              <a:r>
                <a:rPr lang="fr-FR" sz="2400" b="1" dirty="0">
                  <a:solidFill>
                    <a:schemeClr val="bg1"/>
                  </a:solidFill>
                </a:rPr>
                <a:t>3</a:t>
              </a:r>
              <a:endParaRPr lang="fr-FR" b="1" dirty="0">
                <a:solidFill>
                  <a:schemeClr val="bg1"/>
                </a:solidFill>
              </a:endParaRPr>
            </a:p>
          </p:txBody>
        </p:sp>
      </p:grpSp>
      <p:cxnSp>
        <p:nvCxnSpPr>
          <p:cNvPr id="56" name="Straight Connector 103">
            <a:extLst>
              <a:ext uri="{FF2B5EF4-FFF2-40B4-BE49-F238E27FC236}">
                <a16:creationId xmlns:a16="http://schemas.microsoft.com/office/drawing/2014/main" id="{6FBD7238-8AD4-438A-89E9-F6617343F797}"/>
              </a:ext>
            </a:extLst>
          </p:cNvPr>
          <p:cNvCxnSpPr>
            <a:cxnSpLocks/>
          </p:cNvCxnSpPr>
          <p:nvPr/>
        </p:nvCxnSpPr>
        <p:spPr>
          <a:xfrm>
            <a:off x="1561283" y="3328416"/>
            <a:ext cx="2306290"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sp>
        <p:nvSpPr>
          <p:cNvPr id="57" name="Triangle isocèle 56">
            <a:extLst>
              <a:ext uri="{FF2B5EF4-FFF2-40B4-BE49-F238E27FC236}">
                <a16:creationId xmlns:a16="http://schemas.microsoft.com/office/drawing/2014/main" id="{5FD87486-FA06-42DB-861A-BD162D9A3298}"/>
              </a:ext>
            </a:extLst>
          </p:cNvPr>
          <p:cNvSpPr/>
          <p:nvPr/>
        </p:nvSpPr>
        <p:spPr>
          <a:xfrm rot="10800000">
            <a:off x="2454753" y="3308917"/>
            <a:ext cx="531990" cy="231300"/>
          </a:xfrm>
          <a:prstGeom prst="triangl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0" name="ZoneTexte 59">
            <a:extLst>
              <a:ext uri="{FF2B5EF4-FFF2-40B4-BE49-F238E27FC236}">
                <a16:creationId xmlns:a16="http://schemas.microsoft.com/office/drawing/2014/main" id="{4DC5A96E-D613-4F1D-8752-889A33C401E7}"/>
              </a:ext>
            </a:extLst>
          </p:cNvPr>
          <p:cNvSpPr txBox="1"/>
          <p:nvPr/>
        </p:nvSpPr>
        <p:spPr>
          <a:xfrm>
            <a:off x="10628552" y="5863119"/>
            <a:ext cx="37224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sp>
        <p:nvSpPr>
          <p:cNvPr id="50" name="ZoneTexte 49">
            <a:extLst>
              <a:ext uri="{FF2B5EF4-FFF2-40B4-BE49-F238E27FC236}">
                <a16:creationId xmlns:a16="http://schemas.microsoft.com/office/drawing/2014/main" id="{4D89149A-2B64-4F45-A644-673FB8949B4E}"/>
              </a:ext>
            </a:extLst>
          </p:cNvPr>
          <p:cNvSpPr txBox="1"/>
          <p:nvPr/>
        </p:nvSpPr>
        <p:spPr>
          <a:xfrm>
            <a:off x="6625073" y="4748983"/>
            <a:ext cx="37224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sp>
        <p:nvSpPr>
          <p:cNvPr id="44" name="ZoneTexte 43">
            <a:extLst>
              <a:ext uri="{FF2B5EF4-FFF2-40B4-BE49-F238E27FC236}">
                <a16:creationId xmlns:a16="http://schemas.microsoft.com/office/drawing/2014/main" id="{EC1E7184-0B75-4515-B82D-9EDA6D98F642}"/>
              </a:ext>
            </a:extLst>
          </p:cNvPr>
          <p:cNvSpPr txBox="1"/>
          <p:nvPr/>
        </p:nvSpPr>
        <p:spPr>
          <a:xfrm>
            <a:off x="1412881" y="3753479"/>
            <a:ext cx="4040799" cy="1477328"/>
          </a:xfrm>
          <a:prstGeom prst="rect">
            <a:avLst/>
          </a:prstGeom>
          <a:noFill/>
        </p:spPr>
        <p:txBody>
          <a:bodyPr wrap="square">
            <a:spAutoFit/>
          </a:bodyPr>
          <a:lstStyle/>
          <a:p>
            <a:pPr marL="285750" indent="-285750">
              <a:buClr>
                <a:srgbClr val="00AC8C"/>
              </a:buClr>
              <a:buFont typeface="Arial" panose="020B0604020202020204" pitchFamily="34" charset="0"/>
              <a:buChar char="•"/>
            </a:pPr>
            <a:r>
              <a:rPr lang="fr-FR" dirty="0"/>
              <a:t>La sélection du lien </a:t>
            </a:r>
            <a:r>
              <a:rPr lang="fr-FR" u="sng" dirty="0">
                <a:solidFill>
                  <a:schemeClr val="accent5"/>
                </a:solidFill>
              </a:rPr>
              <a:t>Inscription depuis les demandes</a:t>
            </a:r>
            <a:r>
              <a:rPr lang="fr-FR" dirty="0">
                <a:solidFill>
                  <a:schemeClr val="accent5"/>
                </a:solidFill>
              </a:rPr>
              <a:t> </a:t>
            </a:r>
            <a:r>
              <a:rPr lang="fr-FR" dirty="0"/>
              <a:t>rapatrie les demandes issues du Self mobile</a:t>
            </a:r>
          </a:p>
          <a:p>
            <a:pPr marL="285750" indent="-285750">
              <a:buClr>
                <a:srgbClr val="00AC8C"/>
              </a:buClr>
              <a:buFont typeface="Arial" panose="020B0604020202020204" pitchFamily="34" charset="0"/>
              <a:buChar char="•"/>
            </a:pPr>
            <a:r>
              <a:rPr lang="fr-FR" dirty="0"/>
              <a:t>Pour inscrire les agents à la session sélectionnée, cochez la case </a:t>
            </a:r>
            <a:r>
              <a:rPr lang="fr-FR" b="1" dirty="0"/>
              <a:t>Inscrire</a:t>
            </a:r>
            <a:endParaRPr lang="fr-FR" dirty="0"/>
          </a:p>
        </p:txBody>
      </p:sp>
      <p:sp>
        <p:nvSpPr>
          <p:cNvPr id="42" name="ZoneTexte 41">
            <a:extLst>
              <a:ext uri="{FF2B5EF4-FFF2-40B4-BE49-F238E27FC236}">
                <a16:creationId xmlns:a16="http://schemas.microsoft.com/office/drawing/2014/main" id="{BC230E4E-4D6B-49FD-AF94-F0EA7D3FD468}"/>
              </a:ext>
            </a:extLst>
          </p:cNvPr>
          <p:cNvSpPr txBox="1"/>
          <p:nvPr/>
        </p:nvSpPr>
        <p:spPr>
          <a:xfrm>
            <a:off x="4180650" y="693823"/>
            <a:ext cx="7236000" cy="338554"/>
          </a:xfrm>
          <a:prstGeom prst="rect">
            <a:avLst/>
          </a:prstGeom>
          <a:solidFill>
            <a:srgbClr val="00AC8C"/>
          </a:solidFill>
        </p:spPr>
        <p:txBody>
          <a:bodyPr wrap="square" rtlCol="0">
            <a:spAutoFit/>
          </a:bodyPr>
          <a:lstStyle/>
          <a:p>
            <a:r>
              <a:rPr lang="fr-FR" sz="1600" b="1" dirty="0">
                <a:solidFill>
                  <a:schemeClr val="bg1"/>
                </a:solidFill>
              </a:rPr>
              <a:t>Accès à l’écran </a:t>
            </a:r>
            <a:r>
              <a:rPr lang="fr-FR" sz="1600" dirty="0">
                <a:solidFill>
                  <a:schemeClr val="bg1"/>
                </a:solidFill>
              </a:rPr>
              <a:t>: Formation </a:t>
            </a:r>
            <a:r>
              <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 </a:t>
            </a:r>
            <a:r>
              <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Définir les sessions </a:t>
            </a:r>
            <a:r>
              <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a:t>
            </a:r>
            <a:r>
              <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Gérer les inscriptions </a:t>
            </a:r>
            <a:r>
              <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 Par session</a:t>
            </a:r>
            <a:endParaRPr lang="fr-FR" sz="1600" dirty="0">
              <a:solidFill>
                <a:schemeClr val="bg1"/>
              </a:solidFill>
            </a:endParaRPr>
          </a:p>
        </p:txBody>
      </p:sp>
      <p:sp>
        <p:nvSpPr>
          <p:cNvPr id="43" name="Rectangle : avec coins arrondis en diagonale 42">
            <a:extLst>
              <a:ext uri="{FF2B5EF4-FFF2-40B4-BE49-F238E27FC236}">
                <a16:creationId xmlns:a16="http://schemas.microsoft.com/office/drawing/2014/main" id="{E49D096B-9C55-46A7-8E90-36EBC74B4126}"/>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45" name="Rectangle : avec coins arrondis en diagonale 44">
            <a:extLst>
              <a:ext uri="{FF2B5EF4-FFF2-40B4-BE49-F238E27FC236}">
                <a16:creationId xmlns:a16="http://schemas.microsoft.com/office/drawing/2014/main" id="{17E4A837-ECBD-4B9D-89FC-CB0A2B9E65EF}"/>
              </a:ext>
            </a:extLst>
          </p:cNvPr>
          <p:cNvSpPr/>
          <p:nvPr/>
        </p:nvSpPr>
        <p:spPr>
          <a:xfrm>
            <a:off x="60960" y="160470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2 –</a:t>
            </a:r>
            <a:br>
              <a:rPr lang="fr-FR" sz="1000" dirty="0">
                <a:solidFill>
                  <a:srgbClr val="00AC8C"/>
                </a:solidFill>
              </a:rPr>
            </a:br>
            <a:r>
              <a:rPr lang="fr-FR" sz="1000" dirty="0">
                <a:solidFill>
                  <a:srgbClr val="00AC8C"/>
                </a:solidFill>
              </a:rPr>
              <a:t>Stage / Session</a:t>
            </a:r>
          </a:p>
        </p:txBody>
      </p:sp>
      <p:sp>
        <p:nvSpPr>
          <p:cNvPr id="46" name="Rectangle : avec coins arrondis en diagonale 45">
            <a:extLst>
              <a:ext uri="{FF2B5EF4-FFF2-40B4-BE49-F238E27FC236}">
                <a16:creationId xmlns:a16="http://schemas.microsoft.com/office/drawing/2014/main" id="{3A012445-04CE-4110-9842-1AF5F1F34559}"/>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52" name="Rectangle : avec coins arrondis en diagonale 51">
            <a:extLst>
              <a:ext uri="{FF2B5EF4-FFF2-40B4-BE49-F238E27FC236}">
                <a16:creationId xmlns:a16="http://schemas.microsoft.com/office/drawing/2014/main" id="{2C3F7F71-2446-4ABC-ADF6-13E58AF45A05}"/>
              </a:ext>
            </a:extLst>
          </p:cNvPr>
          <p:cNvSpPr/>
          <p:nvPr/>
        </p:nvSpPr>
        <p:spPr>
          <a:xfrm>
            <a:off x="60960" y="3321273"/>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5 –</a:t>
            </a:r>
            <a:br>
              <a:rPr lang="fr-FR" sz="1000" dirty="0"/>
            </a:br>
            <a:r>
              <a:rPr lang="fr-FR" sz="1000" dirty="0"/>
              <a:t>Inscription</a:t>
            </a:r>
          </a:p>
        </p:txBody>
      </p:sp>
      <p:sp>
        <p:nvSpPr>
          <p:cNvPr id="58" name="Rectangle : avec coins arrondis en diagonale 57">
            <a:extLst>
              <a:ext uri="{FF2B5EF4-FFF2-40B4-BE49-F238E27FC236}">
                <a16:creationId xmlns:a16="http://schemas.microsoft.com/office/drawing/2014/main" id="{78B1D0A0-FCB5-42FE-8917-5F334B461D0F}"/>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59" name="Rectangle : avec coins arrondis en diagonale 58">
            <a:extLst>
              <a:ext uri="{FF2B5EF4-FFF2-40B4-BE49-F238E27FC236}">
                <a16:creationId xmlns:a16="http://schemas.microsoft.com/office/drawing/2014/main" id="{A96F9A60-AC31-4D80-82A5-AB409BD44143}"/>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61" name="Rectangle : avec coins arrondis en diagonale 60">
            <a:extLst>
              <a:ext uri="{FF2B5EF4-FFF2-40B4-BE49-F238E27FC236}">
                <a16:creationId xmlns:a16="http://schemas.microsoft.com/office/drawing/2014/main" id="{1EE3394D-6F21-4449-B039-7BD68A931B1A}"/>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62" name="Rectangle : avec coins arrondis en diagonale 61">
            <a:extLst>
              <a:ext uri="{FF2B5EF4-FFF2-40B4-BE49-F238E27FC236}">
                <a16:creationId xmlns:a16="http://schemas.microsoft.com/office/drawing/2014/main" id="{B27AC647-9AFE-43C0-96A6-D4551808DDE9}"/>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p>
        </p:txBody>
      </p:sp>
      <p:sp>
        <p:nvSpPr>
          <p:cNvPr id="63" name="Rectangle : avec coins arrondis en diagonale 62">
            <a:extLst>
              <a:ext uri="{FF2B5EF4-FFF2-40B4-BE49-F238E27FC236}">
                <a16:creationId xmlns:a16="http://schemas.microsoft.com/office/drawing/2014/main" id="{EC863B98-DE05-4001-BC9E-86570457B60D}"/>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7" name="Espace réservé de la date 6">
            <a:extLst>
              <a:ext uri="{FF2B5EF4-FFF2-40B4-BE49-F238E27FC236}">
                <a16:creationId xmlns:a16="http://schemas.microsoft.com/office/drawing/2014/main" id="{68E5C2AA-F504-47AF-A5E9-0CAD0EE69750}"/>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9AEF09BA-63AD-48C2-8E39-700CD45D544A}"/>
              </a:ext>
            </a:extLst>
          </p:cNvPr>
          <p:cNvSpPr>
            <a:spLocks noGrp="1"/>
          </p:cNvSpPr>
          <p:nvPr>
            <p:ph type="sldNum" sz="quarter" idx="12"/>
          </p:nvPr>
        </p:nvSpPr>
        <p:spPr/>
        <p:txBody>
          <a:bodyPr/>
          <a:lstStyle/>
          <a:p>
            <a:fld id="{9BA320C2-BDE6-4EB1-A6D0-0042D9418E61}" type="slidenum">
              <a:rPr lang="fr-FR" smtClean="0"/>
              <a:pPr/>
              <a:t>16</a:t>
            </a:fld>
            <a:endParaRPr lang="fr-FR" dirty="0"/>
          </a:p>
        </p:txBody>
      </p:sp>
      <p:grpSp>
        <p:nvGrpSpPr>
          <p:cNvPr id="51" name="Groupe 50"/>
          <p:cNvGrpSpPr/>
          <p:nvPr/>
        </p:nvGrpSpPr>
        <p:grpSpPr>
          <a:xfrm>
            <a:off x="11278836" y="126022"/>
            <a:ext cx="756938" cy="527878"/>
            <a:chOff x="10975331" y="352297"/>
            <a:chExt cx="756938" cy="527878"/>
          </a:xfrm>
        </p:grpSpPr>
        <p:sp>
          <p:nvSpPr>
            <p:cNvPr id="64" name="Rectangle avec coins arrondis en diagonale 63"/>
            <p:cNvSpPr/>
            <p:nvPr/>
          </p:nvSpPr>
          <p:spPr>
            <a:xfrm>
              <a:off x="10975331" y="352297"/>
              <a:ext cx="756938" cy="527878"/>
            </a:xfrm>
            <a:prstGeom prst="round2Diag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5" name="ZoneTexte 64"/>
            <p:cNvSpPr txBox="1"/>
            <p:nvPr/>
          </p:nvSpPr>
          <p:spPr>
            <a:xfrm>
              <a:off x="10975331" y="450114"/>
              <a:ext cx="756938" cy="369332"/>
            </a:xfrm>
            <a:prstGeom prst="rect">
              <a:avLst/>
            </a:prstGeom>
            <a:noFill/>
          </p:spPr>
          <p:txBody>
            <a:bodyPr wrap="none" rtlCol="0">
              <a:spAutoFit/>
            </a:bodyPr>
            <a:lstStyle/>
            <a:p>
              <a:r>
                <a:rPr lang="fr-FR" b="1" dirty="0">
                  <a:solidFill>
                    <a:srgbClr val="F6FCFA"/>
                  </a:solidFill>
                </a:rPr>
                <a:t>Démo</a:t>
              </a:r>
            </a:p>
          </p:txBody>
        </p:sp>
      </p:grpSp>
    </p:spTree>
    <p:extLst>
      <p:ext uri="{BB962C8B-B14F-4D97-AF65-F5344CB8AC3E}">
        <p14:creationId xmlns:p14="http://schemas.microsoft.com/office/powerpoint/2010/main" val="805422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2E7B5A-8D41-46AE-8DC7-669E82763FDE}"/>
              </a:ext>
            </a:extLst>
          </p:cNvPr>
          <p:cNvSpPr>
            <a:spLocks noGrp="1"/>
          </p:cNvSpPr>
          <p:nvPr>
            <p:ph type="title"/>
          </p:nvPr>
        </p:nvSpPr>
        <p:spPr/>
        <p:txBody>
          <a:bodyPr>
            <a:normAutofit fontScale="90000"/>
          </a:bodyPr>
          <a:lstStyle/>
          <a:p>
            <a:r>
              <a:rPr lang="fr-FR" dirty="0"/>
              <a:t>5-2 Inscrire les agents à une session </a:t>
            </a:r>
            <a:r>
              <a:rPr lang="fr-FR" dirty="0" smtClean="0"/>
              <a:t>(3)</a:t>
            </a:r>
            <a:endParaRPr lang="fr-FR" dirty="0"/>
          </a:p>
        </p:txBody>
      </p:sp>
      <p:sp>
        <p:nvSpPr>
          <p:cNvPr id="3" name="Espace réservé du contenu 2">
            <a:extLst>
              <a:ext uri="{FF2B5EF4-FFF2-40B4-BE49-F238E27FC236}">
                <a16:creationId xmlns:a16="http://schemas.microsoft.com/office/drawing/2014/main" id="{2EA15F25-E26C-4D84-A927-FAF7C389F513}"/>
              </a:ext>
            </a:extLst>
          </p:cNvPr>
          <p:cNvSpPr>
            <a:spLocks noGrp="1"/>
          </p:cNvSpPr>
          <p:nvPr>
            <p:ph idx="1"/>
          </p:nvPr>
        </p:nvSpPr>
        <p:spPr/>
        <p:txBody>
          <a:bodyPr/>
          <a:lstStyle/>
          <a:p>
            <a:pPr marL="0" indent="0">
              <a:buNone/>
            </a:pPr>
            <a:endParaRPr lang="fr-FR" sz="1800" dirty="0">
              <a:effectLst/>
              <a:latin typeface="+mn-lt"/>
              <a:ea typeface="Calibri" panose="020F0502020204030204" pitchFamily="34" charset="0"/>
              <a:cs typeface="Times New Roman" panose="02020603050405020304" pitchFamily="18" charset="0"/>
            </a:endParaRPr>
          </a:p>
          <a:p>
            <a:pPr algn="ct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pied de page 3">
            <a:extLst>
              <a:ext uri="{FF2B5EF4-FFF2-40B4-BE49-F238E27FC236}">
                <a16:creationId xmlns:a16="http://schemas.microsoft.com/office/drawing/2014/main" id="{5BDC9279-113B-42CF-BA59-7B4E4579EE1D}"/>
              </a:ext>
            </a:extLst>
          </p:cNvPr>
          <p:cNvSpPr>
            <a:spLocks noGrp="1"/>
          </p:cNvSpPr>
          <p:nvPr>
            <p:ph type="ftr" sz="quarter" idx="11"/>
          </p:nvPr>
        </p:nvSpPr>
        <p:spPr/>
        <p:txBody>
          <a:bodyPr/>
          <a:lstStyle/>
          <a:p>
            <a:r>
              <a:rPr lang="fr-FR" dirty="0"/>
              <a:t>Module 2</a:t>
            </a:r>
          </a:p>
        </p:txBody>
      </p:sp>
      <p:sp>
        <p:nvSpPr>
          <p:cNvPr id="6" name="ZoneTexte 5">
            <a:extLst>
              <a:ext uri="{FF2B5EF4-FFF2-40B4-BE49-F238E27FC236}">
                <a16:creationId xmlns:a16="http://schemas.microsoft.com/office/drawing/2014/main" id="{CFEEDD85-C456-467C-BA50-16C357255BE2}"/>
              </a:ext>
            </a:extLst>
          </p:cNvPr>
          <p:cNvSpPr txBox="1"/>
          <p:nvPr/>
        </p:nvSpPr>
        <p:spPr>
          <a:xfrm>
            <a:off x="1232018" y="670477"/>
            <a:ext cx="3045342" cy="369332"/>
          </a:xfrm>
          <a:prstGeom prst="rect">
            <a:avLst/>
          </a:prstGeom>
          <a:noFill/>
        </p:spPr>
        <p:txBody>
          <a:bodyPr wrap="square" rtlCol="0">
            <a:spAutoFit/>
          </a:bodyPr>
          <a:lstStyle/>
          <a:p>
            <a:r>
              <a:rPr lang="fr-FR" i="1" dirty="0">
                <a:latin typeface="+mj-lt"/>
              </a:rPr>
              <a:t>Gérer les inscriptions</a:t>
            </a:r>
          </a:p>
        </p:txBody>
      </p:sp>
      <p:grpSp>
        <p:nvGrpSpPr>
          <p:cNvPr id="10" name="Groupe 9"/>
          <p:cNvGrpSpPr>
            <a:grpSpLocks noChangeAspect="1"/>
          </p:cNvGrpSpPr>
          <p:nvPr/>
        </p:nvGrpSpPr>
        <p:grpSpPr>
          <a:xfrm>
            <a:off x="1583635" y="1268565"/>
            <a:ext cx="9802070" cy="1531407"/>
            <a:chOff x="1561283" y="1393024"/>
            <a:chExt cx="9802070" cy="1531407"/>
          </a:xfrm>
        </p:grpSpPr>
        <p:grpSp>
          <p:nvGrpSpPr>
            <p:cNvPr id="8" name="Groupe 7"/>
            <p:cNvGrpSpPr/>
            <p:nvPr/>
          </p:nvGrpSpPr>
          <p:grpSpPr>
            <a:xfrm>
              <a:off x="1561283" y="1393024"/>
              <a:ext cx="9802070" cy="1342852"/>
              <a:chOff x="1561283" y="1931238"/>
              <a:chExt cx="9802070" cy="1342852"/>
            </a:xfrm>
          </p:grpSpPr>
          <p:cxnSp>
            <p:nvCxnSpPr>
              <p:cNvPr id="29" name="Straight Connector 103">
                <a:extLst>
                  <a:ext uri="{FF2B5EF4-FFF2-40B4-BE49-F238E27FC236}">
                    <a16:creationId xmlns:a16="http://schemas.microsoft.com/office/drawing/2014/main" id="{857720CD-E2E7-4C9E-9E3C-4065336DFCA8}"/>
                  </a:ext>
                </a:extLst>
              </p:cNvPr>
              <p:cNvCxnSpPr>
                <a:cxnSpLocks/>
              </p:cNvCxnSpPr>
              <p:nvPr/>
            </p:nvCxnSpPr>
            <p:spPr>
              <a:xfrm flipV="1">
                <a:off x="1561283" y="2201238"/>
                <a:ext cx="9792517"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grpSp>
            <p:nvGrpSpPr>
              <p:cNvPr id="31" name="Groupe 30">
                <a:extLst>
                  <a:ext uri="{FF2B5EF4-FFF2-40B4-BE49-F238E27FC236}">
                    <a16:creationId xmlns:a16="http://schemas.microsoft.com/office/drawing/2014/main" id="{A6F01EEE-7E4D-4E79-852F-BCCA0207154B}"/>
                  </a:ext>
                </a:extLst>
              </p:cNvPr>
              <p:cNvGrpSpPr/>
              <p:nvPr/>
            </p:nvGrpSpPr>
            <p:grpSpPr>
              <a:xfrm>
                <a:off x="1573922" y="1931238"/>
                <a:ext cx="2293651" cy="1342852"/>
                <a:chOff x="1573922" y="1931238"/>
                <a:chExt cx="2293651" cy="1342852"/>
              </a:xfrm>
            </p:grpSpPr>
            <p:sp>
              <p:nvSpPr>
                <p:cNvPr id="32" name="Rectangle 31">
                  <a:extLst>
                    <a:ext uri="{FF2B5EF4-FFF2-40B4-BE49-F238E27FC236}">
                      <a16:creationId xmlns:a16="http://schemas.microsoft.com/office/drawing/2014/main" id="{8070CD0C-A02F-46D5-8C9C-2213D1F4427A}"/>
                    </a:ext>
                  </a:extLst>
                </p:cNvPr>
                <p:cNvSpPr/>
                <p:nvPr/>
              </p:nvSpPr>
              <p:spPr>
                <a:xfrm>
                  <a:off x="1573922" y="2384466"/>
                  <a:ext cx="2293651" cy="815934"/>
                </a:xfrm>
                <a:prstGeom prst="rect">
                  <a:avLst/>
                </a:prstGeom>
                <a:solidFill>
                  <a:srgbClr val="E6F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ZoneTexte 32">
                  <a:extLst>
                    <a:ext uri="{FF2B5EF4-FFF2-40B4-BE49-F238E27FC236}">
                      <a16:creationId xmlns:a16="http://schemas.microsoft.com/office/drawing/2014/main" id="{C460764B-5551-49C2-ABC5-FE32C3BF78F8}"/>
                    </a:ext>
                  </a:extLst>
                </p:cNvPr>
                <p:cNvSpPr txBox="1"/>
                <p:nvPr/>
              </p:nvSpPr>
              <p:spPr>
                <a:xfrm>
                  <a:off x="1573922" y="2504649"/>
                  <a:ext cx="2293651" cy="769441"/>
                </a:xfrm>
                <a:prstGeom prst="rect">
                  <a:avLst/>
                </a:prstGeom>
                <a:noFill/>
              </p:spPr>
              <p:txBody>
                <a:bodyPr wrap="square" lIns="0" rIns="0" rtlCol="0">
                  <a:spAutoFit/>
                </a:bodyPr>
                <a:lstStyle/>
                <a:p>
                  <a:pPr algn="ctr"/>
                  <a:r>
                    <a:rPr lang="fr-FR" sz="1600" b="1" dirty="0">
                      <a:solidFill>
                        <a:schemeClr val="tx1">
                          <a:lumMod val="65000"/>
                          <a:lumOff val="35000"/>
                        </a:schemeClr>
                      </a:solidFill>
                    </a:rPr>
                    <a:t>Inscription des agents</a:t>
                  </a:r>
                  <a:br>
                    <a:rPr lang="fr-FR" sz="1600" b="1" dirty="0">
                      <a:solidFill>
                        <a:schemeClr val="tx1">
                          <a:lumMod val="65000"/>
                          <a:lumOff val="35000"/>
                        </a:schemeClr>
                      </a:solidFill>
                    </a:rPr>
                  </a:br>
                  <a:r>
                    <a:rPr lang="fr-FR" sz="1400" i="1" dirty="0">
                      <a:solidFill>
                        <a:schemeClr val="tx1">
                          <a:lumMod val="65000"/>
                          <a:lumOff val="35000"/>
                        </a:schemeClr>
                      </a:solidFill>
                    </a:rPr>
                    <a:t>Depuis les demandes</a:t>
                  </a:r>
                  <a:br>
                    <a:rPr lang="fr-FR" sz="1400" i="1" dirty="0">
                      <a:solidFill>
                        <a:schemeClr val="tx1">
                          <a:lumMod val="65000"/>
                          <a:lumOff val="35000"/>
                        </a:schemeClr>
                      </a:solidFill>
                    </a:rPr>
                  </a:br>
                  <a:r>
                    <a:rPr lang="fr-FR" sz="1400" i="1" dirty="0">
                      <a:solidFill>
                        <a:schemeClr val="tx1">
                          <a:lumMod val="65000"/>
                          <a:lumOff val="35000"/>
                        </a:schemeClr>
                      </a:solidFill>
                    </a:rPr>
                    <a:t>issues du Self mobile</a:t>
                  </a:r>
                  <a:endParaRPr lang="fr-FR" sz="1600" i="1" dirty="0">
                    <a:solidFill>
                      <a:schemeClr val="tx1">
                        <a:lumMod val="65000"/>
                        <a:lumOff val="35000"/>
                      </a:schemeClr>
                    </a:solidFill>
                  </a:endParaRPr>
                </a:p>
              </p:txBody>
            </p:sp>
            <p:sp>
              <p:nvSpPr>
                <p:cNvPr id="34" name="Ellipse 33">
                  <a:extLst>
                    <a:ext uri="{FF2B5EF4-FFF2-40B4-BE49-F238E27FC236}">
                      <a16:creationId xmlns:a16="http://schemas.microsoft.com/office/drawing/2014/main" id="{1A80088B-5449-4B7A-B727-A84B280DD96B}"/>
                    </a:ext>
                  </a:extLst>
                </p:cNvPr>
                <p:cNvSpPr/>
                <p:nvPr/>
              </p:nvSpPr>
              <p:spPr>
                <a:xfrm>
                  <a:off x="2450747" y="1931238"/>
                  <a:ext cx="540000" cy="540000"/>
                </a:xfrm>
                <a:prstGeom prst="ellips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35" name="ZoneTexte 34">
                  <a:extLst>
                    <a:ext uri="{FF2B5EF4-FFF2-40B4-BE49-F238E27FC236}">
                      <a16:creationId xmlns:a16="http://schemas.microsoft.com/office/drawing/2014/main" id="{ECD19240-0F33-4C8C-9F0F-BDA83A71B2E4}"/>
                    </a:ext>
                  </a:extLst>
                </p:cNvPr>
                <p:cNvSpPr txBox="1"/>
                <p:nvPr/>
              </p:nvSpPr>
              <p:spPr>
                <a:xfrm>
                  <a:off x="2564311" y="1970406"/>
                  <a:ext cx="312872" cy="461665"/>
                </a:xfrm>
                <a:prstGeom prst="rect">
                  <a:avLst/>
                </a:prstGeom>
                <a:noFill/>
              </p:spPr>
              <p:txBody>
                <a:bodyPr wrap="square" rtlCol="0">
                  <a:spAutoFit/>
                </a:bodyPr>
                <a:lstStyle/>
                <a:p>
                  <a:r>
                    <a:rPr lang="fr-FR" sz="2400" b="1" dirty="0">
                      <a:solidFill>
                        <a:schemeClr val="bg1"/>
                      </a:solidFill>
                    </a:rPr>
                    <a:t>1</a:t>
                  </a:r>
                  <a:endParaRPr lang="fr-FR" b="1" dirty="0">
                    <a:solidFill>
                      <a:schemeClr val="bg1"/>
                    </a:solidFill>
                  </a:endParaRPr>
                </a:p>
              </p:txBody>
            </p:sp>
          </p:grpSp>
          <p:grpSp>
            <p:nvGrpSpPr>
              <p:cNvPr id="36" name="Groupe 35">
                <a:extLst>
                  <a:ext uri="{FF2B5EF4-FFF2-40B4-BE49-F238E27FC236}">
                    <a16:creationId xmlns:a16="http://schemas.microsoft.com/office/drawing/2014/main" id="{61FB9A09-10B6-4770-97BE-C758E2BADE02}"/>
                  </a:ext>
                </a:extLst>
              </p:cNvPr>
              <p:cNvGrpSpPr/>
              <p:nvPr/>
            </p:nvGrpSpPr>
            <p:grpSpPr>
              <a:xfrm>
                <a:off x="5321812" y="1931238"/>
                <a:ext cx="2293651" cy="1269162"/>
                <a:chOff x="4045422" y="1931238"/>
                <a:chExt cx="2293651" cy="1269162"/>
              </a:xfrm>
            </p:grpSpPr>
            <p:sp>
              <p:nvSpPr>
                <p:cNvPr id="37" name="Rectangle 36">
                  <a:extLst>
                    <a:ext uri="{FF2B5EF4-FFF2-40B4-BE49-F238E27FC236}">
                      <a16:creationId xmlns:a16="http://schemas.microsoft.com/office/drawing/2014/main" id="{C1B73897-7D91-4DDE-A322-017B37975513}"/>
                    </a:ext>
                  </a:extLst>
                </p:cNvPr>
                <p:cNvSpPr/>
                <p:nvPr/>
              </p:nvSpPr>
              <p:spPr>
                <a:xfrm>
                  <a:off x="404542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A7E4202E-3826-460B-8D54-3F66D5393AD5}"/>
                    </a:ext>
                  </a:extLst>
                </p:cNvPr>
                <p:cNvSpPr txBox="1"/>
                <p:nvPr/>
              </p:nvSpPr>
              <p:spPr>
                <a:xfrm>
                  <a:off x="404542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Envoi des convocations</a:t>
                  </a:r>
                  <a:br>
                    <a:rPr lang="fr-FR" sz="1600" b="1" dirty="0">
                      <a:solidFill>
                        <a:schemeClr val="tx1">
                          <a:lumMod val="65000"/>
                          <a:lumOff val="35000"/>
                        </a:schemeClr>
                      </a:solidFill>
                    </a:rPr>
                  </a:br>
                  <a:r>
                    <a:rPr lang="fr-FR" sz="1600" b="1" dirty="0">
                      <a:solidFill>
                        <a:schemeClr val="tx1">
                          <a:lumMod val="65000"/>
                          <a:lumOff val="35000"/>
                        </a:schemeClr>
                      </a:solidFill>
                    </a:rPr>
                    <a:t>des agents</a:t>
                  </a:r>
                </a:p>
              </p:txBody>
            </p:sp>
            <p:sp>
              <p:nvSpPr>
                <p:cNvPr id="40" name="Ellipse 39">
                  <a:extLst>
                    <a:ext uri="{FF2B5EF4-FFF2-40B4-BE49-F238E27FC236}">
                      <a16:creationId xmlns:a16="http://schemas.microsoft.com/office/drawing/2014/main" id="{9D248679-EFF4-42A3-90E9-64A1859878F9}"/>
                    </a:ext>
                  </a:extLst>
                </p:cNvPr>
                <p:cNvSpPr/>
                <p:nvPr/>
              </p:nvSpPr>
              <p:spPr>
                <a:xfrm>
                  <a:off x="492224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41" name="ZoneTexte 40">
                  <a:extLst>
                    <a:ext uri="{FF2B5EF4-FFF2-40B4-BE49-F238E27FC236}">
                      <a16:creationId xmlns:a16="http://schemas.microsoft.com/office/drawing/2014/main" id="{DCF2EA2B-BD56-4D7E-A002-DCF9DC2611DD}"/>
                    </a:ext>
                  </a:extLst>
                </p:cNvPr>
                <p:cNvSpPr txBox="1"/>
                <p:nvPr/>
              </p:nvSpPr>
              <p:spPr>
                <a:xfrm>
                  <a:off x="5035811" y="1970406"/>
                  <a:ext cx="312872" cy="461665"/>
                </a:xfrm>
                <a:prstGeom prst="rect">
                  <a:avLst/>
                </a:prstGeom>
                <a:noFill/>
              </p:spPr>
              <p:txBody>
                <a:bodyPr wrap="square" rtlCol="0">
                  <a:spAutoFit/>
                </a:bodyPr>
                <a:lstStyle/>
                <a:p>
                  <a:r>
                    <a:rPr lang="fr-FR" sz="2400" b="1" dirty="0">
                      <a:solidFill>
                        <a:schemeClr val="bg1"/>
                      </a:solidFill>
                    </a:rPr>
                    <a:t>2</a:t>
                  </a:r>
                  <a:endParaRPr lang="fr-FR" b="1" dirty="0">
                    <a:solidFill>
                      <a:schemeClr val="bg1"/>
                    </a:solidFill>
                  </a:endParaRPr>
                </a:p>
              </p:txBody>
            </p:sp>
          </p:grpSp>
          <p:grpSp>
            <p:nvGrpSpPr>
              <p:cNvPr id="47" name="Groupe 46">
                <a:extLst>
                  <a:ext uri="{FF2B5EF4-FFF2-40B4-BE49-F238E27FC236}">
                    <a16:creationId xmlns:a16="http://schemas.microsoft.com/office/drawing/2014/main" id="{43D4326C-EFC4-41CD-9BC0-C30BF8DD3644}"/>
                  </a:ext>
                </a:extLst>
              </p:cNvPr>
              <p:cNvGrpSpPr/>
              <p:nvPr/>
            </p:nvGrpSpPr>
            <p:grpSpPr>
              <a:xfrm>
                <a:off x="9069702" y="1931238"/>
                <a:ext cx="2293651" cy="1269162"/>
                <a:chOff x="9069702" y="1931238"/>
                <a:chExt cx="2293651" cy="1269162"/>
              </a:xfrm>
            </p:grpSpPr>
            <p:sp>
              <p:nvSpPr>
                <p:cNvPr id="48" name="Rectangle 47">
                  <a:extLst>
                    <a:ext uri="{FF2B5EF4-FFF2-40B4-BE49-F238E27FC236}">
                      <a16:creationId xmlns:a16="http://schemas.microsoft.com/office/drawing/2014/main" id="{9E4FA74C-8016-48DD-A730-8A540E46FDD2}"/>
                    </a:ext>
                  </a:extLst>
                </p:cNvPr>
                <p:cNvSpPr/>
                <p:nvPr/>
              </p:nvSpPr>
              <p:spPr>
                <a:xfrm>
                  <a:off x="906970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ZoneTexte 52">
                  <a:extLst>
                    <a:ext uri="{FF2B5EF4-FFF2-40B4-BE49-F238E27FC236}">
                      <a16:creationId xmlns:a16="http://schemas.microsoft.com/office/drawing/2014/main" id="{E1A93C6C-84FD-4FAD-8023-B5E6530B6DD6}"/>
                    </a:ext>
                  </a:extLst>
                </p:cNvPr>
                <p:cNvSpPr txBox="1"/>
                <p:nvPr/>
              </p:nvSpPr>
              <p:spPr>
                <a:xfrm>
                  <a:off x="906970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Impression de la feuille</a:t>
                  </a:r>
                  <a:br>
                    <a:rPr lang="fr-FR" sz="1600" b="1" dirty="0">
                      <a:solidFill>
                        <a:schemeClr val="tx1">
                          <a:lumMod val="65000"/>
                          <a:lumOff val="35000"/>
                        </a:schemeClr>
                      </a:solidFill>
                    </a:rPr>
                  </a:br>
                  <a:r>
                    <a:rPr lang="fr-FR" sz="1600" b="1" dirty="0">
                      <a:solidFill>
                        <a:schemeClr val="tx1">
                          <a:lumMod val="65000"/>
                          <a:lumOff val="35000"/>
                        </a:schemeClr>
                      </a:solidFill>
                    </a:rPr>
                    <a:t>de présence</a:t>
                  </a:r>
                </a:p>
              </p:txBody>
            </p:sp>
            <p:sp>
              <p:nvSpPr>
                <p:cNvPr id="54" name="Ellipse 53">
                  <a:extLst>
                    <a:ext uri="{FF2B5EF4-FFF2-40B4-BE49-F238E27FC236}">
                      <a16:creationId xmlns:a16="http://schemas.microsoft.com/office/drawing/2014/main" id="{D6601DB3-7ED9-453A-940B-54724B2EA8CB}"/>
                    </a:ext>
                  </a:extLst>
                </p:cNvPr>
                <p:cNvSpPr/>
                <p:nvPr/>
              </p:nvSpPr>
              <p:spPr>
                <a:xfrm>
                  <a:off x="994652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5" name="ZoneTexte 54">
                  <a:extLst>
                    <a:ext uri="{FF2B5EF4-FFF2-40B4-BE49-F238E27FC236}">
                      <a16:creationId xmlns:a16="http://schemas.microsoft.com/office/drawing/2014/main" id="{CF005458-57D9-46CE-976C-48FC53FC518D}"/>
                    </a:ext>
                  </a:extLst>
                </p:cNvPr>
                <p:cNvSpPr txBox="1"/>
                <p:nvPr/>
              </p:nvSpPr>
              <p:spPr>
                <a:xfrm>
                  <a:off x="10060091" y="1970406"/>
                  <a:ext cx="312872" cy="461665"/>
                </a:xfrm>
                <a:prstGeom prst="rect">
                  <a:avLst/>
                </a:prstGeom>
                <a:noFill/>
              </p:spPr>
              <p:txBody>
                <a:bodyPr wrap="square" rtlCol="0">
                  <a:spAutoFit/>
                </a:bodyPr>
                <a:lstStyle/>
                <a:p>
                  <a:r>
                    <a:rPr lang="fr-FR" sz="2400" b="1" dirty="0">
                      <a:solidFill>
                        <a:schemeClr val="bg1"/>
                      </a:solidFill>
                    </a:rPr>
                    <a:t>3</a:t>
                  </a:r>
                  <a:endParaRPr lang="fr-FR" b="1" dirty="0">
                    <a:solidFill>
                      <a:schemeClr val="bg1"/>
                    </a:solidFill>
                  </a:endParaRPr>
                </a:p>
              </p:txBody>
            </p:sp>
          </p:grpSp>
        </p:grpSp>
        <p:cxnSp>
          <p:nvCxnSpPr>
            <p:cNvPr id="56" name="Straight Connector 103">
              <a:extLst>
                <a:ext uri="{FF2B5EF4-FFF2-40B4-BE49-F238E27FC236}">
                  <a16:creationId xmlns:a16="http://schemas.microsoft.com/office/drawing/2014/main" id="{6FBD7238-8AD4-438A-89E9-F6617343F797}"/>
                </a:ext>
              </a:extLst>
            </p:cNvPr>
            <p:cNvCxnSpPr>
              <a:cxnSpLocks/>
            </p:cNvCxnSpPr>
            <p:nvPr/>
          </p:nvCxnSpPr>
          <p:spPr>
            <a:xfrm>
              <a:off x="1561283" y="2700964"/>
              <a:ext cx="2306290"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sp>
          <p:nvSpPr>
            <p:cNvPr id="57" name="Triangle isocèle 56">
              <a:extLst>
                <a:ext uri="{FF2B5EF4-FFF2-40B4-BE49-F238E27FC236}">
                  <a16:creationId xmlns:a16="http://schemas.microsoft.com/office/drawing/2014/main" id="{5FD87486-FA06-42DB-861A-BD162D9A3298}"/>
                </a:ext>
              </a:extLst>
            </p:cNvPr>
            <p:cNvSpPr/>
            <p:nvPr/>
          </p:nvSpPr>
          <p:spPr>
            <a:xfrm rot="10800000">
              <a:off x="2448433" y="2693131"/>
              <a:ext cx="531990" cy="231300"/>
            </a:xfrm>
            <a:prstGeom prst="triangl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59" name="Freeform 458">
            <a:extLst>
              <a:ext uri="{FF2B5EF4-FFF2-40B4-BE49-F238E27FC236}">
                <a16:creationId xmlns:a16="http://schemas.microsoft.com/office/drawing/2014/main" id="{0D1A5159-C944-48C7-8D0A-2114AA6D67F8}"/>
              </a:ext>
            </a:extLst>
          </p:cNvPr>
          <p:cNvSpPr/>
          <p:nvPr/>
        </p:nvSpPr>
        <p:spPr>
          <a:xfrm>
            <a:off x="1247258" y="3820176"/>
            <a:ext cx="368329" cy="358581"/>
          </a:xfrm>
          <a:custGeom>
            <a:avLst/>
            <a:gdLst>
              <a:gd name="connsiteX0" fmla="*/ 113811 w 432706"/>
              <a:gd name="connsiteY0" fmla="*/ 276076 h 432707"/>
              <a:gd name="connsiteX1" fmla="*/ 156631 w 432706"/>
              <a:gd name="connsiteY1" fmla="*/ 318896 h 432707"/>
              <a:gd name="connsiteX2" fmla="*/ 141982 w 432706"/>
              <a:gd name="connsiteY2" fmla="*/ 333545 h 432707"/>
              <a:gd name="connsiteX3" fmla="*/ 126206 w 432706"/>
              <a:gd name="connsiteY3" fmla="*/ 333545 h 432707"/>
              <a:gd name="connsiteX4" fmla="*/ 126206 w 432706"/>
              <a:gd name="connsiteY4" fmla="*/ 306501 h 432707"/>
              <a:gd name="connsiteX5" fmla="*/ 99161 w 432706"/>
              <a:gd name="connsiteY5" fmla="*/ 306501 h 432707"/>
              <a:gd name="connsiteX6" fmla="*/ 99161 w 432706"/>
              <a:gd name="connsiteY6" fmla="*/ 290725 h 432707"/>
              <a:gd name="connsiteX7" fmla="*/ 226495 w 432706"/>
              <a:gd name="connsiteY7" fmla="*/ 164448 h 432707"/>
              <a:gd name="connsiteX8" fmla="*/ 230439 w 432706"/>
              <a:gd name="connsiteY8" fmla="*/ 166209 h 432707"/>
              <a:gd name="connsiteX9" fmla="*/ 229593 w 432706"/>
              <a:gd name="connsiteY9" fmla="*/ 174660 h 432707"/>
              <a:gd name="connsiteX10" fmla="*/ 147616 w 432706"/>
              <a:gd name="connsiteY10" fmla="*/ 256638 h 432707"/>
              <a:gd name="connsiteX11" fmla="*/ 139165 w 432706"/>
              <a:gd name="connsiteY11" fmla="*/ 257483 h 432707"/>
              <a:gd name="connsiteX12" fmla="*/ 140010 w 432706"/>
              <a:gd name="connsiteY12" fmla="*/ 249032 h 432707"/>
              <a:gd name="connsiteX13" fmla="*/ 221987 w 432706"/>
              <a:gd name="connsiteY13" fmla="*/ 167054 h 432707"/>
              <a:gd name="connsiteX14" fmla="*/ 226495 w 432706"/>
              <a:gd name="connsiteY14" fmla="*/ 164448 h 432707"/>
              <a:gd name="connsiteX15" fmla="*/ 225368 w 432706"/>
              <a:gd name="connsiteY15" fmla="*/ 126206 h 432707"/>
              <a:gd name="connsiteX16" fmla="*/ 72117 w 432706"/>
              <a:gd name="connsiteY16" fmla="*/ 279457 h 432707"/>
              <a:gd name="connsiteX17" fmla="*/ 72117 w 432706"/>
              <a:gd name="connsiteY17" fmla="*/ 360589 h 432707"/>
              <a:gd name="connsiteX18" fmla="*/ 153249 w 432706"/>
              <a:gd name="connsiteY18" fmla="*/ 360589 h 432707"/>
              <a:gd name="connsiteX19" fmla="*/ 306500 w 432706"/>
              <a:gd name="connsiteY19" fmla="*/ 207339 h 432707"/>
              <a:gd name="connsiteX20" fmla="*/ 288471 w 432706"/>
              <a:gd name="connsiteY20" fmla="*/ 74372 h 432707"/>
              <a:gd name="connsiteX21" fmla="*/ 269315 w 432706"/>
              <a:gd name="connsiteY21" fmla="*/ 82259 h 432707"/>
              <a:gd name="connsiteX22" fmla="*/ 243397 w 432706"/>
              <a:gd name="connsiteY22" fmla="*/ 108177 h 432707"/>
              <a:gd name="connsiteX23" fmla="*/ 324530 w 432706"/>
              <a:gd name="connsiteY23" fmla="*/ 189309 h 432707"/>
              <a:gd name="connsiteX24" fmla="*/ 350447 w 432706"/>
              <a:gd name="connsiteY24" fmla="*/ 163392 h 432707"/>
              <a:gd name="connsiteX25" fmla="*/ 358335 w 432706"/>
              <a:gd name="connsiteY25" fmla="*/ 144236 h 432707"/>
              <a:gd name="connsiteX26" fmla="*/ 350447 w 432706"/>
              <a:gd name="connsiteY26" fmla="*/ 125079 h 432707"/>
              <a:gd name="connsiteX27" fmla="*/ 307628 w 432706"/>
              <a:gd name="connsiteY27" fmla="*/ 82259 h 432707"/>
              <a:gd name="connsiteX28" fmla="*/ 288471 w 432706"/>
              <a:gd name="connsiteY28" fmla="*/ 74372 h 432707"/>
              <a:gd name="connsiteX29" fmla="*/ 81132 w 432706"/>
              <a:gd name="connsiteY29" fmla="*/ 0 h 432707"/>
              <a:gd name="connsiteX30" fmla="*/ 351574 w 432706"/>
              <a:gd name="connsiteY30" fmla="*/ 0 h 432707"/>
              <a:gd name="connsiteX31" fmla="*/ 408902 w 432706"/>
              <a:gd name="connsiteY31" fmla="*/ 23805 h 432707"/>
              <a:gd name="connsiteX32" fmla="*/ 432706 w 432706"/>
              <a:gd name="connsiteY32" fmla="*/ 81133 h 432707"/>
              <a:gd name="connsiteX33" fmla="*/ 432706 w 432706"/>
              <a:gd name="connsiteY33" fmla="*/ 351574 h 432707"/>
              <a:gd name="connsiteX34" fmla="*/ 408902 w 432706"/>
              <a:gd name="connsiteY34" fmla="*/ 408902 h 432707"/>
              <a:gd name="connsiteX35" fmla="*/ 351574 w 432706"/>
              <a:gd name="connsiteY35" fmla="*/ 432707 h 432707"/>
              <a:gd name="connsiteX36" fmla="*/ 81132 w 432706"/>
              <a:gd name="connsiteY36" fmla="*/ 432707 h 432707"/>
              <a:gd name="connsiteX37" fmla="*/ 23804 w 432706"/>
              <a:gd name="connsiteY37" fmla="*/ 408902 h 432707"/>
              <a:gd name="connsiteX38" fmla="*/ 0 w 432706"/>
              <a:gd name="connsiteY38" fmla="*/ 351574 h 432707"/>
              <a:gd name="connsiteX39" fmla="*/ 0 w 432706"/>
              <a:gd name="connsiteY39" fmla="*/ 81133 h 432707"/>
              <a:gd name="connsiteX40" fmla="*/ 23804 w 432706"/>
              <a:gd name="connsiteY40" fmla="*/ 23805 h 432707"/>
              <a:gd name="connsiteX41" fmla="*/ 81132 w 432706"/>
              <a:gd name="connsiteY41"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32706" h="432707">
                <a:moveTo>
                  <a:pt x="113811" y="276076"/>
                </a:moveTo>
                <a:lnTo>
                  <a:pt x="156631" y="318896"/>
                </a:lnTo>
                <a:lnTo>
                  <a:pt x="141982" y="333545"/>
                </a:lnTo>
                <a:lnTo>
                  <a:pt x="126206" y="333545"/>
                </a:lnTo>
                <a:lnTo>
                  <a:pt x="126206" y="306501"/>
                </a:lnTo>
                <a:lnTo>
                  <a:pt x="99161" y="306501"/>
                </a:lnTo>
                <a:lnTo>
                  <a:pt x="99161" y="290725"/>
                </a:lnTo>
                <a:close/>
                <a:moveTo>
                  <a:pt x="226495" y="164448"/>
                </a:moveTo>
                <a:cubicBezTo>
                  <a:pt x="227903" y="164308"/>
                  <a:pt x="229218" y="164894"/>
                  <a:pt x="230439" y="166209"/>
                </a:cubicBezTo>
                <a:cubicBezTo>
                  <a:pt x="233068" y="168651"/>
                  <a:pt x="232786" y="171468"/>
                  <a:pt x="229593" y="174660"/>
                </a:cubicBezTo>
                <a:lnTo>
                  <a:pt x="147616" y="256638"/>
                </a:lnTo>
                <a:cubicBezTo>
                  <a:pt x="144423" y="259831"/>
                  <a:pt x="141606" y="260112"/>
                  <a:pt x="139165" y="257483"/>
                </a:cubicBezTo>
                <a:cubicBezTo>
                  <a:pt x="136535" y="255042"/>
                  <a:pt x="136817" y="252225"/>
                  <a:pt x="140010" y="249032"/>
                </a:cubicBezTo>
                <a:lnTo>
                  <a:pt x="221987" y="167054"/>
                </a:lnTo>
                <a:cubicBezTo>
                  <a:pt x="223584" y="165458"/>
                  <a:pt x="225086" y="164589"/>
                  <a:pt x="226495" y="164448"/>
                </a:cubicBezTo>
                <a:close/>
                <a:moveTo>
                  <a:pt x="225368" y="126206"/>
                </a:moveTo>
                <a:lnTo>
                  <a:pt x="72117" y="279457"/>
                </a:lnTo>
                <a:lnTo>
                  <a:pt x="72117" y="360589"/>
                </a:lnTo>
                <a:lnTo>
                  <a:pt x="153249" y="360589"/>
                </a:lnTo>
                <a:lnTo>
                  <a:pt x="306500" y="207339"/>
                </a:lnTo>
                <a:close/>
                <a:moveTo>
                  <a:pt x="288471" y="74372"/>
                </a:moveTo>
                <a:cubicBezTo>
                  <a:pt x="280959" y="74372"/>
                  <a:pt x="274574" y="77001"/>
                  <a:pt x="269315" y="82259"/>
                </a:cubicBezTo>
                <a:lnTo>
                  <a:pt x="243397" y="108177"/>
                </a:lnTo>
                <a:lnTo>
                  <a:pt x="324530" y="189309"/>
                </a:lnTo>
                <a:lnTo>
                  <a:pt x="350447" y="163392"/>
                </a:lnTo>
                <a:cubicBezTo>
                  <a:pt x="355706" y="158133"/>
                  <a:pt x="358335" y="151748"/>
                  <a:pt x="358335" y="144236"/>
                </a:cubicBezTo>
                <a:cubicBezTo>
                  <a:pt x="358335" y="136723"/>
                  <a:pt x="355706" y="130338"/>
                  <a:pt x="350447" y="125079"/>
                </a:cubicBezTo>
                <a:lnTo>
                  <a:pt x="307628" y="82259"/>
                </a:lnTo>
                <a:cubicBezTo>
                  <a:pt x="302369" y="77001"/>
                  <a:pt x="295983" y="74372"/>
                  <a:pt x="288471" y="74372"/>
                </a:cubicBezTo>
                <a:close/>
                <a:moveTo>
                  <a:pt x="81132" y="0"/>
                </a:moveTo>
                <a:lnTo>
                  <a:pt x="351574" y="0"/>
                </a:lnTo>
                <a:cubicBezTo>
                  <a:pt x="373923" y="0"/>
                  <a:pt x="393033" y="7935"/>
                  <a:pt x="408902" y="23805"/>
                </a:cubicBezTo>
                <a:cubicBezTo>
                  <a:pt x="424772" y="39674"/>
                  <a:pt x="432706" y="58784"/>
                  <a:pt x="432706" y="81133"/>
                </a:cubicBezTo>
                <a:lnTo>
                  <a:pt x="432706" y="351574"/>
                </a:lnTo>
                <a:cubicBezTo>
                  <a:pt x="432706" y="373924"/>
                  <a:pt x="424772" y="393033"/>
                  <a:pt x="408902" y="408902"/>
                </a:cubicBezTo>
                <a:cubicBezTo>
                  <a:pt x="393033" y="424772"/>
                  <a:pt x="373923" y="432707"/>
                  <a:pt x="351574" y="432707"/>
                </a:cubicBezTo>
                <a:lnTo>
                  <a:pt x="81132" y="432707"/>
                </a:lnTo>
                <a:cubicBezTo>
                  <a:pt x="58783" y="432707"/>
                  <a:pt x="39674" y="424772"/>
                  <a:pt x="23804" y="408902"/>
                </a:cubicBezTo>
                <a:cubicBezTo>
                  <a:pt x="7935" y="393033"/>
                  <a:pt x="0" y="373924"/>
                  <a:pt x="0" y="351574"/>
                </a:cubicBezTo>
                <a:lnTo>
                  <a:pt x="0" y="81133"/>
                </a:lnTo>
                <a:cubicBezTo>
                  <a:pt x="0" y="58784"/>
                  <a:pt x="7935" y="39674"/>
                  <a:pt x="23804" y="23805"/>
                </a:cubicBezTo>
                <a:cubicBezTo>
                  <a:pt x="39674" y="7935"/>
                  <a:pt x="58783" y="0"/>
                  <a:pt x="811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fr-FR" dirty="0"/>
          </a:p>
        </p:txBody>
      </p:sp>
      <p:sp>
        <p:nvSpPr>
          <p:cNvPr id="62" name="ZoneTexte 61">
            <a:extLst>
              <a:ext uri="{FF2B5EF4-FFF2-40B4-BE49-F238E27FC236}">
                <a16:creationId xmlns:a16="http://schemas.microsoft.com/office/drawing/2014/main" id="{EC1E7184-0B75-4515-B82D-9EDA6D98F642}"/>
              </a:ext>
            </a:extLst>
          </p:cNvPr>
          <p:cNvSpPr txBox="1"/>
          <p:nvPr/>
        </p:nvSpPr>
        <p:spPr>
          <a:xfrm>
            <a:off x="1174163" y="4181334"/>
            <a:ext cx="3613210" cy="1077218"/>
          </a:xfrm>
          <a:prstGeom prst="rect">
            <a:avLst/>
          </a:prstGeom>
          <a:noFill/>
        </p:spPr>
        <p:txBody>
          <a:bodyPr wrap="square">
            <a:spAutoFit/>
          </a:bodyPr>
          <a:lstStyle/>
          <a:p>
            <a:r>
              <a:rPr lang="fr-FR" sz="1600" i="1" dirty="0">
                <a:effectLst/>
                <a:latin typeface="Calibri" panose="020F0502020204030204" pitchFamily="34" charset="0"/>
                <a:ea typeface="Calibri" panose="020F0502020204030204" pitchFamily="34" charset="0"/>
                <a:cs typeface="Times New Roman" panose="02020603050405020304" pitchFamily="18" charset="0"/>
              </a:rPr>
              <a:t>Si la session comporte plusieurs </a:t>
            </a:r>
            <a:r>
              <a:rPr lang="fr-FR" sz="1600" i="1" dirty="0">
                <a:latin typeface="Calibri" panose="020F0502020204030204" pitchFamily="34" charset="0"/>
                <a:ea typeface="Calibri" panose="020F0502020204030204" pitchFamily="34" charset="0"/>
                <a:cs typeface="Times New Roman" panose="02020603050405020304" pitchFamily="18" charset="0"/>
              </a:rPr>
              <a:t>périodes, utiliser ensuite la page </a:t>
            </a:r>
            <a:r>
              <a:rPr lang="fr-FR" sz="1600" b="1" i="1" dirty="0">
                <a:latin typeface="Calibri" panose="020F0502020204030204" pitchFamily="34" charset="0"/>
                <a:ea typeface="Calibri" panose="020F0502020204030204" pitchFamily="34" charset="0"/>
                <a:cs typeface="Times New Roman" panose="02020603050405020304" pitchFamily="18" charset="0"/>
              </a:rPr>
              <a:t>Par période de formation</a:t>
            </a:r>
            <a:r>
              <a:rPr lang="fr-FR" sz="1600" i="1" dirty="0">
                <a:latin typeface="Calibri" panose="020F0502020204030204" pitchFamily="34" charset="0"/>
                <a:ea typeface="Calibri" panose="020F0502020204030204" pitchFamily="34" charset="0"/>
                <a:cs typeface="Times New Roman" panose="02020603050405020304" pitchFamily="18" charset="0"/>
              </a:rPr>
              <a:t> pour </a:t>
            </a:r>
            <a:r>
              <a:rPr lang="fr-FR" sz="1600" i="1" dirty="0">
                <a:effectLst/>
                <a:latin typeface="Calibri" panose="020F0502020204030204" pitchFamily="34" charset="0"/>
                <a:ea typeface="Calibri" panose="020F0502020204030204" pitchFamily="34" charset="0"/>
                <a:cs typeface="Times New Roman" panose="02020603050405020304" pitchFamily="18" charset="0"/>
              </a:rPr>
              <a:t>gérer les inscriptions sur les périodes</a:t>
            </a:r>
            <a:r>
              <a:rPr lang="fr-FR" sz="1600" i="1" dirty="0">
                <a:latin typeface="Calibri" panose="020F0502020204030204" pitchFamily="34" charset="0"/>
                <a:ea typeface="Calibri" panose="020F0502020204030204" pitchFamily="34" charset="0"/>
                <a:cs typeface="Times New Roman" panose="02020603050405020304" pitchFamily="18" charset="0"/>
              </a:rPr>
              <a:t> au cas par cas </a:t>
            </a:r>
            <a:endParaRPr lang="fr-FR" sz="1600" dirty="0"/>
          </a:p>
        </p:txBody>
      </p:sp>
      <p:pic>
        <p:nvPicPr>
          <p:cNvPr id="44" name="Image 43"/>
          <p:cNvPicPr>
            <a:picLocks noChangeAspect="1"/>
          </p:cNvPicPr>
          <p:nvPr/>
        </p:nvPicPr>
        <p:blipFill>
          <a:blip r:embed="rId2"/>
          <a:stretch>
            <a:fillRect/>
          </a:stretch>
        </p:blipFill>
        <p:spPr>
          <a:xfrm>
            <a:off x="4831480" y="2708763"/>
            <a:ext cx="6522320" cy="3553718"/>
          </a:xfrm>
          <a:prstGeom prst="rect">
            <a:avLst/>
          </a:prstGeom>
          <a:ln w="9525" cap="flat" cmpd="sng" algn="ctr">
            <a:solidFill>
              <a:sysClr val="window" lastClr="FFFFFF">
                <a:lumMod val="50000"/>
              </a:sysClr>
            </a:solidFill>
            <a:prstDash val="solid"/>
            <a:round/>
            <a:headEnd type="none" w="med" len="med"/>
            <a:tailEnd type="none" w="med" len="med"/>
            <a:extLst>
              <a:ext uri="{C807C97D-BFC1-408E-A445-0C87EB9F89A2}">
                <ask:lineSketchStyleProps xmlns:ask="http://schemas.microsoft.com/office/drawing/2018/sketchyshapes" xmlns="" sd="0">
                  <a:custGeom>
                    <a:avLst/>
                    <a:gdLst/>
                    <a:ahLst/>
                    <a:cxnLst/>
                    <a:rect l="0" t="0" r="0" b="0"/>
                    <a:pathLst/>
                  </a:custGeom>
                  <ask:type/>
                </ask:lineSketchStyleProps>
              </a:ext>
            </a:extLst>
          </a:ln>
        </p:spPr>
      </p:pic>
      <p:sp>
        <p:nvSpPr>
          <p:cNvPr id="39" name="ZoneTexte 38">
            <a:extLst>
              <a:ext uri="{FF2B5EF4-FFF2-40B4-BE49-F238E27FC236}">
                <a16:creationId xmlns:a16="http://schemas.microsoft.com/office/drawing/2014/main" id="{49933EE9-255D-4392-ACEC-1EAF118842AD}"/>
              </a:ext>
            </a:extLst>
          </p:cNvPr>
          <p:cNvSpPr txBox="1"/>
          <p:nvPr/>
        </p:nvSpPr>
        <p:spPr>
          <a:xfrm>
            <a:off x="4180650" y="693823"/>
            <a:ext cx="7236000" cy="338554"/>
          </a:xfrm>
          <a:prstGeom prst="rect">
            <a:avLst/>
          </a:prstGeom>
          <a:solidFill>
            <a:srgbClr val="00AC8C"/>
          </a:solidFill>
        </p:spPr>
        <p:txBody>
          <a:bodyPr wrap="square" rtlCol="0">
            <a:spAutoFit/>
          </a:bodyPr>
          <a:lstStyle/>
          <a:p>
            <a:r>
              <a:rPr lang="fr-FR" sz="1600" b="1" dirty="0">
                <a:solidFill>
                  <a:schemeClr val="bg1"/>
                </a:solidFill>
              </a:rPr>
              <a:t>Accès à l’écran </a:t>
            </a:r>
            <a:r>
              <a:rPr lang="fr-FR" sz="1600" dirty="0">
                <a:solidFill>
                  <a:schemeClr val="bg1"/>
                </a:solidFill>
              </a:rPr>
              <a:t>: Formation </a:t>
            </a:r>
            <a:r>
              <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 </a:t>
            </a:r>
            <a:r>
              <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Définir les sessions </a:t>
            </a:r>
            <a:r>
              <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a:t>
            </a:r>
            <a:r>
              <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Gérer les inscriptions </a:t>
            </a:r>
            <a:r>
              <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 Par session</a:t>
            </a:r>
            <a:endParaRPr lang="fr-FR" sz="1600" dirty="0">
              <a:solidFill>
                <a:schemeClr val="bg1"/>
              </a:solidFill>
            </a:endParaRPr>
          </a:p>
        </p:txBody>
      </p:sp>
      <p:sp>
        <p:nvSpPr>
          <p:cNvPr id="42" name="Rectangle : avec coins arrondis en diagonale 41">
            <a:extLst>
              <a:ext uri="{FF2B5EF4-FFF2-40B4-BE49-F238E27FC236}">
                <a16:creationId xmlns:a16="http://schemas.microsoft.com/office/drawing/2014/main" id="{FCBEAC09-E259-4D51-A1C1-991D88CA0758}"/>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43" name="Rectangle : avec coins arrondis en diagonale 42">
            <a:extLst>
              <a:ext uri="{FF2B5EF4-FFF2-40B4-BE49-F238E27FC236}">
                <a16:creationId xmlns:a16="http://schemas.microsoft.com/office/drawing/2014/main" id="{247BC204-95C4-48D1-AC1C-CF8994870AE4}"/>
              </a:ext>
            </a:extLst>
          </p:cNvPr>
          <p:cNvSpPr/>
          <p:nvPr/>
        </p:nvSpPr>
        <p:spPr>
          <a:xfrm>
            <a:off x="60960" y="160470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2 –</a:t>
            </a:r>
            <a:br>
              <a:rPr lang="fr-FR" sz="1000" dirty="0">
                <a:solidFill>
                  <a:srgbClr val="00AC8C"/>
                </a:solidFill>
              </a:rPr>
            </a:br>
            <a:r>
              <a:rPr lang="fr-FR" sz="1000" dirty="0">
                <a:solidFill>
                  <a:srgbClr val="00AC8C"/>
                </a:solidFill>
              </a:rPr>
              <a:t>Stage / Session</a:t>
            </a:r>
          </a:p>
        </p:txBody>
      </p:sp>
      <p:sp>
        <p:nvSpPr>
          <p:cNvPr id="45" name="Rectangle : avec coins arrondis en diagonale 44">
            <a:extLst>
              <a:ext uri="{FF2B5EF4-FFF2-40B4-BE49-F238E27FC236}">
                <a16:creationId xmlns:a16="http://schemas.microsoft.com/office/drawing/2014/main" id="{3ABA0E9A-FE4D-4A1B-B7D6-C85295B38879}"/>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46" name="Rectangle : avec coins arrondis en diagonale 45">
            <a:extLst>
              <a:ext uri="{FF2B5EF4-FFF2-40B4-BE49-F238E27FC236}">
                <a16:creationId xmlns:a16="http://schemas.microsoft.com/office/drawing/2014/main" id="{AE901F13-B946-445D-A55F-EEA7A53E78A8}"/>
              </a:ext>
            </a:extLst>
          </p:cNvPr>
          <p:cNvSpPr/>
          <p:nvPr/>
        </p:nvSpPr>
        <p:spPr>
          <a:xfrm>
            <a:off x="60960" y="3321273"/>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5 –</a:t>
            </a:r>
            <a:br>
              <a:rPr lang="fr-FR" sz="1000" dirty="0"/>
            </a:br>
            <a:r>
              <a:rPr lang="fr-FR" sz="1000" dirty="0"/>
              <a:t>Inscription</a:t>
            </a:r>
          </a:p>
        </p:txBody>
      </p:sp>
      <p:sp>
        <p:nvSpPr>
          <p:cNvPr id="49" name="Rectangle : avec coins arrondis en diagonale 48">
            <a:extLst>
              <a:ext uri="{FF2B5EF4-FFF2-40B4-BE49-F238E27FC236}">
                <a16:creationId xmlns:a16="http://schemas.microsoft.com/office/drawing/2014/main" id="{66B9B6EF-1CF3-4FA5-B296-02422D4B4345}"/>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50" name="Rectangle : avec coins arrondis en diagonale 49">
            <a:extLst>
              <a:ext uri="{FF2B5EF4-FFF2-40B4-BE49-F238E27FC236}">
                <a16:creationId xmlns:a16="http://schemas.microsoft.com/office/drawing/2014/main" id="{CBE7F435-7651-4349-939F-FBD09F198BDB}"/>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51" name="Rectangle : avec coins arrondis en diagonale 50">
            <a:extLst>
              <a:ext uri="{FF2B5EF4-FFF2-40B4-BE49-F238E27FC236}">
                <a16:creationId xmlns:a16="http://schemas.microsoft.com/office/drawing/2014/main" id="{E8D58518-CD95-4369-9ECD-01BE52F86F40}"/>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52" name="Rectangle : avec coins arrondis en diagonale 51">
            <a:extLst>
              <a:ext uri="{FF2B5EF4-FFF2-40B4-BE49-F238E27FC236}">
                <a16:creationId xmlns:a16="http://schemas.microsoft.com/office/drawing/2014/main" id="{5E991DE9-1D4D-4F79-9788-F137C7F0D493}"/>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p>
        </p:txBody>
      </p:sp>
      <p:sp>
        <p:nvSpPr>
          <p:cNvPr id="58" name="Rectangle : avec coins arrondis en diagonale 57">
            <a:extLst>
              <a:ext uri="{FF2B5EF4-FFF2-40B4-BE49-F238E27FC236}">
                <a16:creationId xmlns:a16="http://schemas.microsoft.com/office/drawing/2014/main" id="{176B33EF-2E76-4BBF-9154-4BD5E7EECA64}"/>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7" name="Espace réservé de la date 6">
            <a:extLst>
              <a:ext uri="{FF2B5EF4-FFF2-40B4-BE49-F238E27FC236}">
                <a16:creationId xmlns:a16="http://schemas.microsoft.com/office/drawing/2014/main" id="{DC77518E-8528-4492-8C06-FAA97A712D36}"/>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BAB3EDB1-7ADA-43BA-AE0B-82590665B557}"/>
              </a:ext>
            </a:extLst>
          </p:cNvPr>
          <p:cNvSpPr>
            <a:spLocks noGrp="1"/>
          </p:cNvSpPr>
          <p:nvPr>
            <p:ph type="sldNum" sz="quarter" idx="12"/>
          </p:nvPr>
        </p:nvSpPr>
        <p:spPr/>
        <p:txBody>
          <a:bodyPr/>
          <a:lstStyle/>
          <a:p>
            <a:fld id="{9BA320C2-BDE6-4EB1-A6D0-0042D9418E61}" type="slidenum">
              <a:rPr lang="fr-FR" smtClean="0"/>
              <a:pPr/>
              <a:t>17</a:t>
            </a:fld>
            <a:endParaRPr lang="fr-FR" dirty="0"/>
          </a:p>
        </p:txBody>
      </p:sp>
      <p:grpSp>
        <p:nvGrpSpPr>
          <p:cNvPr id="60" name="Groupe 59"/>
          <p:cNvGrpSpPr/>
          <p:nvPr/>
        </p:nvGrpSpPr>
        <p:grpSpPr>
          <a:xfrm>
            <a:off x="11278836" y="126022"/>
            <a:ext cx="756938" cy="527878"/>
            <a:chOff x="10975331" y="352297"/>
            <a:chExt cx="756938" cy="527878"/>
          </a:xfrm>
        </p:grpSpPr>
        <p:sp>
          <p:nvSpPr>
            <p:cNvPr id="61" name="Rectangle avec coins arrondis en diagonale 60"/>
            <p:cNvSpPr/>
            <p:nvPr/>
          </p:nvSpPr>
          <p:spPr>
            <a:xfrm>
              <a:off x="10975331" y="352297"/>
              <a:ext cx="756938" cy="527878"/>
            </a:xfrm>
            <a:prstGeom prst="round2Diag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3" name="ZoneTexte 62"/>
            <p:cNvSpPr txBox="1"/>
            <p:nvPr/>
          </p:nvSpPr>
          <p:spPr>
            <a:xfrm>
              <a:off x="10975331" y="450114"/>
              <a:ext cx="756938" cy="369332"/>
            </a:xfrm>
            <a:prstGeom prst="rect">
              <a:avLst/>
            </a:prstGeom>
            <a:noFill/>
          </p:spPr>
          <p:txBody>
            <a:bodyPr wrap="none" rtlCol="0">
              <a:spAutoFit/>
            </a:bodyPr>
            <a:lstStyle/>
            <a:p>
              <a:r>
                <a:rPr lang="fr-FR" b="1" dirty="0">
                  <a:solidFill>
                    <a:srgbClr val="F6FCFA"/>
                  </a:solidFill>
                </a:rPr>
                <a:t>Démo</a:t>
              </a:r>
            </a:p>
          </p:txBody>
        </p:sp>
      </p:grpSp>
    </p:spTree>
    <p:extLst>
      <p:ext uri="{BB962C8B-B14F-4D97-AF65-F5344CB8AC3E}">
        <p14:creationId xmlns:p14="http://schemas.microsoft.com/office/powerpoint/2010/main" val="153033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2E7B5A-8D41-46AE-8DC7-669E82763FDE}"/>
              </a:ext>
            </a:extLst>
          </p:cNvPr>
          <p:cNvSpPr>
            <a:spLocks noGrp="1"/>
          </p:cNvSpPr>
          <p:nvPr>
            <p:ph type="title"/>
          </p:nvPr>
        </p:nvSpPr>
        <p:spPr/>
        <p:txBody>
          <a:bodyPr>
            <a:normAutofit fontScale="90000"/>
          </a:bodyPr>
          <a:lstStyle/>
          <a:p>
            <a:r>
              <a:rPr lang="fr-FR" dirty="0"/>
              <a:t>5-2 Inscrire les agents à une session </a:t>
            </a:r>
            <a:r>
              <a:rPr lang="fr-FR" dirty="0" smtClean="0"/>
              <a:t>(4)</a:t>
            </a:r>
            <a:endParaRPr lang="fr-FR" dirty="0"/>
          </a:p>
        </p:txBody>
      </p:sp>
      <p:sp>
        <p:nvSpPr>
          <p:cNvPr id="3" name="Espace réservé du contenu 2">
            <a:extLst>
              <a:ext uri="{FF2B5EF4-FFF2-40B4-BE49-F238E27FC236}">
                <a16:creationId xmlns:a16="http://schemas.microsoft.com/office/drawing/2014/main" id="{2EA15F25-E26C-4D84-A927-FAF7C389F513}"/>
              </a:ext>
            </a:extLst>
          </p:cNvPr>
          <p:cNvSpPr>
            <a:spLocks noGrp="1"/>
          </p:cNvSpPr>
          <p:nvPr>
            <p:ph idx="1"/>
          </p:nvPr>
        </p:nvSpPr>
        <p:spPr/>
        <p:txBody>
          <a:bodyPr/>
          <a:lstStyle/>
          <a:p>
            <a:endParaRPr lang="fr-FR" sz="1800" dirty="0">
              <a:effectLst/>
              <a:latin typeface="+mn-lt"/>
              <a:ea typeface="Calibri" panose="020F0502020204030204" pitchFamily="34" charset="0"/>
              <a:cs typeface="Times New Roman" panose="02020603050405020304" pitchFamily="18" charset="0"/>
            </a:endParaRPr>
          </a:p>
          <a:p>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pied de page 3">
            <a:extLst>
              <a:ext uri="{FF2B5EF4-FFF2-40B4-BE49-F238E27FC236}">
                <a16:creationId xmlns:a16="http://schemas.microsoft.com/office/drawing/2014/main" id="{5BDC9279-113B-42CF-BA59-7B4E4579EE1D}"/>
              </a:ext>
            </a:extLst>
          </p:cNvPr>
          <p:cNvSpPr>
            <a:spLocks noGrp="1"/>
          </p:cNvSpPr>
          <p:nvPr>
            <p:ph type="ftr" sz="quarter" idx="11"/>
          </p:nvPr>
        </p:nvSpPr>
        <p:spPr/>
        <p:txBody>
          <a:bodyPr/>
          <a:lstStyle/>
          <a:p>
            <a:r>
              <a:rPr lang="fr-FR" dirty="0"/>
              <a:t>Module 2</a:t>
            </a:r>
          </a:p>
        </p:txBody>
      </p:sp>
      <p:sp>
        <p:nvSpPr>
          <p:cNvPr id="6" name="ZoneTexte 5">
            <a:extLst>
              <a:ext uri="{FF2B5EF4-FFF2-40B4-BE49-F238E27FC236}">
                <a16:creationId xmlns:a16="http://schemas.microsoft.com/office/drawing/2014/main" id="{CFEEDD85-C456-467C-BA50-16C357255BE2}"/>
              </a:ext>
            </a:extLst>
          </p:cNvPr>
          <p:cNvSpPr txBox="1"/>
          <p:nvPr/>
        </p:nvSpPr>
        <p:spPr>
          <a:xfrm>
            <a:off x="1232018" y="670477"/>
            <a:ext cx="3045342" cy="369332"/>
          </a:xfrm>
          <a:prstGeom prst="rect">
            <a:avLst/>
          </a:prstGeom>
          <a:noFill/>
        </p:spPr>
        <p:txBody>
          <a:bodyPr wrap="square" rtlCol="0">
            <a:spAutoFit/>
          </a:bodyPr>
          <a:lstStyle/>
          <a:p>
            <a:r>
              <a:rPr lang="fr-FR" i="1" dirty="0">
                <a:latin typeface="+mj-lt"/>
              </a:rPr>
              <a:t>Gérer les inscriptions</a:t>
            </a:r>
          </a:p>
        </p:txBody>
      </p:sp>
      <p:grpSp>
        <p:nvGrpSpPr>
          <p:cNvPr id="19" name="Groupe 18"/>
          <p:cNvGrpSpPr/>
          <p:nvPr/>
        </p:nvGrpSpPr>
        <p:grpSpPr>
          <a:xfrm>
            <a:off x="1551730" y="1322900"/>
            <a:ext cx="9802070" cy="1608979"/>
            <a:chOff x="1561283" y="1931238"/>
            <a:chExt cx="9802070" cy="1608979"/>
          </a:xfrm>
        </p:grpSpPr>
        <p:cxnSp>
          <p:nvCxnSpPr>
            <p:cNvPr id="29" name="Straight Connector 103">
              <a:extLst>
                <a:ext uri="{FF2B5EF4-FFF2-40B4-BE49-F238E27FC236}">
                  <a16:creationId xmlns:a16="http://schemas.microsoft.com/office/drawing/2014/main" id="{857720CD-E2E7-4C9E-9E3C-4065336DFCA8}"/>
                </a:ext>
              </a:extLst>
            </p:cNvPr>
            <p:cNvCxnSpPr>
              <a:cxnSpLocks/>
            </p:cNvCxnSpPr>
            <p:nvPr/>
          </p:nvCxnSpPr>
          <p:spPr>
            <a:xfrm flipV="1">
              <a:off x="1561283" y="2201238"/>
              <a:ext cx="9792517"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grpSp>
          <p:nvGrpSpPr>
            <p:cNvPr id="31" name="Groupe 30">
              <a:extLst>
                <a:ext uri="{FF2B5EF4-FFF2-40B4-BE49-F238E27FC236}">
                  <a16:creationId xmlns:a16="http://schemas.microsoft.com/office/drawing/2014/main" id="{A6F01EEE-7E4D-4E79-852F-BCCA0207154B}"/>
                </a:ext>
              </a:extLst>
            </p:cNvPr>
            <p:cNvGrpSpPr/>
            <p:nvPr/>
          </p:nvGrpSpPr>
          <p:grpSpPr>
            <a:xfrm>
              <a:off x="1573922" y="1931238"/>
              <a:ext cx="2293651" cy="1342852"/>
              <a:chOff x="1573922" y="1931238"/>
              <a:chExt cx="2293651" cy="1342852"/>
            </a:xfrm>
          </p:grpSpPr>
          <p:sp>
            <p:nvSpPr>
              <p:cNvPr id="32" name="Rectangle 31">
                <a:extLst>
                  <a:ext uri="{FF2B5EF4-FFF2-40B4-BE49-F238E27FC236}">
                    <a16:creationId xmlns:a16="http://schemas.microsoft.com/office/drawing/2014/main" id="{8070CD0C-A02F-46D5-8C9C-2213D1F4427A}"/>
                  </a:ext>
                </a:extLst>
              </p:cNvPr>
              <p:cNvSpPr/>
              <p:nvPr/>
            </p:nvSpPr>
            <p:spPr>
              <a:xfrm>
                <a:off x="1573922" y="2384466"/>
                <a:ext cx="2293651" cy="815934"/>
              </a:xfrm>
              <a:prstGeom prst="rect">
                <a:avLst/>
              </a:prstGeom>
              <a:solidFill>
                <a:srgbClr val="E6F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ZoneTexte 32">
                <a:extLst>
                  <a:ext uri="{FF2B5EF4-FFF2-40B4-BE49-F238E27FC236}">
                    <a16:creationId xmlns:a16="http://schemas.microsoft.com/office/drawing/2014/main" id="{C460764B-5551-49C2-ABC5-FE32C3BF78F8}"/>
                  </a:ext>
                </a:extLst>
              </p:cNvPr>
              <p:cNvSpPr txBox="1"/>
              <p:nvPr/>
            </p:nvSpPr>
            <p:spPr>
              <a:xfrm>
                <a:off x="1573922" y="2504649"/>
                <a:ext cx="2293651" cy="769441"/>
              </a:xfrm>
              <a:prstGeom prst="rect">
                <a:avLst/>
              </a:prstGeom>
              <a:noFill/>
            </p:spPr>
            <p:txBody>
              <a:bodyPr wrap="square" lIns="0" rIns="0" rtlCol="0">
                <a:spAutoFit/>
              </a:bodyPr>
              <a:lstStyle/>
              <a:p>
                <a:pPr algn="ctr"/>
                <a:r>
                  <a:rPr lang="fr-FR" sz="1600" b="1" dirty="0">
                    <a:solidFill>
                      <a:schemeClr val="tx1">
                        <a:lumMod val="65000"/>
                        <a:lumOff val="35000"/>
                      </a:schemeClr>
                    </a:solidFill>
                  </a:rPr>
                  <a:t>Inscription des agents</a:t>
                </a:r>
                <a:br>
                  <a:rPr lang="fr-FR" sz="1600" b="1" dirty="0">
                    <a:solidFill>
                      <a:schemeClr val="tx1">
                        <a:lumMod val="65000"/>
                        <a:lumOff val="35000"/>
                      </a:schemeClr>
                    </a:solidFill>
                  </a:rPr>
                </a:br>
                <a:r>
                  <a:rPr lang="fr-FR" sz="1400" i="1" dirty="0">
                    <a:solidFill>
                      <a:schemeClr val="tx1">
                        <a:lumMod val="65000"/>
                        <a:lumOff val="35000"/>
                      </a:schemeClr>
                    </a:solidFill>
                  </a:rPr>
                  <a:t>Sans demande préalable</a:t>
                </a:r>
                <a:br>
                  <a:rPr lang="fr-FR" sz="1400" i="1" dirty="0">
                    <a:solidFill>
                      <a:schemeClr val="tx1">
                        <a:lumMod val="65000"/>
                        <a:lumOff val="35000"/>
                      </a:schemeClr>
                    </a:solidFill>
                  </a:rPr>
                </a:br>
                <a:r>
                  <a:rPr lang="fr-FR" sz="1400" i="1" dirty="0">
                    <a:solidFill>
                      <a:schemeClr val="tx1">
                        <a:lumMod val="65000"/>
                        <a:lumOff val="35000"/>
                      </a:schemeClr>
                    </a:solidFill>
                  </a:rPr>
                  <a:t>sur le Self mobile</a:t>
                </a:r>
                <a:endParaRPr lang="fr-FR" sz="1600" i="1" dirty="0">
                  <a:solidFill>
                    <a:schemeClr val="tx1">
                      <a:lumMod val="65000"/>
                      <a:lumOff val="35000"/>
                    </a:schemeClr>
                  </a:solidFill>
                </a:endParaRPr>
              </a:p>
            </p:txBody>
          </p:sp>
          <p:sp>
            <p:nvSpPr>
              <p:cNvPr id="34" name="Ellipse 33">
                <a:extLst>
                  <a:ext uri="{FF2B5EF4-FFF2-40B4-BE49-F238E27FC236}">
                    <a16:creationId xmlns:a16="http://schemas.microsoft.com/office/drawing/2014/main" id="{1A80088B-5449-4B7A-B727-A84B280DD96B}"/>
                  </a:ext>
                </a:extLst>
              </p:cNvPr>
              <p:cNvSpPr/>
              <p:nvPr/>
            </p:nvSpPr>
            <p:spPr>
              <a:xfrm>
                <a:off x="2450747" y="1931238"/>
                <a:ext cx="540000" cy="540000"/>
              </a:xfrm>
              <a:prstGeom prst="ellips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35" name="ZoneTexte 34">
                <a:extLst>
                  <a:ext uri="{FF2B5EF4-FFF2-40B4-BE49-F238E27FC236}">
                    <a16:creationId xmlns:a16="http://schemas.microsoft.com/office/drawing/2014/main" id="{ECD19240-0F33-4C8C-9F0F-BDA83A71B2E4}"/>
                  </a:ext>
                </a:extLst>
              </p:cNvPr>
              <p:cNvSpPr txBox="1"/>
              <p:nvPr/>
            </p:nvSpPr>
            <p:spPr>
              <a:xfrm>
                <a:off x="2564311" y="1970406"/>
                <a:ext cx="312872" cy="461665"/>
              </a:xfrm>
              <a:prstGeom prst="rect">
                <a:avLst/>
              </a:prstGeom>
              <a:noFill/>
            </p:spPr>
            <p:txBody>
              <a:bodyPr wrap="square" rtlCol="0">
                <a:spAutoFit/>
              </a:bodyPr>
              <a:lstStyle/>
              <a:p>
                <a:r>
                  <a:rPr lang="fr-FR" sz="2400" b="1" dirty="0">
                    <a:solidFill>
                      <a:schemeClr val="bg1"/>
                    </a:solidFill>
                  </a:rPr>
                  <a:t>1</a:t>
                </a:r>
                <a:endParaRPr lang="fr-FR" b="1" dirty="0">
                  <a:solidFill>
                    <a:schemeClr val="bg1"/>
                  </a:solidFill>
                </a:endParaRPr>
              </a:p>
            </p:txBody>
          </p:sp>
        </p:grpSp>
        <p:grpSp>
          <p:nvGrpSpPr>
            <p:cNvPr id="47" name="Groupe 46">
              <a:extLst>
                <a:ext uri="{FF2B5EF4-FFF2-40B4-BE49-F238E27FC236}">
                  <a16:creationId xmlns:a16="http://schemas.microsoft.com/office/drawing/2014/main" id="{43D4326C-EFC4-41CD-9BC0-C30BF8DD3644}"/>
                </a:ext>
              </a:extLst>
            </p:cNvPr>
            <p:cNvGrpSpPr/>
            <p:nvPr/>
          </p:nvGrpSpPr>
          <p:grpSpPr>
            <a:xfrm>
              <a:off x="9069702" y="1931238"/>
              <a:ext cx="2293651" cy="1269162"/>
              <a:chOff x="9069702" y="1931238"/>
              <a:chExt cx="2293651" cy="1269162"/>
            </a:xfrm>
          </p:grpSpPr>
          <p:sp>
            <p:nvSpPr>
              <p:cNvPr id="48" name="Rectangle 47">
                <a:extLst>
                  <a:ext uri="{FF2B5EF4-FFF2-40B4-BE49-F238E27FC236}">
                    <a16:creationId xmlns:a16="http://schemas.microsoft.com/office/drawing/2014/main" id="{9E4FA74C-8016-48DD-A730-8A540E46FDD2}"/>
                  </a:ext>
                </a:extLst>
              </p:cNvPr>
              <p:cNvSpPr/>
              <p:nvPr/>
            </p:nvSpPr>
            <p:spPr>
              <a:xfrm>
                <a:off x="906970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ZoneTexte 52">
                <a:extLst>
                  <a:ext uri="{FF2B5EF4-FFF2-40B4-BE49-F238E27FC236}">
                    <a16:creationId xmlns:a16="http://schemas.microsoft.com/office/drawing/2014/main" id="{E1A93C6C-84FD-4FAD-8023-B5E6530B6DD6}"/>
                  </a:ext>
                </a:extLst>
              </p:cNvPr>
              <p:cNvSpPr txBox="1"/>
              <p:nvPr/>
            </p:nvSpPr>
            <p:spPr>
              <a:xfrm>
                <a:off x="906970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Impression de la feuille</a:t>
                </a:r>
                <a:br>
                  <a:rPr lang="fr-FR" sz="1600" b="1" dirty="0">
                    <a:solidFill>
                      <a:schemeClr val="tx1">
                        <a:lumMod val="65000"/>
                        <a:lumOff val="35000"/>
                      </a:schemeClr>
                    </a:solidFill>
                  </a:rPr>
                </a:br>
                <a:r>
                  <a:rPr lang="fr-FR" sz="1600" b="1" dirty="0">
                    <a:solidFill>
                      <a:schemeClr val="tx1">
                        <a:lumMod val="65000"/>
                        <a:lumOff val="35000"/>
                      </a:schemeClr>
                    </a:solidFill>
                  </a:rPr>
                  <a:t>de présence</a:t>
                </a:r>
              </a:p>
            </p:txBody>
          </p:sp>
          <p:sp>
            <p:nvSpPr>
              <p:cNvPr id="54" name="Ellipse 53">
                <a:extLst>
                  <a:ext uri="{FF2B5EF4-FFF2-40B4-BE49-F238E27FC236}">
                    <a16:creationId xmlns:a16="http://schemas.microsoft.com/office/drawing/2014/main" id="{D6601DB3-7ED9-453A-940B-54724B2EA8CB}"/>
                  </a:ext>
                </a:extLst>
              </p:cNvPr>
              <p:cNvSpPr/>
              <p:nvPr/>
            </p:nvSpPr>
            <p:spPr>
              <a:xfrm>
                <a:off x="994652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5" name="ZoneTexte 54">
                <a:extLst>
                  <a:ext uri="{FF2B5EF4-FFF2-40B4-BE49-F238E27FC236}">
                    <a16:creationId xmlns:a16="http://schemas.microsoft.com/office/drawing/2014/main" id="{CF005458-57D9-46CE-976C-48FC53FC518D}"/>
                  </a:ext>
                </a:extLst>
              </p:cNvPr>
              <p:cNvSpPr txBox="1"/>
              <p:nvPr/>
            </p:nvSpPr>
            <p:spPr>
              <a:xfrm>
                <a:off x="10060091" y="1970406"/>
                <a:ext cx="312872" cy="461665"/>
              </a:xfrm>
              <a:prstGeom prst="rect">
                <a:avLst/>
              </a:prstGeom>
              <a:noFill/>
            </p:spPr>
            <p:txBody>
              <a:bodyPr wrap="square" rtlCol="0">
                <a:spAutoFit/>
              </a:bodyPr>
              <a:lstStyle/>
              <a:p>
                <a:r>
                  <a:rPr lang="fr-FR" sz="2400" b="1" dirty="0">
                    <a:solidFill>
                      <a:schemeClr val="bg1"/>
                    </a:solidFill>
                  </a:rPr>
                  <a:t>3</a:t>
                </a:r>
                <a:endParaRPr lang="fr-FR" b="1" dirty="0">
                  <a:solidFill>
                    <a:schemeClr val="bg1"/>
                  </a:solidFill>
                </a:endParaRPr>
              </a:p>
            </p:txBody>
          </p:sp>
        </p:grpSp>
        <p:cxnSp>
          <p:nvCxnSpPr>
            <p:cNvPr id="56" name="Straight Connector 103">
              <a:extLst>
                <a:ext uri="{FF2B5EF4-FFF2-40B4-BE49-F238E27FC236}">
                  <a16:creationId xmlns:a16="http://schemas.microsoft.com/office/drawing/2014/main" id="{6FBD7238-8AD4-438A-89E9-F6617343F797}"/>
                </a:ext>
              </a:extLst>
            </p:cNvPr>
            <p:cNvCxnSpPr>
              <a:cxnSpLocks/>
            </p:cNvCxnSpPr>
            <p:nvPr/>
          </p:nvCxnSpPr>
          <p:spPr>
            <a:xfrm>
              <a:off x="1561283" y="3328416"/>
              <a:ext cx="2306290"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sp>
          <p:nvSpPr>
            <p:cNvPr id="57" name="Triangle isocèle 56">
              <a:extLst>
                <a:ext uri="{FF2B5EF4-FFF2-40B4-BE49-F238E27FC236}">
                  <a16:creationId xmlns:a16="http://schemas.microsoft.com/office/drawing/2014/main" id="{5FD87486-FA06-42DB-861A-BD162D9A3298}"/>
                </a:ext>
              </a:extLst>
            </p:cNvPr>
            <p:cNvSpPr/>
            <p:nvPr/>
          </p:nvSpPr>
          <p:spPr>
            <a:xfrm rot="10800000">
              <a:off x="2454753" y="3308917"/>
              <a:ext cx="531990" cy="231300"/>
            </a:xfrm>
            <a:prstGeom prst="triangl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0" name="Groupe 59">
              <a:extLst>
                <a:ext uri="{FF2B5EF4-FFF2-40B4-BE49-F238E27FC236}">
                  <a16:creationId xmlns:a16="http://schemas.microsoft.com/office/drawing/2014/main" id="{86A66A4D-A86B-43CB-AE4A-AF0F2960376D}"/>
                </a:ext>
              </a:extLst>
            </p:cNvPr>
            <p:cNvGrpSpPr/>
            <p:nvPr/>
          </p:nvGrpSpPr>
          <p:grpSpPr>
            <a:xfrm>
              <a:off x="5321812" y="1931238"/>
              <a:ext cx="2293651" cy="1269162"/>
              <a:chOff x="4045422" y="1931238"/>
              <a:chExt cx="2293651" cy="1269162"/>
            </a:xfrm>
          </p:grpSpPr>
          <p:sp>
            <p:nvSpPr>
              <p:cNvPr id="61" name="Rectangle 60">
                <a:extLst>
                  <a:ext uri="{FF2B5EF4-FFF2-40B4-BE49-F238E27FC236}">
                    <a16:creationId xmlns:a16="http://schemas.microsoft.com/office/drawing/2014/main" id="{91CBC1C2-CD0D-4F31-A4BB-97087178F8C4}"/>
                  </a:ext>
                </a:extLst>
              </p:cNvPr>
              <p:cNvSpPr/>
              <p:nvPr/>
            </p:nvSpPr>
            <p:spPr>
              <a:xfrm>
                <a:off x="404542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ZoneTexte 61">
                <a:extLst>
                  <a:ext uri="{FF2B5EF4-FFF2-40B4-BE49-F238E27FC236}">
                    <a16:creationId xmlns:a16="http://schemas.microsoft.com/office/drawing/2014/main" id="{0758988D-C305-4216-9AED-7F9A1E5F5DA4}"/>
                  </a:ext>
                </a:extLst>
              </p:cNvPr>
              <p:cNvSpPr txBox="1"/>
              <p:nvPr/>
            </p:nvSpPr>
            <p:spPr>
              <a:xfrm>
                <a:off x="404542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Envoi des convocations</a:t>
                </a:r>
                <a:br>
                  <a:rPr lang="fr-FR" sz="1600" b="1" dirty="0">
                    <a:solidFill>
                      <a:schemeClr val="tx1">
                        <a:lumMod val="65000"/>
                        <a:lumOff val="35000"/>
                      </a:schemeClr>
                    </a:solidFill>
                  </a:rPr>
                </a:br>
                <a:r>
                  <a:rPr lang="fr-FR" sz="1600" b="1" dirty="0">
                    <a:solidFill>
                      <a:schemeClr val="tx1">
                        <a:lumMod val="65000"/>
                        <a:lumOff val="35000"/>
                      </a:schemeClr>
                    </a:solidFill>
                  </a:rPr>
                  <a:t>des agents</a:t>
                </a:r>
              </a:p>
            </p:txBody>
          </p:sp>
          <p:sp>
            <p:nvSpPr>
              <p:cNvPr id="63" name="Ellipse 62">
                <a:extLst>
                  <a:ext uri="{FF2B5EF4-FFF2-40B4-BE49-F238E27FC236}">
                    <a16:creationId xmlns:a16="http://schemas.microsoft.com/office/drawing/2014/main" id="{7080A426-5E51-4FE8-8C0D-D1FFDAFD0FD4}"/>
                  </a:ext>
                </a:extLst>
              </p:cNvPr>
              <p:cNvSpPr/>
              <p:nvPr/>
            </p:nvSpPr>
            <p:spPr>
              <a:xfrm>
                <a:off x="492224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64" name="ZoneTexte 63">
                <a:extLst>
                  <a:ext uri="{FF2B5EF4-FFF2-40B4-BE49-F238E27FC236}">
                    <a16:creationId xmlns:a16="http://schemas.microsoft.com/office/drawing/2014/main" id="{DE22D963-4DA3-40A9-9682-1E4D3AF1936F}"/>
                  </a:ext>
                </a:extLst>
              </p:cNvPr>
              <p:cNvSpPr txBox="1"/>
              <p:nvPr/>
            </p:nvSpPr>
            <p:spPr>
              <a:xfrm>
                <a:off x="5035811" y="1970406"/>
                <a:ext cx="312872" cy="461665"/>
              </a:xfrm>
              <a:prstGeom prst="rect">
                <a:avLst/>
              </a:prstGeom>
              <a:noFill/>
            </p:spPr>
            <p:txBody>
              <a:bodyPr wrap="square" rtlCol="0">
                <a:spAutoFit/>
              </a:bodyPr>
              <a:lstStyle/>
              <a:p>
                <a:r>
                  <a:rPr lang="fr-FR" sz="2400" b="1" dirty="0">
                    <a:solidFill>
                      <a:schemeClr val="bg1"/>
                    </a:solidFill>
                  </a:rPr>
                  <a:t>2</a:t>
                </a:r>
                <a:endParaRPr lang="fr-FR" b="1" dirty="0">
                  <a:solidFill>
                    <a:schemeClr val="bg1"/>
                  </a:solidFill>
                </a:endParaRPr>
              </a:p>
            </p:txBody>
          </p:sp>
        </p:grpSp>
      </p:grpSp>
      <p:sp>
        <p:nvSpPr>
          <p:cNvPr id="39" name="ZoneTexte 38">
            <a:extLst>
              <a:ext uri="{FF2B5EF4-FFF2-40B4-BE49-F238E27FC236}">
                <a16:creationId xmlns:a16="http://schemas.microsoft.com/office/drawing/2014/main" id="{EC1E7184-0B75-4515-B82D-9EDA6D98F642}"/>
              </a:ext>
            </a:extLst>
          </p:cNvPr>
          <p:cNvSpPr txBox="1"/>
          <p:nvPr/>
        </p:nvSpPr>
        <p:spPr>
          <a:xfrm>
            <a:off x="1162529" y="2950910"/>
            <a:ext cx="3888572" cy="3477875"/>
          </a:xfrm>
          <a:prstGeom prst="rect">
            <a:avLst/>
          </a:prstGeom>
          <a:noFill/>
        </p:spPr>
        <p:txBody>
          <a:bodyPr wrap="square">
            <a:spAutoFit/>
          </a:bodyPr>
          <a:lstStyle/>
          <a:p>
            <a:pPr marL="285750" indent="-285750">
              <a:buClr>
                <a:srgbClr val="00AC8C"/>
              </a:buClr>
              <a:buFont typeface="Wingdings" panose="05000000000000000000" pitchFamily="2" charset="2"/>
              <a:buChar char="Ø"/>
            </a:pPr>
            <a:r>
              <a:rPr lang="fr-FR" sz="1700" dirty="0"/>
              <a:t>Cliquez sur « </a:t>
            </a:r>
            <a:r>
              <a:rPr lang="fr-FR" sz="1700" b="1" dirty="0"/>
              <a:t>+</a:t>
            </a:r>
            <a:r>
              <a:rPr lang="fr-FR" sz="1700" dirty="0"/>
              <a:t> » pour ajouter un participant</a:t>
            </a:r>
          </a:p>
          <a:p>
            <a:pPr marL="285750" indent="-285750">
              <a:buClr>
                <a:srgbClr val="00AC8C"/>
              </a:buClr>
              <a:buFont typeface="Arial" panose="020B0604020202020204" pitchFamily="34" charset="0"/>
              <a:buChar char="•"/>
            </a:pPr>
            <a:endParaRPr lang="fr-FR" sz="1000" dirty="0"/>
          </a:p>
          <a:p>
            <a:pPr marL="285750" indent="-285750">
              <a:buClr>
                <a:srgbClr val="00AC8C"/>
              </a:buClr>
              <a:buFont typeface="Arial" panose="020B0604020202020204" pitchFamily="34" charset="0"/>
              <a:buChar char="•"/>
            </a:pPr>
            <a:r>
              <a:rPr lang="fr-FR" sz="1700" dirty="0"/>
              <a:t>Pour un </a:t>
            </a:r>
            <a:r>
              <a:rPr lang="fr-FR" sz="1700" u="sng" dirty="0"/>
              <a:t>agent identifié dans RenoiRH </a:t>
            </a:r>
            <a:r>
              <a:rPr lang="fr-FR" sz="1700" dirty="0"/>
              <a:t>: </a:t>
            </a:r>
            <a:r>
              <a:rPr lang="fr-FR" sz="1700" dirty="0" smtClean="0"/>
              <a:t>cliquez </a:t>
            </a:r>
            <a:r>
              <a:rPr lang="fr-FR" sz="1700" dirty="0"/>
              <a:t>sur « … » pour le </a:t>
            </a:r>
            <a:r>
              <a:rPr lang="fr-FR" sz="1700" dirty="0" smtClean="0"/>
              <a:t>rechercher </a:t>
            </a:r>
            <a:r>
              <a:rPr lang="fr-FR" sz="1700" b="1" i="1" dirty="0" smtClean="0">
                <a:solidFill>
                  <a:srgbClr val="0070C0"/>
                </a:solidFill>
              </a:rPr>
              <a:t>(par ex un des matricule %16123)</a:t>
            </a:r>
          </a:p>
          <a:p>
            <a:pPr>
              <a:buClr>
                <a:srgbClr val="00AC8C"/>
              </a:buClr>
            </a:pPr>
            <a:endParaRPr lang="fr-FR" sz="800" dirty="0" smtClean="0"/>
          </a:p>
          <a:p>
            <a:pPr marL="285750" indent="-285750">
              <a:buClr>
                <a:srgbClr val="00AC8C"/>
              </a:buClr>
              <a:buFont typeface="Arial" panose="020B0604020202020204" pitchFamily="34" charset="0"/>
              <a:buChar char="•"/>
            </a:pPr>
            <a:r>
              <a:rPr lang="fr-FR" sz="1700" dirty="0" smtClean="0"/>
              <a:t>Pour un </a:t>
            </a:r>
            <a:r>
              <a:rPr lang="fr-FR" sz="1700" u="sng" dirty="0" smtClean="0"/>
              <a:t>agent externe </a:t>
            </a:r>
            <a:r>
              <a:rPr lang="fr-FR" sz="1700" dirty="0" smtClean="0"/>
              <a:t>: saisissez son nom, cochez la case </a:t>
            </a:r>
            <a:r>
              <a:rPr lang="fr-FR" sz="1700" b="1" dirty="0" smtClean="0"/>
              <a:t>Externe</a:t>
            </a:r>
            <a:r>
              <a:rPr lang="fr-FR" sz="1700" dirty="0" smtClean="0"/>
              <a:t> et renseignez son adresse mail dans l’onglet </a:t>
            </a:r>
            <a:r>
              <a:rPr lang="fr-FR" sz="1700" b="1" dirty="0" smtClean="0"/>
              <a:t>Détails de l’inscription</a:t>
            </a:r>
            <a:r>
              <a:rPr lang="fr-FR" sz="1700" dirty="0" smtClean="0"/>
              <a:t> en se positionnant sur l’agent concerné. </a:t>
            </a:r>
            <a:r>
              <a:rPr lang="fr-FR" sz="1600" i="1" dirty="0" smtClean="0"/>
              <a:t>Utilisez le champs « adresse » pour identifier si besoin l’origine du stagiaire</a:t>
            </a:r>
            <a:endParaRPr lang="fr-FR" sz="1600" i="1" dirty="0"/>
          </a:p>
        </p:txBody>
      </p:sp>
      <p:sp>
        <p:nvSpPr>
          <p:cNvPr id="38" name="ZoneTexte 37">
            <a:extLst>
              <a:ext uri="{FF2B5EF4-FFF2-40B4-BE49-F238E27FC236}">
                <a16:creationId xmlns:a16="http://schemas.microsoft.com/office/drawing/2014/main" id="{5D6854E0-60B0-4ED8-92C0-915C7251FF35}"/>
              </a:ext>
            </a:extLst>
          </p:cNvPr>
          <p:cNvSpPr txBox="1"/>
          <p:nvPr/>
        </p:nvSpPr>
        <p:spPr>
          <a:xfrm>
            <a:off x="4180650" y="693823"/>
            <a:ext cx="7236000" cy="338554"/>
          </a:xfrm>
          <a:prstGeom prst="rect">
            <a:avLst/>
          </a:prstGeom>
          <a:solidFill>
            <a:srgbClr val="00AC8C"/>
          </a:solidFill>
        </p:spPr>
        <p:txBody>
          <a:bodyPr wrap="square" rtlCol="0">
            <a:spAutoFit/>
          </a:bodyPr>
          <a:lstStyle/>
          <a:p>
            <a:r>
              <a:rPr lang="fr-FR" sz="1600" b="1" dirty="0">
                <a:solidFill>
                  <a:schemeClr val="bg1"/>
                </a:solidFill>
              </a:rPr>
              <a:t>Accès à l’écran </a:t>
            </a:r>
            <a:r>
              <a:rPr lang="fr-FR" sz="1600" dirty="0">
                <a:solidFill>
                  <a:schemeClr val="bg1"/>
                </a:solidFill>
              </a:rPr>
              <a:t>: Formation </a:t>
            </a:r>
            <a:r>
              <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 </a:t>
            </a:r>
            <a:r>
              <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Définir les sessions </a:t>
            </a:r>
            <a:r>
              <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a:t>
            </a:r>
            <a:r>
              <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Gérer les inscriptions </a:t>
            </a:r>
            <a:r>
              <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 Par session</a:t>
            </a:r>
            <a:endParaRPr lang="fr-FR" sz="1600" dirty="0">
              <a:solidFill>
                <a:schemeClr val="bg1"/>
              </a:solidFill>
            </a:endParaRPr>
          </a:p>
        </p:txBody>
      </p:sp>
      <p:sp>
        <p:nvSpPr>
          <p:cNvPr id="42" name="Rectangle : avec coins arrondis en diagonale 41">
            <a:extLst>
              <a:ext uri="{FF2B5EF4-FFF2-40B4-BE49-F238E27FC236}">
                <a16:creationId xmlns:a16="http://schemas.microsoft.com/office/drawing/2014/main" id="{DB741656-3C2E-42EA-ACDD-02B35906846B}"/>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43" name="Rectangle : avec coins arrondis en diagonale 42">
            <a:extLst>
              <a:ext uri="{FF2B5EF4-FFF2-40B4-BE49-F238E27FC236}">
                <a16:creationId xmlns:a16="http://schemas.microsoft.com/office/drawing/2014/main" id="{ACB0BA2D-276F-47AF-A8B5-44A974476A42}"/>
              </a:ext>
            </a:extLst>
          </p:cNvPr>
          <p:cNvSpPr/>
          <p:nvPr/>
        </p:nvSpPr>
        <p:spPr>
          <a:xfrm>
            <a:off x="60960" y="160470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2 –</a:t>
            </a:r>
            <a:br>
              <a:rPr lang="fr-FR" sz="1000" dirty="0">
                <a:solidFill>
                  <a:srgbClr val="00AC8C"/>
                </a:solidFill>
              </a:rPr>
            </a:br>
            <a:r>
              <a:rPr lang="fr-FR" sz="1000" dirty="0">
                <a:solidFill>
                  <a:srgbClr val="00AC8C"/>
                </a:solidFill>
              </a:rPr>
              <a:t>Stage / Session</a:t>
            </a:r>
          </a:p>
        </p:txBody>
      </p:sp>
      <p:sp>
        <p:nvSpPr>
          <p:cNvPr id="44" name="Rectangle : avec coins arrondis en diagonale 43">
            <a:extLst>
              <a:ext uri="{FF2B5EF4-FFF2-40B4-BE49-F238E27FC236}">
                <a16:creationId xmlns:a16="http://schemas.microsoft.com/office/drawing/2014/main" id="{18429EC4-F39C-4672-ACB5-8E976C4FD815}"/>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45" name="Rectangle : avec coins arrondis en diagonale 44">
            <a:extLst>
              <a:ext uri="{FF2B5EF4-FFF2-40B4-BE49-F238E27FC236}">
                <a16:creationId xmlns:a16="http://schemas.microsoft.com/office/drawing/2014/main" id="{4076FF39-1470-4182-BE58-E9E2EAFAB331}"/>
              </a:ext>
            </a:extLst>
          </p:cNvPr>
          <p:cNvSpPr/>
          <p:nvPr/>
        </p:nvSpPr>
        <p:spPr>
          <a:xfrm>
            <a:off x="60960" y="3321273"/>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5 –</a:t>
            </a:r>
            <a:br>
              <a:rPr lang="fr-FR" sz="1000" dirty="0"/>
            </a:br>
            <a:r>
              <a:rPr lang="fr-FR" sz="1000" dirty="0"/>
              <a:t>Inscription</a:t>
            </a:r>
          </a:p>
        </p:txBody>
      </p:sp>
      <p:sp>
        <p:nvSpPr>
          <p:cNvPr id="46" name="Rectangle : avec coins arrondis en diagonale 45">
            <a:extLst>
              <a:ext uri="{FF2B5EF4-FFF2-40B4-BE49-F238E27FC236}">
                <a16:creationId xmlns:a16="http://schemas.microsoft.com/office/drawing/2014/main" id="{C46DF889-0B97-47E9-9C9E-CD6414CDAF6F}"/>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49" name="Rectangle : avec coins arrondis en diagonale 48">
            <a:extLst>
              <a:ext uri="{FF2B5EF4-FFF2-40B4-BE49-F238E27FC236}">
                <a16:creationId xmlns:a16="http://schemas.microsoft.com/office/drawing/2014/main" id="{8EC43630-A009-4299-A9D6-8CF92C19FD18}"/>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50" name="Rectangle : avec coins arrondis en diagonale 49">
            <a:extLst>
              <a:ext uri="{FF2B5EF4-FFF2-40B4-BE49-F238E27FC236}">
                <a16:creationId xmlns:a16="http://schemas.microsoft.com/office/drawing/2014/main" id="{7FB17F03-3E70-4BB7-88FB-79D44D217D33}"/>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51" name="Rectangle : avec coins arrondis en diagonale 50">
            <a:extLst>
              <a:ext uri="{FF2B5EF4-FFF2-40B4-BE49-F238E27FC236}">
                <a16:creationId xmlns:a16="http://schemas.microsoft.com/office/drawing/2014/main" id="{85B57A67-3F11-40AD-92C7-76EC90143AB6}"/>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p>
        </p:txBody>
      </p:sp>
      <p:sp>
        <p:nvSpPr>
          <p:cNvPr id="52" name="Rectangle : avec coins arrondis en diagonale 51">
            <a:extLst>
              <a:ext uri="{FF2B5EF4-FFF2-40B4-BE49-F238E27FC236}">
                <a16:creationId xmlns:a16="http://schemas.microsoft.com/office/drawing/2014/main" id="{19593458-A467-4B98-B5FF-1AB67763A2A5}"/>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8" name="Espace réservé de la date 7">
            <a:extLst>
              <a:ext uri="{FF2B5EF4-FFF2-40B4-BE49-F238E27FC236}">
                <a16:creationId xmlns:a16="http://schemas.microsoft.com/office/drawing/2014/main" id="{63F2C931-682D-4EB3-9C6D-2C7742AF42CF}"/>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24C8FCEC-35F1-40A4-9D58-849A29BE7FF8}"/>
              </a:ext>
            </a:extLst>
          </p:cNvPr>
          <p:cNvSpPr>
            <a:spLocks noGrp="1"/>
          </p:cNvSpPr>
          <p:nvPr>
            <p:ph type="sldNum" sz="quarter" idx="12"/>
          </p:nvPr>
        </p:nvSpPr>
        <p:spPr/>
        <p:txBody>
          <a:bodyPr/>
          <a:lstStyle/>
          <a:p>
            <a:fld id="{9BA320C2-BDE6-4EB1-A6D0-0042D9418E61}" type="slidenum">
              <a:rPr lang="fr-FR" smtClean="0"/>
              <a:pPr/>
              <a:t>18</a:t>
            </a:fld>
            <a:endParaRPr lang="fr-FR" dirty="0"/>
          </a:p>
        </p:txBody>
      </p:sp>
      <p:grpSp>
        <p:nvGrpSpPr>
          <p:cNvPr id="40" name="Groupe 39"/>
          <p:cNvGrpSpPr/>
          <p:nvPr/>
        </p:nvGrpSpPr>
        <p:grpSpPr>
          <a:xfrm>
            <a:off x="11278836" y="126022"/>
            <a:ext cx="756938" cy="527878"/>
            <a:chOff x="10975331" y="352297"/>
            <a:chExt cx="756938" cy="527878"/>
          </a:xfrm>
        </p:grpSpPr>
        <p:sp>
          <p:nvSpPr>
            <p:cNvPr id="58" name="Rectangle avec coins arrondis en diagonale 57"/>
            <p:cNvSpPr/>
            <p:nvPr/>
          </p:nvSpPr>
          <p:spPr>
            <a:xfrm>
              <a:off x="10975331" y="352297"/>
              <a:ext cx="756938" cy="527878"/>
            </a:xfrm>
            <a:prstGeom prst="round2Diag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9" name="ZoneTexte 58"/>
            <p:cNvSpPr txBox="1"/>
            <p:nvPr/>
          </p:nvSpPr>
          <p:spPr>
            <a:xfrm>
              <a:off x="10975331" y="450114"/>
              <a:ext cx="756938" cy="369332"/>
            </a:xfrm>
            <a:prstGeom prst="rect">
              <a:avLst/>
            </a:prstGeom>
            <a:noFill/>
          </p:spPr>
          <p:txBody>
            <a:bodyPr wrap="none" rtlCol="0">
              <a:spAutoFit/>
            </a:bodyPr>
            <a:lstStyle/>
            <a:p>
              <a:r>
                <a:rPr lang="fr-FR" b="1" dirty="0">
                  <a:solidFill>
                    <a:srgbClr val="F6FCFA"/>
                  </a:solidFill>
                </a:rPr>
                <a:t>Démo</a:t>
              </a:r>
            </a:p>
          </p:txBody>
        </p:sp>
      </p:grpSp>
      <p:grpSp>
        <p:nvGrpSpPr>
          <p:cNvPr id="11" name="Groupe 10"/>
          <p:cNvGrpSpPr/>
          <p:nvPr/>
        </p:nvGrpSpPr>
        <p:grpSpPr>
          <a:xfrm>
            <a:off x="5057797" y="3240364"/>
            <a:ext cx="6644676" cy="2992087"/>
            <a:chOff x="5248038" y="3339190"/>
            <a:chExt cx="6507535" cy="2825950"/>
          </a:xfrm>
        </p:grpSpPr>
        <p:pic>
          <p:nvPicPr>
            <p:cNvPr id="7" name="Image 6"/>
            <p:cNvPicPr>
              <a:picLocks noChangeAspect="1"/>
            </p:cNvPicPr>
            <p:nvPr/>
          </p:nvPicPr>
          <p:blipFill>
            <a:blip r:embed="rId2"/>
            <a:stretch>
              <a:fillRect/>
            </a:stretch>
          </p:blipFill>
          <p:spPr>
            <a:xfrm>
              <a:off x="5248038" y="3339190"/>
              <a:ext cx="6507535" cy="2825950"/>
            </a:xfrm>
            <a:prstGeom prst="rect">
              <a:avLst/>
            </a:prstGeom>
            <a:ln w="9525" cap="flat" cmpd="sng" algn="ctr">
              <a:solidFill>
                <a:sysClr val="window" lastClr="FFFFFF">
                  <a:lumMod val="50000"/>
                </a:sysClr>
              </a:solidFill>
              <a:prstDash val="solid"/>
              <a:round/>
              <a:headEnd type="none" w="med" len="med"/>
              <a:tailEnd type="none" w="med" len="med"/>
              <a:extLst>
                <a:ext uri="{C807C97D-BFC1-408E-A445-0C87EB9F89A2}">
                  <ask:lineSketchStyleProps xmlns:ask="http://schemas.microsoft.com/office/drawing/2018/sketchyshapes" xmlns="" sd="0">
                    <a:custGeom>
                      <a:avLst/>
                      <a:gdLst/>
                      <a:ahLst/>
                      <a:cxnLst/>
                      <a:rect l="0" t="0" r="0" b="0"/>
                      <a:pathLst/>
                    </a:custGeom>
                    <ask:type/>
                  </ask:lineSketchStyleProps>
                </a:ext>
              </a:extLst>
            </a:ln>
          </p:spPr>
        </p:pic>
        <p:sp>
          <p:nvSpPr>
            <p:cNvPr id="41" name="ZoneTexte 40">
              <a:extLst>
                <a:ext uri="{FF2B5EF4-FFF2-40B4-BE49-F238E27FC236}">
                  <a16:creationId xmlns:a16="http://schemas.microsoft.com/office/drawing/2014/main" id="{EF3EC3C0-03E0-49CB-859E-4B992239C54C}"/>
                </a:ext>
              </a:extLst>
            </p:cNvPr>
            <p:cNvSpPr txBox="1"/>
            <p:nvPr/>
          </p:nvSpPr>
          <p:spPr>
            <a:xfrm>
              <a:off x="11026464" y="5079465"/>
              <a:ext cx="37224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sp>
          <p:nvSpPr>
            <p:cNvPr id="9" name="Rectangle 8"/>
            <p:cNvSpPr/>
            <p:nvPr/>
          </p:nvSpPr>
          <p:spPr>
            <a:xfrm>
              <a:off x="6407532" y="5798282"/>
              <a:ext cx="173582" cy="110837"/>
            </a:xfrm>
            <a:prstGeom prst="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5" name="Rectangle 64"/>
            <p:cNvSpPr/>
            <p:nvPr/>
          </p:nvSpPr>
          <p:spPr>
            <a:xfrm>
              <a:off x="9907285" y="5949904"/>
              <a:ext cx="238454" cy="138770"/>
            </a:xfrm>
            <a:prstGeom prst="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13" name="Image 12"/>
          <p:cNvPicPr>
            <a:picLocks noChangeAspect="1"/>
          </p:cNvPicPr>
          <p:nvPr/>
        </p:nvPicPr>
        <p:blipFill>
          <a:blip r:embed="rId3"/>
          <a:stretch>
            <a:fillRect/>
          </a:stretch>
        </p:blipFill>
        <p:spPr>
          <a:xfrm>
            <a:off x="6236861" y="3386387"/>
            <a:ext cx="4377778" cy="1641667"/>
          </a:xfrm>
          <a:prstGeom prst="rect">
            <a:avLst/>
          </a:prstGeom>
          <a:ln>
            <a:solidFill>
              <a:sysClr val="window" lastClr="FFFFFF">
                <a:lumMod val="50000"/>
              </a:sysClr>
            </a:solidFill>
          </a:ln>
        </p:spPr>
      </p:pic>
      <p:sp>
        <p:nvSpPr>
          <p:cNvPr id="66" name="Rectangle 65"/>
          <p:cNvSpPr/>
          <p:nvPr/>
        </p:nvSpPr>
        <p:spPr>
          <a:xfrm>
            <a:off x="6257390" y="3205013"/>
            <a:ext cx="1074481" cy="182902"/>
          </a:xfrm>
          <a:prstGeom prst="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36" name="Groupe 35"/>
          <p:cNvGrpSpPr/>
          <p:nvPr/>
        </p:nvGrpSpPr>
        <p:grpSpPr>
          <a:xfrm>
            <a:off x="8538160" y="2593115"/>
            <a:ext cx="2900369" cy="1994295"/>
            <a:chOff x="8544417" y="2531507"/>
            <a:chExt cx="2900369" cy="1994295"/>
          </a:xfrm>
        </p:grpSpPr>
        <p:pic>
          <p:nvPicPr>
            <p:cNvPr id="12" name="Image 11"/>
            <p:cNvPicPr>
              <a:picLocks noChangeAspect="1"/>
            </p:cNvPicPr>
            <p:nvPr/>
          </p:nvPicPr>
          <p:blipFill>
            <a:blip r:embed="rId4"/>
            <a:stretch>
              <a:fillRect/>
            </a:stretch>
          </p:blipFill>
          <p:spPr>
            <a:xfrm>
              <a:off x="8544417" y="2531507"/>
              <a:ext cx="2900369" cy="1994295"/>
            </a:xfrm>
            <a:prstGeom prst="rect">
              <a:avLst/>
            </a:prstGeom>
            <a:ln>
              <a:solidFill>
                <a:sysClr val="window" lastClr="FFFFFF">
                  <a:lumMod val="50000"/>
                </a:sysClr>
              </a:solidFill>
            </a:ln>
          </p:spPr>
        </p:pic>
        <p:sp>
          <p:nvSpPr>
            <p:cNvPr id="68" name="Rectangle 67"/>
            <p:cNvSpPr/>
            <p:nvPr/>
          </p:nvSpPr>
          <p:spPr>
            <a:xfrm>
              <a:off x="8746073" y="3961638"/>
              <a:ext cx="2211926" cy="166911"/>
            </a:xfrm>
            <a:prstGeom prst="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9" name="Rectangle 68"/>
            <p:cNvSpPr/>
            <p:nvPr/>
          </p:nvSpPr>
          <p:spPr>
            <a:xfrm>
              <a:off x="8879534" y="3198932"/>
              <a:ext cx="2230134" cy="416450"/>
            </a:xfrm>
            <a:prstGeom prst="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30" name="Flèche droite 29"/>
          <p:cNvSpPr/>
          <p:nvPr/>
        </p:nvSpPr>
        <p:spPr>
          <a:xfrm>
            <a:off x="8451273" y="4444347"/>
            <a:ext cx="337275" cy="92065"/>
          </a:xfrm>
          <a:prstGeom prst="righ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1" name="Rectangle 70"/>
          <p:cNvSpPr/>
          <p:nvPr/>
        </p:nvSpPr>
        <p:spPr>
          <a:xfrm>
            <a:off x="7491556" y="4419059"/>
            <a:ext cx="177240" cy="117353"/>
          </a:xfrm>
          <a:prstGeom prst="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2" name="Rectangle 71"/>
          <p:cNvSpPr/>
          <p:nvPr/>
        </p:nvSpPr>
        <p:spPr>
          <a:xfrm>
            <a:off x="9795497" y="5675303"/>
            <a:ext cx="503048" cy="112029"/>
          </a:xfrm>
          <a:prstGeom prst="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079390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2E7B5A-8D41-46AE-8DC7-669E82763FDE}"/>
              </a:ext>
            </a:extLst>
          </p:cNvPr>
          <p:cNvSpPr>
            <a:spLocks noGrp="1"/>
          </p:cNvSpPr>
          <p:nvPr>
            <p:ph type="title"/>
          </p:nvPr>
        </p:nvSpPr>
        <p:spPr/>
        <p:txBody>
          <a:bodyPr>
            <a:normAutofit fontScale="90000"/>
          </a:bodyPr>
          <a:lstStyle/>
          <a:p>
            <a:r>
              <a:rPr lang="fr-FR" dirty="0"/>
              <a:t>5-2 Inscrire les agents à une session </a:t>
            </a:r>
            <a:r>
              <a:rPr lang="fr-FR" dirty="0" smtClean="0"/>
              <a:t>(5)</a:t>
            </a:r>
            <a:endParaRPr lang="fr-FR" dirty="0"/>
          </a:p>
        </p:txBody>
      </p:sp>
      <p:sp>
        <p:nvSpPr>
          <p:cNvPr id="3" name="Espace réservé du contenu 2">
            <a:extLst>
              <a:ext uri="{FF2B5EF4-FFF2-40B4-BE49-F238E27FC236}">
                <a16:creationId xmlns:a16="http://schemas.microsoft.com/office/drawing/2014/main" id="{2EA15F25-E26C-4D84-A927-FAF7C389F513}"/>
              </a:ext>
            </a:extLst>
          </p:cNvPr>
          <p:cNvSpPr>
            <a:spLocks noGrp="1"/>
          </p:cNvSpPr>
          <p:nvPr>
            <p:ph idx="1"/>
          </p:nvPr>
        </p:nvSpPr>
        <p:spPr/>
        <p:txBody>
          <a:bodyPr/>
          <a:lstStyle/>
          <a:p>
            <a:pPr marL="0" indent="0">
              <a:buNone/>
            </a:pPr>
            <a:endParaRPr lang="fr-FR" sz="1800" dirty="0">
              <a:effectLst/>
              <a:latin typeface="+mn-lt"/>
              <a:ea typeface="Calibri" panose="020F0502020204030204" pitchFamily="34" charset="0"/>
              <a:cs typeface="Times New Roman" panose="02020603050405020304" pitchFamily="18" charset="0"/>
            </a:endParaRPr>
          </a:p>
          <a:p>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pied de page 3">
            <a:extLst>
              <a:ext uri="{FF2B5EF4-FFF2-40B4-BE49-F238E27FC236}">
                <a16:creationId xmlns:a16="http://schemas.microsoft.com/office/drawing/2014/main" id="{5BDC9279-113B-42CF-BA59-7B4E4579EE1D}"/>
              </a:ext>
            </a:extLst>
          </p:cNvPr>
          <p:cNvSpPr>
            <a:spLocks noGrp="1"/>
          </p:cNvSpPr>
          <p:nvPr>
            <p:ph type="ftr" sz="quarter" idx="11"/>
          </p:nvPr>
        </p:nvSpPr>
        <p:spPr/>
        <p:txBody>
          <a:bodyPr/>
          <a:lstStyle/>
          <a:p>
            <a:r>
              <a:rPr lang="fr-FR" dirty="0"/>
              <a:t>Module 2</a:t>
            </a:r>
          </a:p>
        </p:txBody>
      </p:sp>
      <p:sp>
        <p:nvSpPr>
          <p:cNvPr id="6" name="ZoneTexte 5">
            <a:extLst>
              <a:ext uri="{FF2B5EF4-FFF2-40B4-BE49-F238E27FC236}">
                <a16:creationId xmlns:a16="http://schemas.microsoft.com/office/drawing/2014/main" id="{CFEEDD85-C456-467C-BA50-16C357255BE2}"/>
              </a:ext>
            </a:extLst>
          </p:cNvPr>
          <p:cNvSpPr txBox="1"/>
          <p:nvPr/>
        </p:nvSpPr>
        <p:spPr>
          <a:xfrm>
            <a:off x="1232018" y="670477"/>
            <a:ext cx="3045342" cy="369332"/>
          </a:xfrm>
          <a:prstGeom prst="rect">
            <a:avLst/>
          </a:prstGeom>
          <a:noFill/>
        </p:spPr>
        <p:txBody>
          <a:bodyPr wrap="square" rtlCol="0">
            <a:spAutoFit/>
          </a:bodyPr>
          <a:lstStyle/>
          <a:p>
            <a:r>
              <a:rPr lang="fr-FR" i="1" dirty="0">
                <a:latin typeface="+mj-lt"/>
              </a:rPr>
              <a:t>Gérer les inscriptions</a:t>
            </a:r>
          </a:p>
        </p:txBody>
      </p:sp>
      <p:grpSp>
        <p:nvGrpSpPr>
          <p:cNvPr id="8" name="Groupe 7"/>
          <p:cNvGrpSpPr/>
          <p:nvPr/>
        </p:nvGrpSpPr>
        <p:grpSpPr>
          <a:xfrm>
            <a:off x="1561283" y="1527725"/>
            <a:ext cx="9802070" cy="1608979"/>
            <a:chOff x="1561283" y="1931238"/>
            <a:chExt cx="9802070" cy="1608979"/>
          </a:xfrm>
        </p:grpSpPr>
        <p:cxnSp>
          <p:nvCxnSpPr>
            <p:cNvPr id="29" name="Straight Connector 103">
              <a:extLst>
                <a:ext uri="{FF2B5EF4-FFF2-40B4-BE49-F238E27FC236}">
                  <a16:creationId xmlns:a16="http://schemas.microsoft.com/office/drawing/2014/main" id="{857720CD-E2E7-4C9E-9E3C-4065336DFCA8}"/>
                </a:ext>
              </a:extLst>
            </p:cNvPr>
            <p:cNvCxnSpPr>
              <a:cxnSpLocks/>
            </p:cNvCxnSpPr>
            <p:nvPr/>
          </p:nvCxnSpPr>
          <p:spPr>
            <a:xfrm flipV="1">
              <a:off x="1561283" y="2201238"/>
              <a:ext cx="9792517"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grpSp>
          <p:nvGrpSpPr>
            <p:cNvPr id="31" name="Groupe 30">
              <a:extLst>
                <a:ext uri="{FF2B5EF4-FFF2-40B4-BE49-F238E27FC236}">
                  <a16:creationId xmlns:a16="http://schemas.microsoft.com/office/drawing/2014/main" id="{A6F01EEE-7E4D-4E79-852F-BCCA0207154B}"/>
                </a:ext>
              </a:extLst>
            </p:cNvPr>
            <p:cNvGrpSpPr/>
            <p:nvPr/>
          </p:nvGrpSpPr>
          <p:grpSpPr>
            <a:xfrm>
              <a:off x="1573922" y="1931238"/>
              <a:ext cx="2293651" cy="1269162"/>
              <a:chOff x="1573922" y="1931238"/>
              <a:chExt cx="2293651" cy="1269162"/>
            </a:xfrm>
          </p:grpSpPr>
          <p:sp>
            <p:nvSpPr>
              <p:cNvPr id="32" name="Rectangle 31">
                <a:extLst>
                  <a:ext uri="{FF2B5EF4-FFF2-40B4-BE49-F238E27FC236}">
                    <a16:creationId xmlns:a16="http://schemas.microsoft.com/office/drawing/2014/main" id="{8070CD0C-A02F-46D5-8C9C-2213D1F4427A}"/>
                  </a:ext>
                </a:extLst>
              </p:cNvPr>
              <p:cNvSpPr/>
              <p:nvPr/>
            </p:nvSpPr>
            <p:spPr>
              <a:xfrm>
                <a:off x="1573922" y="2384466"/>
                <a:ext cx="2293651" cy="815934"/>
              </a:xfrm>
              <a:prstGeom prst="rect">
                <a:avLst/>
              </a:prstGeom>
              <a:solidFill>
                <a:srgbClr val="E6F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ZoneTexte 32">
                <a:extLst>
                  <a:ext uri="{FF2B5EF4-FFF2-40B4-BE49-F238E27FC236}">
                    <a16:creationId xmlns:a16="http://schemas.microsoft.com/office/drawing/2014/main" id="{C460764B-5551-49C2-ABC5-FE32C3BF78F8}"/>
                  </a:ext>
                </a:extLst>
              </p:cNvPr>
              <p:cNvSpPr txBox="1"/>
              <p:nvPr/>
            </p:nvSpPr>
            <p:spPr>
              <a:xfrm>
                <a:off x="1573922" y="2504649"/>
                <a:ext cx="2293651" cy="338554"/>
              </a:xfrm>
              <a:prstGeom prst="rect">
                <a:avLst/>
              </a:prstGeom>
              <a:noFill/>
            </p:spPr>
            <p:txBody>
              <a:bodyPr wrap="square" lIns="0" rIns="0" rtlCol="0">
                <a:spAutoFit/>
              </a:bodyPr>
              <a:lstStyle/>
              <a:p>
                <a:pPr algn="ctr"/>
                <a:r>
                  <a:rPr lang="fr-FR" sz="1600" b="1" dirty="0">
                    <a:solidFill>
                      <a:schemeClr val="tx1">
                        <a:lumMod val="65000"/>
                        <a:lumOff val="35000"/>
                      </a:schemeClr>
                    </a:solidFill>
                  </a:rPr>
                  <a:t>Inscription des agents</a:t>
                </a:r>
                <a:endParaRPr lang="fr-FR" sz="1600" i="1" dirty="0">
                  <a:solidFill>
                    <a:schemeClr val="tx1">
                      <a:lumMod val="65000"/>
                      <a:lumOff val="35000"/>
                    </a:schemeClr>
                  </a:solidFill>
                </a:endParaRPr>
              </a:p>
            </p:txBody>
          </p:sp>
          <p:sp>
            <p:nvSpPr>
              <p:cNvPr id="34" name="Ellipse 33">
                <a:extLst>
                  <a:ext uri="{FF2B5EF4-FFF2-40B4-BE49-F238E27FC236}">
                    <a16:creationId xmlns:a16="http://schemas.microsoft.com/office/drawing/2014/main" id="{1A80088B-5449-4B7A-B727-A84B280DD96B}"/>
                  </a:ext>
                </a:extLst>
              </p:cNvPr>
              <p:cNvSpPr/>
              <p:nvPr/>
            </p:nvSpPr>
            <p:spPr>
              <a:xfrm>
                <a:off x="2450747" y="1931238"/>
                <a:ext cx="540000" cy="540000"/>
              </a:xfrm>
              <a:prstGeom prst="ellips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35" name="ZoneTexte 34">
                <a:extLst>
                  <a:ext uri="{FF2B5EF4-FFF2-40B4-BE49-F238E27FC236}">
                    <a16:creationId xmlns:a16="http://schemas.microsoft.com/office/drawing/2014/main" id="{ECD19240-0F33-4C8C-9F0F-BDA83A71B2E4}"/>
                  </a:ext>
                </a:extLst>
              </p:cNvPr>
              <p:cNvSpPr txBox="1"/>
              <p:nvPr/>
            </p:nvSpPr>
            <p:spPr>
              <a:xfrm>
                <a:off x="2564311" y="1970406"/>
                <a:ext cx="312872" cy="461665"/>
              </a:xfrm>
              <a:prstGeom prst="rect">
                <a:avLst/>
              </a:prstGeom>
              <a:noFill/>
            </p:spPr>
            <p:txBody>
              <a:bodyPr wrap="square" rtlCol="0">
                <a:spAutoFit/>
              </a:bodyPr>
              <a:lstStyle/>
              <a:p>
                <a:r>
                  <a:rPr lang="fr-FR" sz="2400" b="1" dirty="0">
                    <a:solidFill>
                      <a:schemeClr val="bg1"/>
                    </a:solidFill>
                  </a:rPr>
                  <a:t>1</a:t>
                </a:r>
                <a:endParaRPr lang="fr-FR" b="1" dirty="0">
                  <a:solidFill>
                    <a:schemeClr val="bg1"/>
                  </a:solidFill>
                </a:endParaRPr>
              </a:p>
            </p:txBody>
          </p:sp>
        </p:grpSp>
        <p:grpSp>
          <p:nvGrpSpPr>
            <p:cNvPr id="47" name="Groupe 46">
              <a:extLst>
                <a:ext uri="{FF2B5EF4-FFF2-40B4-BE49-F238E27FC236}">
                  <a16:creationId xmlns:a16="http://schemas.microsoft.com/office/drawing/2014/main" id="{43D4326C-EFC4-41CD-9BC0-C30BF8DD3644}"/>
                </a:ext>
              </a:extLst>
            </p:cNvPr>
            <p:cNvGrpSpPr/>
            <p:nvPr/>
          </p:nvGrpSpPr>
          <p:grpSpPr>
            <a:xfrm>
              <a:off x="9069702" y="1931238"/>
              <a:ext cx="2293651" cy="1269162"/>
              <a:chOff x="9069702" y="1931238"/>
              <a:chExt cx="2293651" cy="1269162"/>
            </a:xfrm>
          </p:grpSpPr>
          <p:sp>
            <p:nvSpPr>
              <p:cNvPr id="48" name="Rectangle 47">
                <a:extLst>
                  <a:ext uri="{FF2B5EF4-FFF2-40B4-BE49-F238E27FC236}">
                    <a16:creationId xmlns:a16="http://schemas.microsoft.com/office/drawing/2014/main" id="{9E4FA74C-8016-48DD-A730-8A540E46FDD2}"/>
                  </a:ext>
                </a:extLst>
              </p:cNvPr>
              <p:cNvSpPr/>
              <p:nvPr/>
            </p:nvSpPr>
            <p:spPr>
              <a:xfrm>
                <a:off x="906970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ZoneTexte 52">
                <a:extLst>
                  <a:ext uri="{FF2B5EF4-FFF2-40B4-BE49-F238E27FC236}">
                    <a16:creationId xmlns:a16="http://schemas.microsoft.com/office/drawing/2014/main" id="{E1A93C6C-84FD-4FAD-8023-B5E6530B6DD6}"/>
                  </a:ext>
                </a:extLst>
              </p:cNvPr>
              <p:cNvSpPr txBox="1"/>
              <p:nvPr/>
            </p:nvSpPr>
            <p:spPr>
              <a:xfrm>
                <a:off x="906970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Impression de la feuille</a:t>
                </a:r>
                <a:br>
                  <a:rPr lang="fr-FR" sz="1600" b="1" dirty="0">
                    <a:solidFill>
                      <a:schemeClr val="tx1">
                        <a:lumMod val="65000"/>
                        <a:lumOff val="35000"/>
                      </a:schemeClr>
                    </a:solidFill>
                  </a:rPr>
                </a:br>
                <a:r>
                  <a:rPr lang="fr-FR" sz="1600" b="1" dirty="0">
                    <a:solidFill>
                      <a:schemeClr val="tx1">
                        <a:lumMod val="65000"/>
                        <a:lumOff val="35000"/>
                      </a:schemeClr>
                    </a:solidFill>
                  </a:rPr>
                  <a:t>de présence</a:t>
                </a:r>
              </a:p>
            </p:txBody>
          </p:sp>
          <p:sp>
            <p:nvSpPr>
              <p:cNvPr id="54" name="Ellipse 53">
                <a:extLst>
                  <a:ext uri="{FF2B5EF4-FFF2-40B4-BE49-F238E27FC236}">
                    <a16:creationId xmlns:a16="http://schemas.microsoft.com/office/drawing/2014/main" id="{D6601DB3-7ED9-453A-940B-54724B2EA8CB}"/>
                  </a:ext>
                </a:extLst>
              </p:cNvPr>
              <p:cNvSpPr/>
              <p:nvPr/>
            </p:nvSpPr>
            <p:spPr>
              <a:xfrm>
                <a:off x="994652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5" name="ZoneTexte 54">
                <a:extLst>
                  <a:ext uri="{FF2B5EF4-FFF2-40B4-BE49-F238E27FC236}">
                    <a16:creationId xmlns:a16="http://schemas.microsoft.com/office/drawing/2014/main" id="{CF005458-57D9-46CE-976C-48FC53FC518D}"/>
                  </a:ext>
                </a:extLst>
              </p:cNvPr>
              <p:cNvSpPr txBox="1"/>
              <p:nvPr/>
            </p:nvSpPr>
            <p:spPr>
              <a:xfrm>
                <a:off x="10060091" y="1970406"/>
                <a:ext cx="312872" cy="461665"/>
              </a:xfrm>
              <a:prstGeom prst="rect">
                <a:avLst/>
              </a:prstGeom>
              <a:noFill/>
            </p:spPr>
            <p:txBody>
              <a:bodyPr wrap="square" rtlCol="0">
                <a:spAutoFit/>
              </a:bodyPr>
              <a:lstStyle/>
              <a:p>
                <a:r>
                  <a:rPr lang="fr-FR" sz="2400" b="1" dirty="0">
                    <a:solidFill>
                      <a:schemeClr val="bg1"/>
                    </a:solidFill>
                  </a:rPr>
                  <a:t>3</a:t>
                </a:r>
                <a:endParaRPr lang="fr-FR" b="1" dirty="0">
                  <a:solidFill>
                    <a:schemeClr val="bg1"/>
                  </a:solidFill>
                </a:endParaRPr>
              </a:p>
            </p:txBody>
          </p:sp>
        </p:grpSp>
        <p:cxnSp>
          <p:nvCxnSpPr>
            <p:cNvPr id="56" name="Straight Connector 103">
              <a:extLst>
                <a:ext uri="{FF2B5EF4-FFF2-40B4-BE49-F238E27FC236}">
                  <a16:creationId xmlns:a16="http://schemas.microsoft.com/office/drawing/2014/main" id="{6FBD7238-8AD4-438A-89E9-F6617343F797}"/>
                </a:ext>
              </a:extLst>
            </p:cNvPr>
            <p:cNvCxnSpPr>
              <a:cxnSpLocks/>
            </p:cNvCxnSpPr>
            <p:nvPr/>
          </p:nvCxnSpPr>
          <p:spPr>
            <a:xfrm>
              <a:off x="1561283" y="3328416"/>
              <a:ext cx="2306290"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sp>
          <p:nvSpPr>
            <p:cNvPr id="57" name="Triangle isocèle 56">
              <a:extLst>
                <a:ext uri="{FF2B5EF4-FFF2-40B4-BE49-F238E27FC236}">
                  <a16:creationId xmlns:a16="http://schemas.microsoft.com/office/drawing/2014/main" id="{5FD87486-FA06-42DB-861A-BD162D9A3298}"/>
                </a:ext>
              </a:extLst>
            </p:cNvPr>
            <p:cNvSpPr/>
            <p:nvPr/>
          </p:nvSpPr>
          <p:spPr>
            <a:xfrm rot="10800000">
              <a:off x="2454753" y="3308917"/>
              <a:ext cx="531990" cy="231300"/>
            </a:xfrm>
            <a:prstGeom prst="triangl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0" name="Groupe 59">
              <a:extLst>
                <a:ext uri="{FF2B5EF4-FFF2-40B4-BE49-F238E27FC236}">
                  <a16:creationId xmlns:a16="http://schemas.microsoft.com/office/drawing/2014/main" id="{86A66A4D-A86B-43CB-AE4A-AF0F2960376D}"/>
                </a:ext>
              </a:extLst>
            </p:cNvPr>
            <p:cNvGrpSpPr/>
            <p:nvPr/>
          </p:nvGrpSpPr>
          <p:grpSpPr>
            <a:xfrm>
              <a:off x="5321812" y="1931238"/>
              <a:ext cx="2293651" cy="1269162"/>
              <a:chOff x="4045422" y="1931238"/>
              <a:chExt cx="2293651" cy="1269162"/>
            </a:xfrm>
          </p:grpSpPr>
          <p:sp>
            <p:nvSpPr>
              <p:cNvPr id="61" name="Rectangle 60">
                <a:extLst>
                  <a:ext uri="{FF2B5EF4-FFF2-40B4-BE49-F238E27FC236}">
                    <a16:creationId xmlns:a16="http://schemas.microsoft.com/office/drawing/2014/main" id="{91CBC1C2-CD0D-4F31-A4BB-97087178F8C4}"/>
                  </a:ext>
                </a:extLst>
              </p:cNvPr>
              <p:cNvSpPr/>
              <p:nvPr/>
            </p:nvSpPr>
            <p:spPr>
              <a:xfrm>
                <a:off x="404542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ZoneTexte 61">
                <a:extLst>
                  <a:ext uri="{FF2B5EF4-FFF2-40B4-BE49-F238E27FC236}">
                    <a16:creationId xmlns:a16="http://schemas.microsoft.com/office/drawing/2014/main" id="{0758988D-C305-4216-9AED-7F9A1E5F5DA4}"/>
                  </a:ext>
                </a:extLst>
              </p:cNvPr>
              <p:cNvSpPr txBox="1"/>
              <p:nvPr/>
            </p:nvSpPr>
            <p:spPr>
              <a:xfrm>
                <a:off x="404542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Envoi des convocations</a:t>
                </a:r>
                <a:br>
                  <a:rPr lang="fr-FR" sz="1600" b="1" dirty="0">
                    <a:solidFill>
                      <a:schemeClr val="tx1">
                        <a:lumMod val="65000"/>
                        <a:lumOff val="35000"/>
                      </a:schemeClr>
                    </a:solidFill>
                  </a:rPr>
                </a:br>
                <a:r>
                  <a:rPr lang="fr-FR" sz="1600" b="1" dirty="0">
                    <a:solidFill>
                      <a:schemeClr val="tx1">
                        <a:lumMod val="65000"/>
                        <a:lumOff val="35000"/>
                      </a:schemeClr>
                    </a:solidFill>
                  </a:rPr>
                  <a:t>des agents</a:t>
                </a:r>
              </a:p>
            </p:txBody>
          </p:sp>
          <p:sp>
            <p:nvSpPr>
              <p:cNvPr id="63" name="Ellipse 62">
                <a:extLst>
                  <a:ext uri="{FF2B5EF4-FFF2-40B4-BE49-F238E27FC236}">
                    <a16:creationId xmlns:a16="http://schemas.microsoft.com/office/drawing/2014/main" id="{7080A426-5E51-4FE8-8C0D-D1FFDAFD0FD4}"/>
                  </a:ext>
                </a:extLst>
              </p:cNvPr>
              <p:cNvSpPr/>
              <p:nvPr/>
            </p:nvSpPr>
            <p:spPr>
              <a:xfrm>
                <a:off x="492224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64" name="ZoneTexte 63">
                <a:extLst>
                  <a:ext uri="{FF2B5EF4-FFF2-40B4-BE49-F238E27FC236}">
                    <a16:creationId xmlns:a16="http://schemas.microsoft.com/office/drawing/2014/main" id="{DE22D963-4DA3-40A9-9682-1E4D3AF1936F}"/>
                  </a:ext>
                </a:extLst>
              </p:cNvPr>
              <p:cNvSpPr txBox="1"/>
              <p:nvPr/>
            </p:nvSpPr>
            <p:spPr>
              <a:xfrm>
                <a:off x="5035811" y="1970406"/>
                <a:ext cx="312872" cy="461665"/>
              </a:xfrm>
              <a:prstGeom prst="rect">
                <a:avLst/>
              </a:prstGeom>
              <a:noFill/>
            </p:spPr>
            <p:txBody>
              <a:bodyPr wrap="square" rtlCol="0">
                <a:spAutoFit/>
              </a:bodyPr>
              <a:lstStyle/>
              <a:p>
                <a:r>
                  <a:rPr lang="fr-FR" sz="2400" b="1" dirty="0">
                    <a:solidFill>
                      <a:schemeClr val="bg1"/>
                    </a:solidFill>
                  </a:rPr>
                  <a:t>2</a:t>
                </a:r>
                <a:endParaRPr lang="fr-FR" b="1" dirty="0">
                  <a:solidFill>
                    <a:schemeClr val="bg1"/>
                  </a:solidFill>
                </a:endParaRPr>
              </a:p>
            </p:txBody>
          </p:sp>
        </p:grpSp>
      </p:grpSp>
      <p:sp>
        <p:nvSpPr>
          <p:cNvPr id="39" name="Freeform 458">
            <a:extLst>
              <a:ext uri="{FF2B5EF4-FFF2-40B4-BE49-F238E27FC236}">
                <a16:creationId xmlns:a16="http://schemas.microsoft.com/office/drawing/2014/main" id="{21033E79-124F-4D87-9F34-171BC8A568DE}"/>
              </a:ext>
            </a:extLst>
          </p:cNvPr>
          <p:cNvSpPr/>
          <p:nvPr/>
        </p:nvSpPr>
        <p:spPr>
          <a:xfrm>
            <a:off x="1371745" y="4901074"/>
            <a:ext cx="468000" cy="468000"/>
          </a:xfrm>
          <a:custGeom>
            <a:avLst/>
            <a:gdLst>
              <a:gd name="connsiteX0" fmla="*/ 113811 w 432706"/>
              <a:gd name="connsiteY0" fmla="*/ 276076 h 432707"/>
              <a:gd name="connsiteX1" fmla="*/ 156631 w 432706"/>
              <a:gd name="connsiteY1" fmla="*/ 318896 h 432707"/>
              <a:gd name="connsiteX2" fmla="*/ 141982 w 432706"/>
              <a:gd name="connsiteY2" fmla="*/ 333545 h 432707"/>
              <a:gd name="connsiteX3" fmla="*/ 126206 w 432706"/>
              <a:gd name="connsiteY3" fmla="*/ 333545 h 432707"/>
              <a:gd name="connsiteX4" fmla="*/ 126206 w 432706"/>
              <a:gd name="connsiteY4" fmla="*/ 306501 h 432707"/>
              <a:gd name="connsiteX5" fmla="*/ 99161 w 432706"/>
              <a:gd name="connsiteY5" fmla="*/ 306501 h 432707"/>
              <a:gd name="connsiteX6" fmla="*/ 99161 w 432706"/>
              <a:gd name="connsiteY6" fmla="*/ 290725 h 432707"/>
              <a:gd name="connsiteX7" fmla="*/ 226495 w 432706"/>
              <a:gd name="connsiteY7" fmla="*/ 164448 h 432707"/>
              <a:gd name="connsiteX8" fmla="*/ 230439 w 432706"/>
              <a:gd name="connsiteY8" fmla="*/ 166209 h 432707"/>
              <a:gd name="connsiteX9" fmla="*/ 229593 w 432706"/>
              <a:gd name="connsiteY9" fmla="*/ 174660 h 432707"/>
              <a:gd name="connsiteX10" fmla="*/ 147616 w 432706"/>
              <a:gd name="connsiteY10" fmla="*/ 256638 h 432707"/>
              <a:gd name="connsiteX11" fmla="*/ 139165 w 432706"/>
              <a:gd name="connsiteY11" fmla="*/ 257483 h 432707"/>
              <a:gd name="connsiteX12" fmla="*/ 140010 w 432706"/>
              <a:gd name="connsiteY12" fmla="*/ 249032 h 432707"/>
              <a:gd name="connsiteX13" fmla="*/ 221987 w 432706"/>
              <a:gd name="connsiteY13" fmla="*/ 167054 h 432707"/>
              <a:gd name="connsiteX14" fmla="*/ 226495 w 432706"/>
              <a:gd name="connsiteY14" fmla="*/ 164448 h 432707"/>
              <a:gd name="connsiteX15" fmla="*/ 225368 w 432706"/>
              <a:gd name="connsiteY15" fmla="*/ 126206 h 432707"/>
              <a:gd name="connsiteX16" fmla="*/ 72117 w 432706"/>
              <a:gd name="connsiteY16" fmla="*/ 279457 h 432707"/>
              <a:gd name="connsiteX17" fmla="*/ 72117 w 432706"/>
              <a:gd name="connsiteY17" fmla="*/ 360589 h 432707"/>
              <a:gd name="connsiteX18" fmla="*/ 153249 w 432706"/>
              <a:gd name="connsiteY18" fmla="*/ 360589 h 432707"/>
              <a:gd name="connsiteX19" fmla="*/ 306500 w 432706"/>
              <a:gd name="connsiteY19" fmla="*/ 207339 h 432707"/>
              <a:gd name="connsiteX20" fmla="*/ 288471 w 432706"/>
              <a:gd name="connsiteY20" fmla="*/ 74372 h 432707"/>
              <a:gd name="connsiteX21" fmla="*/ 269315 w 432706"/>
              <a:gd name="connsiteY21" fmla="*/ 82259 h 432707"/>
              <a:gd name="connsiteX22" fmla="*/ 243397 w 432706"/>
              <a:gd name="connsiteY22" fmla="*/ 108177 h 432707"/>
              <a:gd name="connsiteX23" fmla="*/ 324530 w 432706"/>
              <a:gd name="connsiteY23" fmla="*/ 189309 h 432707"/>
              <a:gd name="connsiteX24" fmla="*/ 350447 w 432706"/>
              <a:gd name="connsiteY24" fmla="*/ 163392 h 432707"/>
              <a:gd name="connsiteX25" fmla="*/ 358335 w 432706"/>
              <a:gd name="connsiteY25" fmla="*/ 144236 h 432707"/>
              <a:gd name="connsiteX26" fmla="*/ 350447 w 432706"/>
              <a:gd name="connsiteY26" fmla="*/ 125079 h 432707"/>
              <a:gd name="connsiteX27" fmla="*/ 307628 w 432706"/>
              <a:gd name="connsiteY27" fmla="*/ 82259 h 432707"/>
              <a:gd name="connsiteX28" fmla="*/ 288471 w 432706"/>
              <a:gd name="connsiteY28" fmla="*/ 74372 h 432707"/>
              <a:gd name="connsiteX29" fmla="*/ 81132 w 432706"/>
              <a:gd name="connsiteY29" fmla="*/ 0 h 432707"/>
              <a:gd name="connsiteX30" fmla="*/ 351574 w 432706"/>
              <a:gd name="connsiteY30" fmla="*/ 0 h 432707"/>
              <a:gd name="connsiteX31" fmla="*/ 408902 w 432706"/>
              <a:gd name="connsiteY31" fmla="*/ 23805 h 432707"/>
              <a:gd name="connsiteX32" fmla="*/ 432706 w 432706"/>
              <a:gd name="connsiteY32" fmla="*/ 81133 h 432707"/>
              <a:gd name="connsiteX33" fmla="*/ 432706 w 432706"/>
              <a:gd name="connsiteY33" fmla="*/ 351574 h 432707"/>
              <a:gd name="connsiteX34" fmla="*/ 408902 w 432706"/>
              <a:gd name="connsiteY34" fmla="*/ 408902 h 432707"/>
              <a:gd name="connsiteX35" fmla="*/ 351574 w 432706"/>
              <a:gd name="connsiteY35" fmla="*/ 432707 h 432707"/>
              <a:gd name="connsiteX36" fmla="*/ 81132 w 432706"/>
              <a:gd name="connsiteY36" fmla="*/ 432707 h 432707"/>
              <a:gd name="connsiteX37" fmla="*/ 23804 w 432706"/>
              <a:gd name="connsiteY37" fmla="*/ 408902 h 432707"/>
              <a:gd name="connsiteX38" fmla="*/ 0 w 432706"/>
              <a:gd name="connsiteY38" fmla="*/ 351574 h 432707"/>
              <a:gd name="connsiteX39" fmla="*/ 0 w 432706"/>
              <a:gd name="connsiteY39" fmla="*/ 81133 h 432707"/>
              <a:gd name="connsiteX40" fmla="*/ 23804 w 432706"/>
              <a:gd name="connsiteY40" fmla="*/ 23805 h 432707"/>
              <a:gd name="connsiteX41" fmla="*/ 81132 w 432706"/>
              <a:gd name="connsiteY41"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32706" h="432707">
                <a:moveTo>
                  <a:pt x="113811" y="276076"/>
                </a:moveTo>
                <a:lnTo>
                  <a:pt x="156631" y="318896"/>
                </a:lnTo>
                <a:lnTo>
                  <a:pt x="141982" y="333545"/>
                </a:lnTo>
                <a:lnTo>
                  <a:pt x="126206" y="333545"/>
                </a:lnTo>
                <a:lnTo>
                  <a:pt x="126206" y="306501"/>
                </a:lnTo>
                <a:lnTo>
                  <a:pt x="99161" y="306501"/>
                </a:lnTo>
                <a:lnTo>
                  <a:pt x="99161" y="290725"/>
                </a:lnTo>
                <a:close/>
                <a:moveTo>
                  <a:pt x="226495" y="164448"/>
                </a:moveTo>
                <a:cubicBezTo>
                  <a:pt x="227903" y="164308"/>
                  <a:pt x="229218" y="164894"/>
                  <a:pt x="230439" y="166209"/>
                </a:cubicBezTo>
                <a:cubicBezTo>
                  <a:pt x="233068" y="168651"/>
                  <a:pt x="232786" y="171468"/>
                  <a:pt x="229593" y="174660"/>
                </a:cubicBezTo>
                <a:lnTo>
                  <a:pt x="147616" y="256638"/>
                </a:lnTo>
                <a:cubicBezTo>
                  <a:pt x="144423" y="259831"/>
                  <a:pt x="141606" y="260112"/>
                  <a:pt x="139165" y="257483"/>
                </a:cubicBezTo>
                <a:cubicBezTo>
                  <a:pt x="136535" y="255042"/>
                  <a:pt x="136817" y="252225"/>
                  <a:pt x="140010" y="249032"/>
                </a:cubicBezTo>
                <a:lnTo>
                  <a:pt x="221987" y="167054"/>
                </a:lnTo>
                <a:cubicBezTo>
                  <a:pt x="223584" y="165458"/>
                  <a:pt x="225086" y="164589"/>
                  <a:pt x="226495" y="164448"/>
                </a:cubicBezTo>
                <a:close/>
                <a:moveTo>
                  <a:pt x="225368" y="126206"/>
                </a:moveTo>
                <a:lnTo>
                  <a:pt x="72117" y="279457"/>
                </a:lnTo>
                <a:lnTo>
                  <a:pt x="72117" y="360589"/>
                </a:lnTo>
                <a:lnTo>
                  <a:pt x="153249" y="360589"/>
                </a:lnTo>
                <a:lnTo>
                  <a:pt x="306500" y="207339"/>
                </a:lnTo>
                <a:close/>
                <a:moveTo>
                  <a:pt x="288471" y="74372"/>
                </a:moveTo>
                <a:cubicBezTo>
                  <a:pt x="280959" y="74372"/>
                  <a:pt x="274574" y="77001"/>
                  <a:pt x="269315" y="82259"/>
                </a:cubicBezTo>
                <a:lnTo>
                  <a:pt x="243397" y="108177"/>
                </a:lnTo>
                <a:lnTo>
                  <a:pt x="324530" y="189309"/>
                </a:lnTo>
                <a:lnTo>
                  <a:pt x="350447" y="163392"/>
                </a:lnTo>
                <a:cubicBezTo>
                  <a:pt x="355706" y="158133"/>
                  <a:pt x="358335" y="151748"/>
                  <a:pt x="358335" y="144236"/>
                </a:cubicBezTo>
                <a:cubicBezTo>
                  <a:pt x="358335" y="136723"/>
                  <a:pt x="355706" y="130338"/>
                  <a:pt x="350447" y="125079"/>
                </a:cubicBezTo>
                <a:lnTo>
                  <a:pt x="307628" y="82259"/>
                </a:lnTo>
                <a:cubicBezTo>
                  <a:pt x="302369" y="77001"/>
                  <a:pt x="295983" y="74372"/>
                  <a:pt x="288471" y="74372"/>
                </a:cubicBezTo>
                <a:close/>
                <a:moveTo>
                  <a:pt x="81132" y="0"/>
                </a:moveTo>
                <a:lnTo>
                  <a:pt x="351574" y="0"/>
                </a:lnTo>
                <a:cubicBezTo>
                  <a:pt x="373923" y="0"/>
                  <a:pt x="393033" y="7935"/>
                  <a:pt x="408902" y="23805"/>
                </a:cubicBezTo>
                <a:cubicBezTo>
                  <a:pt x="424772" y="39674"/>
                  <a:pt x="432706" y="58784"/>
                  <a:pt x="432706" y="81133"/>
                </a:cubicBezTo>
                <a:lnTo>
                  <a:pt x="432706" y="351574"/>
                </a:lnTo>
                <a:cubicBezTo>
                  <a:pt x="432706" y="373924"/>
                  <a:pt x="424772" y="393033"/>
                  <a:pt x="408902" y="408902"/>
                </a:cubicBezTo>
                <a:cubicBezTo>
                  <a:pt x="393033" y="424772"/>
                  <a:pt x="373923" y="432707"/>
                  <a:pt x="351574" y="432707"/>
                </a:cubicBezTo>
                <a:lnTo>
                  <a:pt x="81132" y="432707"/>
                </a:lnTo>
                <a:cubicBezTo>
                  <a:pt x="58783" y="432707"/>
                  <a:pt x="39674" y="424772"/>
                  <a:pt x="23804" y="408902"/>
                </a:cubicBezTo>
                <a:cubicBezTo>
                  <a:pt x="7935" y="393033"/>
                  <a:pt x="0" y="373924"/>
                  <a:pt x="0" y="351574"/>
                </a:cubicBezTo>
                <a:lnTo>
                  <a:pt x="0" y="81133"/>
                </a:lnTo>
                <a:cubicBezTo>
                  <a:pt x="0" y="58784"/>
                  <a:pt x="7935" y="39674"/>
                  <a:pt x="23804" y="23805"/>
                </a:cubicBezTo>
                <a:cubicBezTo>
                  <a:pt x="39674" y="7935"/>
                  <a:pt x="58783" y="0"/>
                  <a:pt x="811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fr-FR" dirty="0"/>
          </a:p>
        </p:txBody>
      </p:sp>
      <p:sp>
        <p:nvSpPr>
          <p:cNvPr id="40" name="ZoneTexte 39">
            <a:extLst>
              <a:ext uri="{FF2B5EF4-FFF2-40B4-BE49-F238E27FC236}">
                <a16:creationId xmlns:a16="http://schemas.microsoft.com/office/drawing/2014/main" id="{9B778235-D314-4777-9290-6FED635266AB}"/>
              </a:ext>
            </a:extLst>
          </p:cNvPr>
          <p:cNvSpPr txBox="1"/>
          <p:nvPr/>
        </p:nvSpPr>
        <p:spPr>
          <a:xfrm>
            <a:off x="1927685" y="4828434"/>
            <a:ext cx="4039006" cy="1323439"/>
          </a:xfrm>
          <a:prstGeom prst="rect">
            <a:avLst/>
          </a:prstGeom>
          <a:noFill/>
        </p:spPr>
        <p:txBody>
          <a:bodyPr wrap="square">
            <a:spAutoFit/>
          </a:bodyPr>
          <a:lstStyle/>
          <a:p>
            <a:r>
              <a:rPr lang="fr-FR" sz="16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Il est possible de supprimer un participant en le sélectionnant et en cliquant sur « - ».</a:t>
            </a:r>
            <a:br>
              <a:rPr lang="fr-FR" sz="16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br>
            <a:r>
              <a:rPr lang="fr-FR" sz="1600" b="1" i="1" dirty="0">
                <a:solidFill>
                  <a:srgbClr val="7F7F7F"/>
                </a:solidFill>
                <a:latin typeface="Calibri" panose="020F0502020204030204" pitchFamily="34" charset="0"/>
                <a:cs typeface="Times New Roman" panose="02020603050405020304" pitchFamily="18" charset="0"/>
              </a:rPr>
              <a:t>La suppression est définitive</a:t>
            </a:r>
            <a:r>
              <a:rPr lang="fr-FR" sz="1600" i="1" dirty="0">
                <a:solidFill>
                  <a:srgbClr val="7F7F7F"/>
                </a:solidFill>
                <a:latin typeface="Calibri" panose="020F0502020204030204" pitchFamily="34" charset="0"/>
                <a:cs typeface="Times New Roman" panose="02020603050405020304" pitchFamily="18" charset="0"/>
              </a:rPr>
              <a:t> et à n’utiliser qu’en cas d’erreur de saisie sur une inscription sans demande</a:t>
            </a:r>
          </a:p>
        </p:txBody>
      </p:sp>
      <p:pic>
        <p:nvPicPr>
          <p:cNvPr id="41" name="Image 40"/>
          <p:cNvPicPr/>
          <p:nvPr/>
        </p:nvPicPr>
        <p:blipFill>
          <a:blip r:embed="rId2"/>
          <a:stretch>
            <a:fillRect/>
          </a:stretch>
        </p:blipFill>
        <p:spPr>
          <a:xfrm>
            <a:off x="5951451" y="2187908"/>
            <a:ext cx="5765551" cy="3994479"/>
          </a:xfrm>
          <a:prstGeom prst="rect">
            <a:avLst/>
          </a:prstGeom>
          <a:ln>
            <a:solidFill>
              <a:schemeClr val="bg1">
                <a:lumMod val="50000"/>
              </a:schemeClr>
            </a:solidFill>
          </a:ln>
        </p:spPr>
      </p:pic>
      <p:sp>
        <p:nvSpPr>
          <p:cNvPr id="42" name="ZoneTexte 41">
            <a:extLst>
              <a:ext uri="{FF2B5EF4-FFF2-40B4-BE49-F238E27FC236}">
                <a16:creationId xmlns:a16="http://schemas.microsoft.com/office/drawing/2014/main" id="{EC1E7184-0B75-4515-B82D-9EDA6D98F642}"/>
              </a:ext>
            </a:extLst>
          </p:cNvPr>
          <p:cNvSpPr txBox="1"/>
          <p:nvPr/>
        </p:nvSpPr>
        <p:spPr>
          <a:xfrm>
            <a:off x="1330136" y="3462553"/>
            <a:ext cx="4803767" cy="1200329"/>
          </a:xfrm>
          <a:prstGeom prst="rect">
            <a:avLst/>
          </a:prstGeom>
          <a:noFill/>
        </p:spPr>
        <p:txBody>
          <a:bodyPr wrap="square">
            <a:spAutoFit/>
          </a:bodyPr>
          <a:lstStyle/>
          <a:p>
            <a:pPr marL="285750" indent="-285750">
              <a:buClr>
                <a:srgbClr val="00AC8C"/>
              </a:buClr>
              <a:buFont typeface="Arial" panose="020B0604020202020204" pitchFamily="34" charset="0"/>
              <a:buChar char="•"/>
            </a:pPr>
            <a:r>
              <a:rPr lang="fr-FR" dirty="0"/>
              <a:t>Une fois les inscriptions issues du Self mobile intégrées et les inscriptions directes saisies, vous pouvez modifier l’état de chaque inscription : Inscrit / En attente / Annulé…</a:t>
            </a:r>
          </a:p>
        </p:txBody>
      </p:sp>
      <p:sp>
        <p:nvSpPr>
          <p:cNvPr id="43" name="ZoneTexte 42">
            <a:extLst>
              <a:ext uri="{FF2B5EF4-FFF2-40B4-BE49-F238E27FC236}">
                <a16:creationId xmlns:a16="http://schemas.microsoft.com/office/drawing/2014/main" id="{C10E9A6E-4F7D-4A1E-AF0F-13D5EAC0B9C4}"/>
              </a:ext>
            </a:extLst>
          </p:cNvPr>
          <p:cNvSpPr txBox="1"/>
          <p:nvPr/>
        </p:nvSpPr>
        <p:spPr>
          <a:xfrm>
            <a:off x="10755218" y="4365480"/>
            <a:ext cx="37224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sp>
        <p:nvSpPr>
          <p:cNvPr id="44" name="ZoneTexte 43">
            <a:extLst>
              <a:ext uri="{FF2B5EF4-FFF2-40B4-BE49-F238E27FC236}">
                <a16:creationId xmlns:a16="http://schemas.microsoft.com/office/drawing/2014/main" id="{E5FD7989-CD20-44A3-B448-62E41D3A35CB}"/>
              </a:ext>
            </a:extLst>
          </p:cNvPr>
          <p:cNvSpPr txBox="1"/>
          <p:nvPr/>
        </p:nvSpPr>
        <p:spPr>
          <a:xfrm>
            <a:off x="4180650" y="693823"/>
            <a:ext cx="7236000" cy="338554"/>
          </a:xfrm>
          <a:prstGeom prst="rect">
            <a:avLst/>
          </a:prstGeom>
          <a:solidFill>
            <a:srgbClr val="00AC8C"/>
          </a:solidFill>
        </p:spPr>
        <p:txBody>
          <a:bodyPr wrap="square" rtlCol="0">
            <a:spAutoFit/>
          </a:bodyPr>
          <a:lstStyle/>
          <a:p>
            <a:r>
              <a:rPr lang="fr-FR" sz="1600" b="1" dirty="0">
                <a:solidFill>
                  <a:schemeClr val="bg1"/>
                </a:solidFill>
              </a:rPr>
              <a:t>Accès à l’écran </a:t>
            </a:r>
            <a:r>
              <a:rPr lang="fr-FR" sz="1600" dirty="0">
                <a:solidFill>
                  <a:schemeClr val="bg1"/>
                </a:solidFill>
              </a:rPr>
              <a:t>: Formation </a:t>
            </a:r>
            <a:r>
              <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 </a:t>
            </a:r>
            <a:r>
              <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Définir les sessions </a:t>
            </a:r>
            <a:r>
              <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a:t>
            </a:r>
            <a:r>
              <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Gérer les inscriptions </a:t>
            </a:r>
            <a:r>
              <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 Par session</a:t>
            </a:r>
            <a:endParaRPr lang="fr-FR" sz="1600" dirty="0">
              <a:solidFill>
                <a:schemeClr val="bg1"/>
              </a:solidFill>
            </a:endParaRPr>
          </a:p>
        </p:txBody>
      </p:sp>
      <p:sp>
        <p:nvSpPr>
          <p:cNvPr id="45" name="Rectangle : avec coins arrondis en diagonale 44">
            <a:extLst>
              <a:ext uri="{FF2B5EF4-FFF2-40B4-BE49-F238E27FC236}">
                <a16:creationId xmlns:a16="http://schemas.microsoft.com/office/drawing/2014/main" id="{F35E480E-FA2C-4D25-B736-458448EA93C5}"/>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46" name="Rectangle : avec coins arrondis en diagonale 45">
            <a:extLst>
              <a:ext uri="{FF2B5EF4-FFF2-40B4-BE49-F238E27FC236}">
                <a16:creationId xmlns:a16="http://schemas.microsoft.com/office/drawing/2014/main" id="{E86F5FD3-128C-4163-91EC-26A7A39937C8}"/>
              </a:ext>
            </a:extLst>
          </p:cNvPr>
          <p:cNvSpPr/>
          <p:nvPr/>
        </p:nvSpPr>
        <p:spPr>
          <a:xfrm>
            <a:off x="60960" y="160470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2 –</a:t>
            </a:r>
            <a:br>
              <a:rPr lang="fr-FR" sz="1000" dirty="0">
                <a:solidFill>
                  <a:srgbClr val="00AC8C"/>
                </a:solidFill>
              </a:rPr>
            </a:br>
            <a:r>
              <a:rPr lang="fr-FR" sz="1000" dirty="0">
                <a:solidFill>
                  <a:srgbClr val="00AC8C"/>
                </a:solidFill>
              </a:rPr>
              <a:t>Stage / Session</a:t>
            </a:r>
          </a:p>
        </p:txBody>
      </p:sp>
      <p:sp>
        <p:nvSpPr>
          <p:cNvPr id="49" name="Rectangle : avec coins arrondis en diagonale 48">
            <a:extLst>
              <a:ext uri="{FF2B5EF4-FFF2-40B4-BE49-F238E27FC236}">
                <a16:creationId xmlns:a16="http://schemas.microsoft.com/office/drawing/2014/main" id="{4C96A061-2C45-4989-ABFD-4CB710C712CB}"/>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50" name="Rectangle : avec coins arrondis en diagonale 49">
            <a:extLst>
              <a:ext uri="{FF2B5EF4-FFF2-40B4-BE49-F238E27FC236}">
                <a16:creationId xmlns:a16="http://schemas.microsoft.com/office/drawing/2014/main" id="{8EA9F85F-3BD3-4526-8BDD-539A9D418FEC}"/>
              </a:ext>
            </a:extLst>
          </p:cNvPr>
          <p:cNvSpPr/>
          <p:nvPr/>
        </p:nvSpPr>
        <p:spPr>
          <a:xfrm>
            <a:off x="60960" y="3321273"/>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5 –</a:t>
            </a:r>
            <a:br>
              <a:rPr lang="fr-FR" sz="1000" dirty="0"/>
            </a:br>
            <a:r>
              <a:rPr lang="fr-FR" sz="1000" dirty="0"/>
              <a:t>Inscription</a:t>
            </a:r>
          </a:p>
        </p:txBody>
      </p:sp>
      <p:sp>
        <p:nvSpPr>
          <p:cNvPr id="51" name="Rectangle : avec coins arrondis en diagonale 50">
            <a:extLst>
              <a:ext uri="{FF2B5EF4-FFF2-40B4-BE49-F238E27FC236}">
                <a16:creationId xmlns:a16="http://schemas.microsoft.com/office/drawing/2014/main" id="{AF4BE04A-3118-4069-B885-C425AD4FDFF3}"/>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52" name="Rectangle : avec coins arrondis en diagonale 51">
            <a:extLst>
              <a:ext uri="{FF2B5EF4-FFF2-40B4-BE49-F238E27FC236}">
                <a16:creationId xmlns:a16="http://schemas.microsoft.com/office/drawing/2014/main" id="{9C9F6522-68C6-4860-ABF0-A2BDE2C976AB}"/>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58" name="Rectangle : avec coins arrondis en diagonale 57">
            <a:extLst>
              <a:ext uri="{FF2B5EF4-FFF2-40B4-BE49-F238E27FC236}">
                <a16:creationId xmlns:a16="http://schemas.microsoft.com/office/drawing/2014/main" id="{3A6B760B-DC67-4191-9998-8D4DB73D04AD}"/>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59" name="Rectangle : avec coins arrondis en diagonale 58">
            <a:extLst>
              <a:ext uri="{FF2B5EF4-FFF2-40B4-BE49-F238E27FC236}">
                <a16:creationId xmlns:a16="http://schemas.microsoft.com/office/drawing/2014/main" id="{C6D2F32C-3A6A-4C1F-BAEC-84D21414640A}"/>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p>
        </p:txBody>
      </p:sp>
      <p:sp>
        <p:nvSpPr>
          <p:cNvPr id="65" name="Rectangle : avec coins arrondis en diagonale 64">
            <a:extLst>
              <a:ext uri="{FF2B5EF4-FFF2-40B4-BE49-F238E27FC236}">
                <a16:creationId xmlns:a16="http://schemas.microsoft.com/office/drawing/2014/main" id="{3CE4607D-7CE0-479A-875F-242C30CCA989}"/>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7" name="Espace réservé de la date 6">
            <a:extLst>
              <a:ext uri="{FF2B5EF4-FFF2-40B4-BE49-F238E27FC236}">
                <a16:creationId xmlns:a16="http://schemas.microsoft.com/office/drawing/2014/main" id="{ACC885D4-C266-4D20-A635-048EF6A917CB}"/>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8FCF5574-295A-495C-9332-98C2E36FC5B7}"/>
              </a:ext>
            </a:extLst>
          </p:cNvPr>
          <p:cNvSpPr>
            <a:spLocks noGrp="1"/>
          </p:cNvSpPr>
          <p:nvPr>
            <p:ph type="sldNum" sz="quarter" idx="12"/>
          </p:nvPr>
        </p:nvSpPr>
        <p:spPr/>
        <p:txBody>
          <a:bodyPr/>
          <a:lstStyle/>
          <a:p>
            <a:fld id="{9BA320C2-BDE6-4EB1-A6D0-0042D9418E61}" type="slidenum">
              <a:rPr lang="fr-FR" smtClean="0"/>
              <a:pPr/>
              <a:t>19</a:t>
            </a:fld>
            <a:endParaRPr lang="fr-FR" dirty="0"/>
          </a:p>
        </p:txBody>
      </p:sp>
      <p:grpSp>
        <p:nvGrpSpPr>
          <p:cNvPr id="66" name="Groupe 65"/>
          <p:cNvGrpSpPr/>
          <p:nvPr/>
        </p:nvGrpSpPr>
        <p:grpSpPr>
          <a:xfrm>
            <a:off x="11278836" y="126022"/>
            <a:ext cx="756938" cy="527878"/>
            <a:chOff x="10975331" y="352297"/>
            <a:chExt cx="756938" cy="527878"/>
          </a:xfrm>
        </p:grpSpPr>
        <p:sp>
          <p:nvSpPr>
            <p:cNvPr id="67" name="Rectangle avec coins arrondis en diagonale 66"/>
            <p:cNvSpPr/>
            <p:nvPr/>
          </p:nvSpPr>
          <p:spPr>
            <a:xfrm>
              <a:off x="10975331" y="352297"/>
              <a:ext cx="756938" cy="527878"/>
            </a:xfrm>
            <a:prstGeom prst="round2Diag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8" name="ZoneTexte 67"/>
            <p:cNvSpPr txBox="1"/>
            <p:nvPr/>
          </p:nvSpPr>
          <p:spPr>
            <a:xfrm>
              <a:off x="10975331" y="450114"/>
              <a:ext cx="756938" cy="369332"/>
            </a:xfrm>
            <a:prstGeom prst="rect">
              <a:avLst/>
            </a:prstGeom>
            <a:noFill/>
          </p:spPr>
          <p:txBody>
            <a:bodyPr wrap="none" rtlCol="0">
              <a:spAutoFit/>
            </a:bodyPr>
            <a:lstStyle/>
            <a:p>
              <a:r>
                <a:rPr lang="fr-FR" b="1" dirty="0">
                  <a:solidFill>
                    <a:srgbClr val="F6FCFA"/>
                  </a:solidFill>
                </a:rPr>
                <a:t>Démo</a:t>
              </a:r>
            </a:p>
          </p:txBody>
        </p:sp>
      </p:grpSp>
    </p:spTree>
    <p:extLst>
      <p:ext uri="{BB962C8B-B14F-4D97-AF65-F5344CB8AC3E}">
        <p14:creationId xmlns:p14="http://schemas.microsoft.com/office/powerpoint/2010/main" val="3570497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 coins arrondis 56">
            <a:extLst>
              <a:ext uri="{FF2B5EF4-FFF2-40B4-BE49-F238E27FC236}">
                <a16:creationId xmlns:a16="http://schemas.microsoft.com/office/drawing/2014/main" id="{9D4F80FC-79CE-400D-BA3F-E196F9BE7439}"/>
              </a:ext>
            </a:extLst>
          </p:cNvPr>
          <p:cNvSpPr/>
          <p:nvPr/>
        </p:nvSpPr>
        <p:spPr>
          <a:xfrm>
            <a:off x="4528988" y="2103120"/>
            <a:ext cx="3764279" cy="3027680"/>
          </a:xfrm>
          <a:prstGeom prst="roundRect">
            <a:avLst>
              <a:gd name="adj" fmla="val 9231"/>
            </a:avLst>
          </a:prstGeom>
          <a:solidFill>
            <a:srgbClr val="F6FCFA"/>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Titre 3">
            <a:extLst>
              <a:ext uri="{FF2B5EF4-FFF2-40B4-BE49-F238E27FC236}">
                <a16:creationId xmlns:a16="http://schemas.microsoft.com/office/drawing/2014/main" id="{70B32F57-56FA-4D5E-A93F-24409AF97AB6}"/>
              </a:ext>
            </a:extLst>
          </p:cNvPr>
          <p:cNvSpPr>
            <a:spLocks noGrp="1"/>
          </p:cNvSpPr>
          <p:nvPr>
            <p:ph type="title"/>
          </p:nvPr>
        </p:nvSpPr>
        <p:spPr/>
        <p:txBody>
          <a:bodyPr>
            <a:normAutofit fontScale="90000"/>
          </a:bodyPr>
          <a:lstStyle/>
          <a:p>
            <a:r>
              <a:rPr lang="fr-FR" dirty="0"/>
              <a:t>Objectifs et programme de la formation</a:t>
            </a:r>
          </a:p>
        </p:txBody>
      </p:sp>
      <p:sp>
        <p:nvSpPr>
          <p:cNvPr id="26" name="Espace réservé du pied de page 25">
            <a:extLst>
              <a:ext uri="{FF2B5EF4-FFF2-40B4-BE49-F238E27FC236}">
                <a16:creationId xmlns:a16="http://schemas.microsoft.com/office/drawing/2014/main" id="{75EA2A0D-B9C1-4FF6-BFF5-B9C6AC435811}"/>
              </a:ext>
            </a:extLst>
          </p:cNvPr>
          <p:cNvSpPr>
            <a:spLocks noGrp="1"/>
          </p:cNvSpPr>
          <p:nvPr>
            <p:ph type="ftr" sz="quarter" idx="11"/>
          </p:nvPr>
        </p:nvSpPr>
        <p:spPr/>
        <p:txBody>
          <a:bodyPr/>
          <a:lstStyle/>
          <a:p>
            <a:r>
              <a:rPr lang="fr-FR" dirty="0"/>
              <a:t>Module 2</a:t>
            </a:r>
          </a:p>
        </p:txBody>
      </p:sp>
      <p:sp>
        <p:nvSpPr>
          <p:cNvPr id="31" name="Rectangle : avec coins arrondis en diagonale 30">
            <a:extLst>
              <a:ext uri="{FF2B5EF4-FFF2-40B4-BE49-F238E27FC236}">
                <a16:creationId xmlns:a16="http://schemas.microsoft.com/office/drawing/2014/main" id="{C270DC4A-0B7B-4621-B54D-D1D39685D70D}"/>
              </a:ext>
            </a:extLst>
          </p:cNvPr>
          <p:cNvSpPr/>
          <p:nvPr/>
        </p:nvSpPr>
        <p:spPr>
          <a:xfrm>
            <a:off x="455672" y="2482168"/>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1</a:t>
            </a:r>
          </a:p>
        </p:txBody>
      </p:sp>
      <p:sp>
        <p:nvSpPr>
          <p:cNvPr id="32" name="Rectangle : avec coins arrondis en diagonale 31">
            <a:extLst>
              <a:ext uri="{FF2B5EF4-FFF2-40B4-BE49-F238E27FC236}">
                <a16:creationId xmlns:a16="http://schemas.microsoft.com/office/drawing/2014/main" id="{97D255EB-8AA5-4D4A-9468-8803A055A931}"/>
              </a:ext>
            </a:extLst>
          </p:cNvPr>
          <p:cNvSpPr/>
          <p:nvPr/>
        </p:nvSpPr>
        <p:spPr>
          <a:xfrm>
            <a:off x="455672" y="3380936"/>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2</a:t>
            </a:r>
          </a:p>
        </p:txBody>
      </p:sp>
      <p:sp>
        <p:nvSpPr>
          <p:cNvPr id="33" name="Rectangle : avec coins arrondis en diagonale 32">
            <a:extLst>
              <a:ext uri="{FF2B5EF4-FFF2-40B4-BE49-F238E27FC236}">
                <a16:creationId xmlns:a16="http://schemas.microsoft.com/office/drawing/2014/main" id="{979AD7AD-2703-423C-B3B4-D052B8DD7EBA}"/>
              </a:ext>
            </a:extLst>
          </p:cNvPr>
          <p:cNvSpPr/>
          <p:nvPr/>
        </p:nvSpPr>
        <p:spPr>
          <a:xfrm>
            <a:off x="455672" y="4277229"/>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3</a:t>
            </a:r>
          </a:p>
        </p:txBody>
      </p:sp>
      <p:sp>
        <p:nvSpPr>
          <p:cNvPr id="39" name="ZoneTexte 38">
            <a:extLst>
              <a:ext uri="{FF2B5EF4-FFF2-40B4-BE49-F238E27FC236}">
                <a16:creationId xmlns:a16="http://schemas.microsoft.com/office/drawing/2014/main" id="{AB38FF3A-4A9D-4BA4-916E-33CB7B019B0D}"/>
              </a:ext>
            </a:extLst>
          </p:cNvPr>
          <p:cNvSpPr txBox="1"/>
          <p:nvPr/>
        </p:nvSpPr>
        <p:spPr>
          <a:xfrm>
            <a:off x="1216778" y="2450622"/>
            <a:ext cx="2821821" cy="584775"/>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Présentation générale</a:t>
            </a:r>
            <a:br>
              <a:rPr lang="fr-FR" sz="1600" dirty="0">
                <a:latin typeface="Arial" panose="020B0604020202020204" pitchFamily="34" charset="0"/>
                <a:cs typeface="Arial" panose="020B0604020202020204" pitchFamily="34" charset="0"/>
              </a:rPr>
            </a:br>
            <a:r>
              <a:rPr lang="fr-FR" sz="1600" dirty="0">
                <a:latin typeface="Arial" panose="020B0604020202020204" pitchFamily="34" charset="0"/>
                <a:cs typeface="Arial" panose="020B0604020202020204" pitchFamily="34" charset="0"/>
              </a:rPr>
              <a:t>de </a:t>
            </a:r>
            <a:r>
              <a:rPr lang="fr-FR" sz="1600" dirty="0" smtClean="0">
                <a:latin typeface="Arial" panose="020B0604020202020204" pitchFamily="34" charset="0"/>
                <a:cs typeface="Arial" panose="020B0604020202020204" pitchFamily="34" charset="0"/>
              </a:rPr>
              <a:t>RenoiRH-formation</a:t>
            </a:r>
            <a:endParaRPr lang="fr-FR" sz="1600" dirty="0">
              <a:latin typeface="Arial" panose="020B0604020202020204" pitchFamily="34" charset="0"/>
              <a:cs typeface="Arial" panose="020B0604020202020204" pitchFamily="34" charset="0"/>
            </a:endParaRPr>
          </a:p>
        </p:txBody>
      </p:sp>
      <p:sp>
        <p:nvSpPr>
          <p:cNvPr id="40" name="Rectangle : avec coins arrondis en diagonale 39">
            <a:extLst>
              <a:ext uri="{FF2B5EF4-FFF2-40B4-BE49-F238E27FC236}">
                <a16:creationId xmlns:a16="http://schemas.microsoft.com/office/drawing/2014/main" id="{7B202AA7-3278-43A5-A71B-69CAD28A4D9F}"/>
              </a:ext>
            </a:extLst>
          </p:cNvPr>
          <p:cNvSpPr/>
          <p:nvPr/>
        </p:nvSpPr>
        <p:spPr>
          <a:xfrm>
            <a:off x="4824472" y="2482168"/>
            <a:ext cx="536713" cy="519440"/>
          </a:xfrm>
          <a:prstGeom prst="round2DiagRect">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4</a:t>
            </a:r>
          </a:p>
        </p:txBody>
      </p:sp>
      <p:sp>
        <p:nvSpPr>
          <p:cNvPr id="43" name="Rectangle : avec coins arrondis en diagonale 42">
            <a:extLst>
              <a:ext uri="{FF2B5EF4-FFF2-40B4-BE49-F238E27FC236}">
                <a16:creationId xmlns:a16="http://schemas.microsoft.com/office/drawing/2014/main" id="{60CB4A14-07A1-4BC8-9207-C818F22C2364}"/>
              </a:ext>
            </a:extLst>
          </p:cNvPr>
          <p:cNvSpPr/>
          <p:nvPr/>
        </p:nvSpPr>
        <p:spPr>
          <a:xfrm>
            <a:off x="4824472" y="3380936"/>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5</a:t>
            </a:r>
          </a:p>
        </p:txBody>
      </p:sp>
      <p:sp>
        <p:nvSpPr>
          <p:cNvPr id="44" name="Rectangle : avec coins arrondis en diagonale 43">
            <a:extLst>
              <a:ext uri="{FF2B5EF4-FFF2-40B4-BE49-F238E27FC236}">
                <a16:creationId xmlns:a16="http://schemas.microsoft.com/office/drawing/2014/main" id="{8710F20E-EC25-4E5F-8F05-C2056B3ED7F0}"/>
              </a:ext>
            </a:extLst>
          </p:cNvPr>
          <p:cNvSpPr/>
          <p:nvPr/>
        </p:nvSpPr>
        <p:spPr>
          <a:xfrm>
            <a:off x="4824472" y="4277229"/>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6</a:t>
            </a:r>
          </a:p>
        </p:txBody>
      </p:sp>
      <p:sp>
        <p:nvSpPr>
          <p:cNvPr id="45" name="ZoneTexte 44">
            <a:extLst>
              <a:ext uri="{FF2B5EF4-FFF2-40B4-BE49-F238E27FC236}">
                <a16:creationId xmlns:a16="http://schemas.microsoft.com/office/drawing/2014/main" id="{0A240EE0-AE12-4E06-B617-650BDF1509B1}"/>
              </a:ext>
            </a:extLst>
          </p:cNvPr>
          <p:cNvSpPr txBox="1"/>
          <p:nvPr/>
        </p:nvSpPr>
        <p:spPr>
          <a:xfrm>
            <a:off x="1188720" y="3492646"/>
            <a:ext cx="2849879" cy="338554"/>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Créer un stage / une session</a:t>
            </a:r>
          </a:p>
        </p:txBody>
      </p:sp>
      <p:sp>
        <p:nvSpPr>
          <p:cNvPr id="46" name="ZoneTexte 45">
            <a:extLst>
              <a:ext uri="{FF2B5EF4-FFF2-40B4-BE49-F238E27FC236}">
                <a16:creationId xmlns:a16="http://schemas.microsoft.com/office/drawing/2014/main" id="{0BEA2333-9C06-416F-B5BD-0D708F85D825}"/>
              </a:ext>
            </a:extLst>
          </p:cNvPr>
          <p:cNvSpPr txBox="1"/>
          <p:nvPr/>
        </p:nvSpPr>
        <p:spPr>
          <a:xfrm>
            <a:off x="5530794" y="3471379"/>
            <a:ext cx="2607366" cy="584775"/>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Gérer les </a:t>
            </a:r>
            <a:r>
              <a:rPr lang="fr-FR" sz="1600" dirty="0" smtClean="0">
                <a:latin typeface="Arial" panose="020B0604020202020204" pitchFamily="34" charset="0"/>
                <a:cs typeface="Arial" panose="020B0604020202020204" pitchFamily="34" charset="0"/>
              </a:rPr>
              <a:t>inscriptions et les convocations</a:t>
            </a:r>
            <a:endParaRPr lang="fr-FR" sz="1600" dirty="0">
              <a:latin typeface="Arial" panose="020B0604020202020204" pitchFamily="34" charset="0"/>
              <a:cs typeface="Arial" panose="020B0604020202020204" pitchFamily="34" charset="0"/>
            </a:endParaRPr>
          </a:p>
        </p:txBody>
      </p:sp>
      <p:sp>
        <p:nvSpPr>
          <p:cNvPr id="47" name="ZoneTexte 46">
            <a:extLst>
              <a:ext uri="{FF2B5EF4-FFF2-40B4-BE49-F238E27FC236}">
                <a16:creationId xmlns:a16="http://schemas.microsoft.com/office/drawing/2014/main" id="{6A8C27E6-C4F7-4DAF-A967-520F965964A8}"/>
              </a:ext>
            </a:extLst>
          </p:cNvPr>
          <p:cNvSpPr txBox="1"/>
          <p:nvPr/>
        </p:nvSpPr>
        <p:spPr>
          <a:xfrm>
            <a:off x="5530794" y="2449501"/>
            <a:ext cx="2607366" cy="646331"/>
          </a:xfrm>
          <a:prstGeom prst="rect">
            <a:avLst/>
          </a:prstGeom>
          <a:noFill/>
        </p:spPr>
        <p:txBody>
          <a:bodyPr wrap="square" rtlCol="0">
            <a:spAutoFit/>
          </a:bodyPr>
          <a:lstStyle/>
          <a:p>
            <a:r>
              <a:rPr lang="fr-FR" b="1" dirty="0">
                <a:solidFill>
                  <a:srgbClr val="00AC8C"/>
                </a:solidFill>
                <a:latin typeface="Arial" panose="020B0604020202020204" pitchFamily="34" charset="0"/>
                <a:cs typeface="Arial" panose="020B0604020202020204" pitchFamily="34" charset="0"/>
              </a:rPr>
              <a:t>Valider une demande de formation</a:t>
            </a:r>
          </a:p>
        </p:txBody>
      </p:sp>
      <p:sp>
        <p:nvSpPr>
          <p:cNvPr id="48" name="ZoneTexte 47">
            <a:extLst>
              <a:ext uri="{FF2B5EF4-FFF2-40B4-BE49-F238E27FC236}">
                <a16:creationId xmlns:a16="http://schemas.microsoft.com/office/drawing/2014/main" id="{EBB718E6-C15C-44BB-BDAC-33EC53C9CF3E}"/>
              </a:ext>
            </a:extLst>
          </p:cNvPr>
          <p:cNvSpPr txBox="1"/>
          <p:nvPr/>
        </p:nvSpPr>
        <p:spPr>
          <a:xfrm>
            <a:off x="1188720" y="4246116"/>
            <a:ext cx="2849879" cy="584775"/>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Principes généraux de la téléinscription</a:t>
            </a:r>
          </a:p>
        </p:txBody>
      </p:sp>
      <p:sp>
        <p:nvSpPr>
          <p:cNvPr id="49" name="Rectangle : avec coins arrondis en diagonale 48">
            <a:extLst>
              <a:ext uri="{FF2B5EF4-FFF2-40B4-BE49-F238E27FC236}">
                <a16:creationId xmlns:a16="http://schemas.microsoft.com/office/drawing/2014/main" id="{4C772FAA-329A-4477-B46A-BAB8DC4A2DCD}"/>
              </a:ext>
            </a:extLst>
          </p:cNvPr>
          <p:cNvSpPr/>
          <p:nvPr/>
        </p:nvSpPr>
        <p:spPr>
          <a:xfrm>
            <a:off x="8731194" y="2482168"/>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7</a:t>
            </a:r>
          </a:p>
        </p:txBody>
      </p:sp>
      <p:sp>
        <p:nvSpPr>
          <p:cNvPr id="50" name="Rectangle : avec coins arrondis en diagonale 49">
            <a:extLst>
              <a:ext uri="{FF2B5EF4-FFF2-40B4-BE49-F238E27FC236}">
                <a16:creationId xmlns:a16="http://schemas.microsoft.com/office/drawing/2014/main" id="{7627F7E2-4717-4EC6-B550-9853A5EA7AAA}"/>
              </a:ext>
            </a:extLst>
          </p:cNvPr>
          <p:cNvSpPr/>
          <p:nvPr/>
        </p:nvSpPr>
        <p:spPr>
          <a:xfrm>
            <a:off x="8731194" y="3380936"/>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8</a:t>
            </a:r>
          </a:p>
        </p:txBody>
      </p:sp>
      <p:sp>
        <p:nvSpPr>
          <p:cNvPr id="51" name="ZoneTexte 50">
            <a:extLst>
              <a:ext uri="{FF2B5EF4-FFF2-40B4-BE49-F238E27FC236}">
                <a16:creationId xmlns:a16="http://schemas.microsoft.com/office/drawing/2014/main" id="{7EDB5EFA-93AD-4FB8-885C-6BA7D5A4087A}"/>
              </a:ext>
            </a:extLst>
          </p:cNvPr>
          <p:cNvSpPr txBox="1"/>
          <p:nvPr/>
        </p:nvSpPr>
        <p:spPr>
          <a:xfrm>
            <a:off x="9437516" y="2449501"/>
            <a:ext cx="2480164" cy="584775"/>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Consulter l’historique des formations d’un agent</a:t>
            </a:r>
          </a:p>
        </p:txBody>
      </p:sp>
      <p:sp>
        <p:nvSpPr>
          <p:cNvPr id="52" name="ZoneTexte 51">
            <a:extLst>
              <a:ext uri="{FF2B5EF4-FFF2-40B4-BE49-F238E27FC236}">
                <a16:creationId xmlns:a16="http://schemas.microsoft.com/office/drawing/2014/main" id="{7DF77110-C64B-459B-B0C5-663E709C8E15}"/>
              </a:ext>
            </a:extLst>
          </p:cNvPr>
          <p:cNvSpPr txBox="1"/>
          <p:nvPr/>
        </p:nvSpPr>
        <p:spPr>
          <a:xfrm>
            <a:off x="9437515" y="3348269"/>
            <a:ext cx="2626147" cy="584775"/>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Gérer les référentiels </a:t>
            </a:r>
            <a:r>
              <a:rPr lang="fr-FR" sz="1600" dirty="0" smtClean="0">
                <a:latin typeface="Arial" panose="020B0604020202020204" pitchFamily="34" charset="0"/>
                <a:cs typeface="Arial" panose="020B0604020202020204" pitchFamily="34" charset="0"/>
              </a:rPr>
              <a:t>Lieux, Salles, Organismes</a:t>
            </a:r>
            <a:endParaRPr lang="fr-FR" sz="1600" dirty="0">
              <a:latin typeface="Arial" panose="020B0604020202020204" pitchFamily="34" charset="0"/>
              <a:cs typeface="Arial" panose="020B0604020202020204" pitchFamily="34" charset="0"/>
            </a:endParaRPr>
          </a:p>
        </p:txBody>
      </p:sp>
      <p:sp>
        <p:nvSpPr>
          <p:cNvPr id="53" name="ZoneTexte 52">
            <a:extLst>
              <a:ext uri="{FF2B5EF4-FFF2-40B4-BE49-F238E27FC236}">
                <a16:creationId xmlns:a16="http://schemas.microsoft.com/office/drawing/2014/main" id="{0B444CBC-43E0-414C-806E-FC2F8ECFE6E4}"/>
              </a:ext>
            </a:extLst>
          </p:cNvPr>
          <p:cNvSpPr txBox="1"/>
          <p:nvPr/>
        </p:nvSpPr>
        <p:spPr>
          <a:xfrm>
            <a:off x="5530794" y="4244562"/>
            <a:ext cx="2607366" cy="830997"/>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Réaliser une </a:t>
            </a:r>
            <a:r>
              <a:rPr lang="fr-FR" sz="1600" dirty="0" smtClean="0">
                <a:latin typeface="Arial" panose="020B0604020202020204" pitchFamily="34" charset="0"/>
                <a:cs typeface="Arial" panose="020B0604020202020204" pitchFamily="34" charset="0"/>
              </a:rPr>
              <a:t>session, gérer les présences et les attestations</a:t>
            </a:r>
            <a:endParaRPr lang="fr-FR" sz="1600" dirty="0">
              <a:latin typeface="Arial" panose="020B0604020202020204" pitchFamily="34" charset="0"/>
              <a:cs typeface="Arial" panose="020B0604020202020204" pitchFamily="34" charset="0"/>
            </a:endParaRPr>
          </a:p>
        </p:txBody>
      </p:sp>
      <p:sp>
        <p:nvSpPr>
          <p:cNvPr id="55" name="Rectangle : avec coins arrondis en diagonale 54">
            <a:extLst>
              <a:ext uri="{FF2B5EF4-FFF2-40B4-BE49-F238E27FC236}">
                <a16:creationId xmlns:a16="http://schemas.microsoft.com/office/drawing/2014/main" id="{2554EB4D-6683-43D1-AE75-8BFF9DC6B23E}"/>
              </a:ext>
            </a:extLst>
          </p:cNvPr>
          <p:cNvSpPr/>
          <p:nvPr/>
        </p:nvSpPr>
        <p:spPr>
          <a:xfrm>
            <a:off x="8731194" y="4277229"/>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9</a:t>
            </a:r>
          </a:p>
        </p:txBody>
      </p:sp>
      <p:sp>
        <p:nvSpPr>
          <p:cNvPr id="56" name="ZoneTexte 55">
            <a:extLst>
              <a:ext uri="{FF2B5EF4-FFF2-40B4-BE49-F238E27FC236}">
                <a16:creationId xmlns:a16="http://schemas.microsoft.com/office/drawing/2014/main" id="{4500BA40-F51C-42E6-A92F-7827141092D8}"/>
              </a:ext>
            </a:extLst>
          </p:cNvPr>
          <p:cNvSpPr txBox="1"/>
          <p:nvPr/>
        </p:nvSpPr>
        <p:spPr>
          <a:xfrm>
            <a:off x="9437516" y="4244562"/>
            <a:ext cx="2378564" cy="584775"/>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Suivre les formations</a:t>
            </a:r>
            <a:br>
              <a:rPr lang="fr-FR" sz="1600" dirty="0">
                <a:latin typeface="Arial" panose="020B0604020202020204" pitchFamily="34" charset="0"/>
                <a:cs typeface="Arial" panose="020B0604020202020204" pitchFamily="34" charset="0"/>
              </a:rPr>
            </a:br>
            <a:r>
              <a:rPr lang="fr-FR" sz="1600" dirty="0">
                <a:latin typeface="Arial" panose="020B0604020202020204" pitchFamily="34" charset="0"/>
                <a:cs typeface="Arial" panose="020B0604020202020204" pitchFamily="34" charset="0"/>
              </a:rPr>
              <a:t>via BI &amp; Reporting</a:t>
            </a:r>
          </a:p>
        </p:txBody>
      </p:sp>
      <p:sp>
        <p:nvSpPr>
          <p:cNvPr id="58" name="Triangle isocèle 57">
            <a:extLst>
              <a:ext uri="{FF2B5EF4-FFF2-40B4-BE49-F238E27FC236}">
                <a16:creationId xmlns:a16="http://schemas.microsoft.com/office/drawing/2014/main" id="{BA0E1F86-4689-40DF-92FF-0CBBC23E85A6}"/>
              </a:ext>
            </a:extLst>
          </p:cNvPr>
          <p:cNvSpPr/>
          <p:nvPr/>
        </p:nvSpPr>
        <p:spPr>
          <a:xfrm flipV="1">
            <a:off x="5903127" y="1698186"/>
            <a:ext cx="1016000" cy="264160"/>
          </a:xfrm>
          <a:prstGeom prst="triangl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Espace réservé de la date 1">
            <a:extLst>
              <a:ext uri="{FF2B5EF4-FFF2-40B4-BE49-F238E27FC236}">
                <a16:creationId xmlns:a16="http://schemas.microsoft.com/office/drawing/2014/main" id="{BCCC21C3-DA0A-446E-B7E9-932F38D918BA}"/>
              </a:ext>
            </a:extLst>
          </p:cNvPr>
          <p:cNvSpPr>
            <a:spLocks noGrp="1"/>
          </p:cNvSpPr>
          <p:nvPr>
            <p:ph type="dt" sz="half" idx="10"/>
          </p:nvPr>
        </p:nvSpPr>
        <p:spPr/>
        <p:txBody>
          <a:bodyPr/>
          <a:lstStyle/>
          <a:p>
            <a:endParaRPr lang="fr-FR" dirty="0"/>
          </a:p>
        </p:txBody>
      </p:sp>
      <p:sp>
        <p:nvSpPr>
          <p:cNvPr id="3" name="Espace réservé du numéro de diapositive 2">
            <a:extLst>
              <a:ext uri="{FF2B5EF4-FFF2-40B4-BE49-F238E27FC236}">
                <a16:creationId xmlns:a16="http://schemas.microsoft.com/office/drawing/2014/main" id="{C89E9B7C-F840-4BEA-9E19-3F51F5008052}"/>
              </a:ext>
            </a:extLst>
          </p:cNvPr>
          <p:cNvSpPr>
            <a:spLocks noGrp="1"/>
          </p:cNvSpPr>
          <p:nvPr>
            <p:ph type="sldNum" sz="quarter" idx="12"/>
          </p:nvPr>
        </p:nvSpPr>
        <p:spPr/>
        <p:txBody>
          <a:bodyPr/>
          <a:lstStyle/>
          <a:p>
            <a:fld id="{9BA320C2-BDE6-4EB1-A6D0-0042D9418E61}" type="slidenum">
              <a:rPr lang="fr-FR" smtClean="0"/>
              <a:pPr/>
              <a:t>2</a:t>
            </a:fld>
            <a:endParaRPr lang="fr-FR" dirty="0"/>
          </a:p>
        </p:txBody>
      </p:sp>
    </p:spTree>
    <p:extLst>
      <p:ext uri="{BB962C8B-B14F-4D97-AF65-F5344CB8AC3E}">
        <p14:creationId xmlns:p14="http://schemas.microsoft.com/office/powerpoint/2010/main" val="3493827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2E7B5A-8D41-46AE-8DC7-669E82763FDE}"/>
              </a:ext>
            </a:extLst>
          </p:cNvPr>
          <p:cNvSpPr>
            <a:spLocks noGrp="1"/>
          </p:cNvSpPr>
          <p:nvPr>
            <p:ph type="title"/>
          </p:nvPr>
        </p:nvSpPr>
        <p:spPr>
          <a:xfrm>
            <a:off x="1247258" y="166346"/>
            <a:ext cx="10166176" cy="519447"/>
          </a:xfrm>
        </p:spPr>
        <p:txBody>
          <a:bodyPr>
            <a:normAutofit fontScale="90000"/>
          </a:bodyPr>
          <a:lstStyle/>
          <a:p>
            <a:r>
              <a:rPr lang="fr-FR" dirty="0"/>
              <a:t>5-3 Envoyer les convocations (1)</a:t>
            </a:r>
          </a:p>
        </p:txBody>
      </p:sp>
      <p:sp>
        <p:nvSpPr>
          <p:cNvPr id="3" name="Espace réservé du contenu 2">
            <a:extLst>
              <a:ext uri="{FF2B5EF4-FFF2-40B4-BE49-F238E27FC236}">
                <a16:creationId xmlns:a16="http://schemas.microsoft.com/office/drawing/2014/main" id="{2EA15F25-E26C-4D84-A927-FAF7C389F513}"/>
              </a:ext>
            </a:extLst>
          </p:cNvPr>
          <p:cNvSpPr>
            <a:spLocks noGrp="1"/>
          </p:cNvSpPr>
          <p:nvPr>
            <p:ph idx="1"/>
          </p:nvPr>
        </p:nvSpPr>
        <p:spPr/>
        <p:txBody>
          <a:bodyPr>
            <a:normAutofit/>
          </a:bodyPr>
          <a:lstStyle/>
          <a:p>
            <a:r>
              <a:rPr lang="fr-FR" sz="2000" dirty="0">
                <a:latin typeface="+mn-lt"/>
                <a:ea typeface="Calibri" panose="020F0502020204030204" pitchFamily="34" charset="0"/>
                <a:cs typeface="Times New Roman" panose="02020603050405020304" pitchFamily="18" charset="0"/>
              </a:rPr>
              <a:t>RenoiRH vous permet de générer automatiquement le mail de convocation. Pour cela la session doit obligatoirement être « Ouverte ».</a:t>
            </a:r>
          </a:p>
          <a:p>
            <a:endParaRPr lang="fr-FR" dirty="0">
              <a:latin typeface="+mn-lt"/>
              <a:ea typeface="Calibri" panose="020F0502020204030204" pitchFamily="34" charset="0"/>
              <a:cs typeface="Times New Roman" panose="02020603050405020304" pitchFamily="18" charset="0"/>
            </a:endParaRPr>
          </a:p>
          <a:p>
            <a:endParaRPr lang="fr-FR" dirty="0">
              <a:latin typeface="+mn-lt"/>
              <a:ea typeface="Calibri" panose="020F0502020204030204" pitchFamily="34" charset="0"/>
              <a:cs typeface="Times New Roman" panose="02020603050405020304" pitchFamily="18" charset="0"/>
            </a:endParaRPr>
          </a:p>
          <a:p>
            <a:endParaRPr lang="fr-FR" dirty="0">
              <a:latin typeface="+mn-lt"/>
              <a:ea typeface="Calibri" panose="020F0502020204030204" pitchFamily="34" charset="0"/>
              <a:cs typeface="Times New Roman" panose="02020603050405020304" pitchFamily="18" charset="0"/>
            </a:endParaRPr>
          </a:p>
          <a:p>
            <a:pPr>
              <a:buFont typeface="Wingdings" panose="05000000000000000000" pitchFamily="2" charset="2"/>
              <a:buChar char="Ø"/>
            </a:pPr>
            <a:endParaRPr lang="fr-FR" dirty="0">
              <a:latin typeface="+mn-lt"/>
              <a:ea typeface="Calibri" panose="020F0502020204030204" pitchFamily="34" charset="0"/>
              <a:cs typeface="Times New Roman" panose="02020603050405020304" pitchFamily="18" charset="0"/>
            </a:endParaRPr>
          </a:p>
          <a:p>
            <a:pPr marL="0" indent="0">
              <a:buNone/>
            </a:pPr>
            <a:endParaRPr lang="fr-FR" dirty="0">
              <a:latin typeface="+mn-lt"/>
              <a:ea typeface="Calibri" panose="020F0502020204030204" pitchFamily="34" charset="0"/>
              <a:cs typeface="Times New Roman" panose="02020603050405020304" pitchFamily="18" charset="0"/>
            </a:endParaRPr>
          </a:p>
          <a:p>
            <a:pPr marL="457200" lvl="1" indent="0">
              <a:buNone/>
            </a:pPr>
            <a:endParaRPr lang="fr-FR" dirty="0">
              <a:latin typeface="+mn-lt"/>
              <a:ea typeface="Calibri" panose="020F0502020204030204" pitchFamily="34" charset="0"/>
              <a:cs typeface="Times New Roman" panose="02020603050405020304" pitchFamily="18" charset="0"/>
            </a:endParaRPr>
          </a:p>
          <a:p>
            <a:endParaRPr lang="fr-FR" dirty="0">
              <a:latin typeface="+mn-lt"/>
              <a:ea typeface="Calibri" panose="020F0502020204030204" pitchFamily="34" charset="0"/>
              <a:cs typeface="Times New Roman" panose="02020603050405020304" pitchFamily="18" charset="0"/>
            </a:endParaRPr>
          </a:p>
          <a:p>
            <a:endParaRPr lang="fr-FR" dirty="0">
              <a:latin typeface="+mn-lt"/>
              <a:ea typeface="Calibri" panose="020F0502020204030204" pitchFamily="34" charset="0"/>
              <a:cs typeface="Times New Roman" panose="02020603050405020304" pitchFamily="18" charset="0"/>
            </a:endParaRPr>
          </a:p>
          <a:p>
            <a:endParaRPr lang="fr-FR" dirty="0">
              <a:latin typeface="+mn-lt"/>
              <a:ea typeface="Calibri" panose="020F0502020204030204" pitchFamily="34" charset="0"/>
              <a:cs typeface="Times New Roman" panose="02020603050405020304" pitchFamily="18" charset="0"/>
            </a:endParaRPr>
          </a:p>
          <a:p>
            <a:endParaRPr lang="fr-FR" dirty="0">
              <a:latin typeface="+mn-lt"/>
              <a:ea typeface="Calibri" panose="020F0502020204030204" pitchFamily="34" charset="0"/>
              <a:cs typeface="Times New Roman" panose="02020603050405020304" pitchFamily="18" charset="0"/>
            </a:endParaRPr>
          </a:p>
          <a:p>
            <a:endParaRPr lang="fr-FR" dirty="0">
              <a:latin typeface="+mn-lt"/>
              <a:ea typeface="Calibri" panose="020F0502020204030204" pitchFamily="34" charset="0"/>
              <a:cs typeface="Times New Roman" panose="02020603050405020304" pitchFamily="18" charset="0"/>
            </a:endParaRPr>
          </a:p>
          <a:p>
            <a:endParaRPr lang="fr-FR" dirty="0">
              <a:latin typeface="+mn-lt"/>
              <a:ea typeface="Calibri" panose="020F0502020204030204" pitchFamily="34" charset="0"/>
              <a:cs typeface="Times New Roman" panose="02020603050405020304" pitchFamily="18" charset="0"/>
            </a:endParaRPr>
          </a:p>
          <a:p>
            <a:endParaRPr lang="fr-FR" dirty="0">
              <a:latin typeface="+mn-lt"/>
              <a:ea typeface="Calibri" panose="020F0502020204030204" pitchFamily="34" charset="0"/>
              <a:cs typeface="Times New Roman" panose="02020603050405020304" pitchFamily="18" charset="0"/>
            </a:endParaRPr>
          </a:p>
          <a:p>
            <a:endParaRPr lang="fr-FR" dirty="0">
              <a:latin typeface="+mn-lt"/>
              <a:ea typeface="Calibri" panose="020F0502020204030204" pitchFamily="34" charset="0"/>
              <a:cs typeface="Times New Roman" panose="02020603050405020304" pitchFamily="18" charset="0"/>
            </a:endParaRPr>
          </a:p>
          <a:p>
            <a:endParaRPr lang="fr-FR" sz="1800" dirty="0">
              <a:effectLst/>
              <a:latin typeface="+mn-lt"/>
              <a:ea typeface="Calibri" panose="020F0502020204030204" pitchFamily="34" charset="0"/>
              <a:cs typeface="Times New Roman" panose="02020603050405020304" pitchFamily="18" charset="0"/>
            </a:endParaRPr>
          </a:p>
          <a:p>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pied de page 3">
            <a:extLst>
              <a:ext uri="{FF2B5EF4-FFF2-40B4-BE49-F238E27FC236}">
                <a16:creationId xmlns:a16="http://schemas.microsoft.com/office/drawing/2014/main" id="{5BDC9279-113B-42CF-BA59-7B4E4579EE1D}"/>
              </a:ext>
            </a:extLst>
          </p:cNvPr>
          <p:cNvSpPr>
            <a:spLocks noGrp="1"/>
          </p:cNvSpPr>
          <p:nvPr>
            <p:ph type="ftr" sz="quarter" idx="11"/>
          </p:nvPr>
        </p:nvSpPr>
        <p:spPr/>
        <p:txBody>
          <a:bodyPr/>
          <a:lstStyle/>
          <a:p>
            <a:r>
              <a:rPr lang="fr-FR" dirty="0"/>
              <a:t>Module 2</a:t>
            </a:r>
          </a:p>
        </p:txBody>
      </p:sp>
      <p:sp>
        <p:nvSpPr>
          <p:cNvPr id="6" name="ZoneTexte 5">
            <a:extLst>
              <a:ext uri="{FF2B5EF4-FFF2-40B4-BE49-F238E27FC236}">
                <a16:creationId xmlns:a16="http://schemas.microsoft.com/office/drawing/2014/main" id="{CFEEDD85-C456-467C-BA50-16C357255BE2}"/>
              </a:ext>
            </a:extLst>
          </p:cNvPr>
          <p:cNvSpPr txBox="1"/>
          <p:nvPr/>
        </p:nvSpPr>
        <p:spPr>
          <a:xfrm>
            <a:off x="1232018" y="670477"/>
            <a:ext cx="3045342" cy="369332"/>
          </a:xfrm>
          <a:prstGeom prst="rect">
            <a:avLst/>
          </a:prstGeom>
          <a:noFill/>
        </p:spPr>
        <p:txBody>
          <a:bodyPr wrap="square" rtlCol="0">
            <a:spAutoFit/>
          </a:bodyPr>
          <a:lstStyle/>
          <a:p>
            <a:r>
              <a:rPr lang="fr-FR" i="1" dirty="0">
                <a:latin typeface="+mj-lt"/>
              </a:rPr>
              <a:t>Gérer les inscriptions</a:t>
            </a:r>
          </a:p>
        </p:txBody>
      </p:sp>
      <p:cxnSp>
        <p:nvCxnSpPr>
          <p:cNvPr id="29" name="Straight Connector 103">
            <a:extLst>
              <a:ext uri="{FF2B5EF4-FFF2-40B4-BE49-F238E27FC236}">
                <a16:creationId xmlns:a16="http://schemas.microsoft.com/office/drawing/2014/main" id="{857720CD-E2E7-4C9E-9E3C-4065336DFCA8}"/>
              </a:ext>
            </a:extLst>
          </p:cNvPr>
          <p:cNvCxnSpPr>
            <a:cxnSpLocks/>
          </p:cNvCxnSpPr>
          <p:nvPr/>
        </p:nvCxnSpPr>
        <p:spPr>
          <a:xfrm flipV="1">
            <a:off x="1561283" y="2201238"/>
            <a:ext cx="9792517"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grpSp>
        <p:nvGrpSpPr>
          <p:cNvPr id="31" name="Groupe 30">
            <a:extLst>
              <a:ext uri="{FF2B5EF4-FFF2-40B4-BE49-F238E27FC236}">
                <a16:creationId xmlns:a16="http://schemas.microsoft.com/office/drawing/2014/main" id="{A6F01EEE-7E4D-4E79-852F-BCCA0207154B}"/>
              </a:ext>
            </a:extLst>
          </p:cNvPr>
          <p:cNvGrpSpPr/>
          <p:nvPr/>
        </p:nvGrpSpPr>
        <p:grpSpPr>
          <a:xfrm>
            <a:off x="1573922" y="1931238"/>
            <a:ext cx="2293651" cy="1269162"/>
            <a:chOff x="1573922" y="1931238"/>
            <a:chExt cx="2293651" cy="1269162"/>
          </a:xfrm>
        </p:grpSpPr>
        <p:sp>
          <p:nvSpPr>
            <p:cNvPr id="32" name="Rectangle 31">
              <a:extLst>
                <a:ext uri="{FF2B5EF4-FFF2-40B4-BE49-F238E27FC236}">
                  <a16:creationId xmlns:a16="http://schemas.microsoft.com/office/drawing/2014/main" id="{8070CD0C-A02F-46D5-8C9C-2213D1F4427A}"/>
                </a:ext>
              </a:extLst>
            </p:cNvPr>
            <p:cNvSpPr/>
            <p:nvPr/>
          </p:nvSpPr>
          <p:spPr>
            <a:xfrm>
              <a:off x="157392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ZoneTexte 32">
              <a:extLst>
                <a:ext uri="{FF2B5EF4-FFF2-40B4-BE49-F238E27FC236}">
                  <a16:creationId xmlns:a16="http://schemas.microsoft.com/office/drawing/2014/main" id="{C460764B-5551-49C2-ABC5-FE32C3BF78F8}"/>
                </a:ext>
              </a:extLst>
            </p:cNvPr>
            <p:cNvSpPr txBox="1"/>
            <p:nvPr/>
          </p:nvSpPr>
          <p:spPr>
            <a:xfrm>
              <a:off x="157392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Inscription des agents</a:t>
              </a:r>
              <a:br>
                <a:rPr lang="fr-FR" sz="1600" b="1" dirty="0">
                  <a:solidFill>
                    <a:schemeClr val="tx1">
                      <a:lumMod val="65000"/>
                      <a:lumOff val="35000"/>
                    </a:schemeClr>
                  </a:solidFill>
                </a:rPr>
              </a:br>
              <a:endParaRPr lang="fr-FR" sz="1600" i="1" dirty="0">
                <a:solidFill>
                  <a:schemeClr val="tx1">
                    <a:lumMod val="65000"/>
                    <a:lumOff val="35000"/>
                  </a:schemeClr>
                </a:solidFill>
              </a:endParaRPr>
            </a:p>
          </p:txBody>
        </p:sp>
        <p:sp>
          <p:nvSpPr>
            <p:cNvPr id="34" name="Ellipse 33">
              <a:extLst>
                <a:ext uri="{FF2B5EF4-FFF2-40B4-BE49-F238E27FC236}">
                  <a16:creationId xmlns:a16="http://schemas.microsoft.com/office/drawing/2014/main" id="{1A80088B-5449-4B7A-B727-A84B280DD96B}"/>
                </a:ext>
              </a:extLst>
            </p:cNvPr>
            <p:cNvSpPr/>
            <p:nvPr/>
          </p:nvSpPr>
          <p:spPr>
            <a:xfrm>
              <a:off x="245074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35" name="ZoneTexte 34">
              <a:extLst>
                <a:ext uri="{FF2B5EF4-FFF2-40B4-BE49-F238E27FC236}">
                  <a16:creationId xmlns:a16="http://schemas.microsoft.com/office/drawing/2014/main" id="{ECD19240-0F33-4C8C-9F0F-BDA83A71B2E4}"/>
                </a:ext>
              </a:extLst>
            </p:cNvPr>
            <p:cNvSpPr txBox="1"/>
            <p:nvPr/>
          </p:nvSpPr>
          <p:spPr>
            <a:xfrm>
              <a:off x="2564311" y="1970406"/>
              <a:ext cx="312872" cy="461665"/>
            </a:xfrm>
            <a:prstGeom prst="rect">
              <a:avLst/>
            </a:prstGeom>
            <a:noFill/>
          </p:spPr>
          <p:txBody>
            <a:bodyPr wrap="square" rtlCol="0">
              <a:spAutoFit/>
            </a:bodyPr>
            <a:lstStyle/>
            <a:p>
              <a:r>
                <a:rPr lang="fr-FR" sz="2400" b="1" dirty="0">
                  <a:solidFill>
                    <a:schemeClr val="bg1"/>
                  </a:solidFill>
                </a:rPr>
                <a:t>1</a:t>
              </a:r>
              <a:endParaRPr lang="fr-FR" b="1" dirty="0">
                <a:solidFill>
                  <a:schemeClr val="bg1"/>
                </a:solidFill>
              </a:endParaRPr>
            </a:p>
          </p:txBody>
        </p:sp>
      </p:grpSp>
      <p:grpSp>
        <p:nvGrpSpPr>
          <p:cNvPr id="36" name="Groupe 35">
            <a:extLst>
              <a:ext uri="{FF2B5EF4-FFF2-40B4-BE49-F238E27FC236}">
                <a16:creationId xmlns:a16="http://schemas.microsoft.com/office/drawing/2014/main" id="{61FB9A09-10B6-4770-97BE-C758E2BADE02}"/>
              </a:ext>
            </a:extLst>
          </p:cNvPr>
          <p:cNvGrpSpPr/>
          <p:nvPr/>
        </p:nvGrpSpPr>
        <p:grpSpPr>
          <a:xfrm>
            <a:off x="5321812" y="1931238"/>
            <a:ext cx="2293651" cy="1269162"/>
            <a:chOff x="4045422" y="1931238"/>
            <a:chExt cx="2293651" cy="1269162"/>
          </a:xfrm>
        </p:grpSpPr>
        <p:sp>
          <p:nvSpPr>
            <p:cNvPr id="37" name="Rectangle 36">
              <a:extLst>
                <a:ext uri="{FF2B5EF4-FFF2-40B4-BE49-F238E27FC236}">
                  <a16:creationId xmlns:a16="http://schemas.microsoft.com/office/drawing/2014/main" id="{C1B73897-7D91-4DDE-A322-017B37975513}"/>
                </a:ext>
              </a:extLst>
            </p:cNvPr>
            <p:cNvSpPr/>
            <p:nvPr/>
          </p:nvSpPr>
          <p:spPr>
            <a:xfrm>
              <a:off x="4045422" y="2384466"/>
              <a:ext cx="2293651" cy="815934"/>
            </a:xfrm>
            <a:prstGeom prst="rect">
              <a:avLst/>
            </a:prstGeom>
            <a:solidFill>
              <a:srgbClr val="E6F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A7E4202E-3826-460B-8D54-3F66D5393AD5}"/>
                </a:ext>
              </a:extLst>
            </p:cNvPr>
            <p:cNvSpPr txBox="1"/>
            <p:nvPr/>
          </p:nvSpPr>
          <p:spPr>
            <a:xfrm>
              <a:off x="404542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Envoi des convocations</a:t>
              </a:r>
              <a:br>
                <a:rPr lang="fr-FR" sz="1600" b="1" dirty="0">
                  <a:solidFill>
                    <a:schemeClr val="tx1">
                      <a:lumMod val="65000"/>
                      <a:lumOff val="35000"/>
                    </a:schemeClr>
                  </a:solidFill>
                </a:rPr>
              </a:br>
              <a:r>
                <a:rPr lang="fr-FR" sz="1600" b="1" dirty="0">
                  <a:solidFill>
                    <a:schemeClr val="tx1">
                      <a:lumMod val="65000"/>
                      <a:lumOff val="35000"/>
                    </a:schemeClr>
                  </a:solidFill>
                </a:rPr>
                <a:t>des agents</a:t>
              </a:r>
            </a:p>
          </p:txBody>
        </p:sp>
        <p:sp>
          <p:nvSpPr>
            <p:cNvPr id="40" name="Ellipse 39">
              <a:extLst>
                <a:ext uri="{FF2B5EF4-FFF2-40B4-BE49-F238E27FC236}">
                  <a16:creationId xmlns:a16="http://schemas.microsoft.com/office/drawing/2014/main" id="{9D248679-EFF4-42A3-90E9-64A1859878F9}"/>
                </a:ext>
              </a:extLst>
            </p:cNvPr>
            <p:cNvSpPr/>
            <p:nvPr/>
          </p:nvSpPr>
          <p:spPr>
            <a:xfrm>
              <a:off x="4922247" y="1931238"/>
              <a:ext cx="540000" cy="540000"/>
            </a:xfrm>
            <a:prstGeom prst="ellips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41" name="ZoneTexte 40">
              <a:extLst>
                <a:ext uri="{FF2B5EF4-FFF2-40B4-BE49-F238E27FC236}">
                  <a16:creationId xmlns:a16="http://schemas.microsoft.com/office/drawing/2014/main" id="{DCF2EA2B-BD56-4D7E-A002-DCF9DC2611DD}"/>
                </a:ext>
              </a:extLst>
            </p:cNvPr>
            <p:cNvSpPr txBox="1"/>
            <p:nvPr/>
          </p:nvSpPr>
          <p:spPr>
            <a:xfrm>
              <a:off x="5035811" y="1970406"/>
              <a:ext cx="312872" cy="461665"/>
            </a:xfrm>
            <a:prstGeom prst="rect">
              <a:avLst/>
            </a:prstGeom>
            <a:noFill/>
          </p:spPr>
          <p:txBody>
            <a:bodyPr wrap="square" rtlCol="0">
              <a:spAutoFit/>
            </a:bodyPr>
            <a:lstStyle/>
            <a:p>
              <a:r>
                <a:rPr lang="fr-FR" sz="2400" b="1" dirty="0">
                  <a:solidFill>
                    <a:schemeClr val="bg1"/>
                  </a:solidFill>
                </a:rPr>
                <a:t>2</a:t>
              </a:r>
              <a:endParaRPr lang="fr-FR" b="1" dirty="0">
                <a:solidFill>
                  <a:schemeClr val="bg1"/>
                </a:solidFill>
              </a:endParaRPr>
            </a:p>
          </p:txBody>
        </p:sp>
      </p:grpSp>
      <p:grpSp>
        <p:nvGrpSpPr>
          <p:cNvPr id="47" name="Groupe 46">
            <a:extLst>
              <a:ext uri="{FF2B5EF4-FFF2-40B4-BE49-F238E27FC236}">
                <a16:creationId xmlns:a16="http://schemas.microsoft.com/office/drawing/2014/main" id="{43D4326C-EFC4-41CD-9BC0-C30BF8DD3644}"/>
              </a:ext>
            </a:extLst>
          </p:cNvPr>
          <p:cNvGrpSpPr/>
          <p:nvPr/>
        </p:nvGrpSpPr>
        <p:grpSpPr>
          <a:xfrm>
            <a:off x="9069702" y="1931238"/>
            <a:ext cx="2293651" cy="1269162"/>
            <a:chOff x="9069702" y="1931238"/>
            <a:chExt cx="2293651" cy="1269162"/>
          </a:xfrm>
        </p:grpSpPr>
        <p:sp>
          <p:nvSpPr>
            <p:cNvPr id="48" name="Rectangle 47">
              <a:extLst>
                <a:ext uri="{FF2B5EF4-FFF2-40B4-BE49-F238E27FC236}">
                  <a16:creationId xmlns:a16="http://schemas.microsoft.com/office/drawing/2014/main" id="{9E4FA74C-8016-48DD-A730-8A540E46FDD2}"/>
                </a:ext>
              </a:extLst>
            </p:cNvPr>
            <p:cNvSpPr/>
            <p:nvPr/>
          </p:nvSpPr>
          <p:spPr>
            <a:xfrm>
              <a:off x="906970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ZoneTexte 52">
              <a:extLst>
                <a:ext uri="{FF2B5EF4-FFF2-40B4-BE49-F238E27FC236}">
                  <a16:creationId xmlns:a16="http://schemas.microsoft.com/office/drawing/2014/main" id="{E1A93C6C-84FD-4FAD-8023-B5E6530B6DD6}"/>
                </a:ext>
              </a:extLst>
            </p:cNvPr>
            <p:cNvSpPr txBox="1"/>
            <p:nvPr/>
          </p:nvSpPr>
          <p:spPr>
            <a:xfrm>
              <a:off x="906970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Impression de la feuille</a:t>
              </a:r>
              <a:br>
                <a:rPr lang="fr-FR" sz="1600" b="1" dirty="0">
                  <a:solidFill>
                    <a:schemeClr val="tx1">
                      <a:lumMod val="65000"/>
                      <a:lumOff val="35000"/>
                    </a:schemeClr>
                  </a:solidFill>
                </a:rPr>
              </a:br>
              <a:r>
                <a:rPr lang="fr-FR" sz="1600" b="1" dirty="0">
                  <a:solidFill>
                    <a:schemeClr val="tx1">
                      <a:lumMod val="65000"/>
                      <a:lumOff val="35000"/>
                    </a:schemeClr>
                  </a:solidFill>
                </a:rPr>
                <a:t>de présence</a:t>
              </a:r>
            </a:p>
          </p:txBody>
        </p:sp>
        <p:sp>
          <p:nvSpPr>
            <p:cNvPr id="54" name="Ellipse 53">
              <a:extLst>
                <a:ext uri="{FF2B5EF4-FFF2-40B4-BE49-F238E27FC236}">
                  <a16:creationId xmlns:a16="http://schemas.microsoft.com/office/drawing/2014/main" id="{D6601DB3-7ED9-453A-940B-54724B2EA8CB}"/>
                </a:ext>
              </a:extLst>
            </p:cNvPr>
            <p:cNvSpPr/>
            <p:nvPr/>
          </p:nvSpPr>
          <p:spPr>
            <a:xfrm>
              <a:off x="994652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5" name="ZoneTexte 54">
              <a:extLst>
                <a:ext uri="{FF2B5EF4-FFF2-40B4-BE49-F238E27FC236}">
                  <a16:creationId xmlns:a16="http://schemas.microsoft.com/office/drawing/2014/main" id="{CF005458-57D9-46CE-976C-48FC53FC518D}"/>
                </a:ext>
              </a:extLst>
            </p:cNvPr>
            <p:cNvSpPr txBox="1"/>
            <p:nvPr/>
          </p:nvSpPr>
          <p:spPr>
            <a:xfrm>
              <a:off x="10060091" y="1970406"/>
              <a:ext cx="312872" cy="461665"/>
            </a:xfrm>
            <a:prstGeom prst="rect">
              <a:avLst/>
            </a:prstGeom>
            <a:noFill/>
          </p:spPr>
          <p:txBody>
            <a:bodyPr wrap="square" rtlCol="0">
              <a:spAutoFit/>
            </a:bodyPr>
            <a:lstStyle/>
            <a:p>
              <a:r>
                <a:rPr lang="fr-FR" sz="2400" b="1" dirty="0">
                  <a:solidFill>
                    <a:schemeClr val="bg1"/>
                  </a:solidFill>
                </a:rPr>
                <a:t>3</a:t>
              </a:r>
              <a:endParaRPr lang="fr-FR" b="1" dirty="0">
                <a:solidFill>
                  <a:schemeClr val="bg1"/>
                </a:solidFill>
              </a:endParaRPr>
            </a:p>
          </p:txBody>
        </p:sp>
      </p:grpSp>
      <p:cxnSp>
        <p:nvCxnSpPr>
          <p:cNvPr id="50" name="Straight Connector 103">
            <a:extLst>
              <a:ext uri="{FF2B5EF4-FFF2-40B4-BE49-F238E27FC236}">
                <a16:creationId xmlns:a16="http://schemas.microsoft.com/office/drawing/2014/main" id="{9851CF48-C073-497C-A0F5-6948E714A198}"/>
              </a:ext>
            </a:extLst>
          </p:cNvPr>
          <p:cNvCxnSpPr>
            <a:cxnSpLocks/>
          </p:cNvCxnSpPr>
          <p:nvPr/>
        </p:nvCxnSpPr>
        <p:spPr>
          <a:xfrm>
            <a:off x="5305550" y="3328416"/>
            <a:ext cx="2306290"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sp>
        <p:nvSpPr>
          <p:cNvPr id="60" name="Triangle isocèle 59">
            <a:extLst>
              <a:ext uri="{FF2B5EF4-FFF2-40B4-BE49-F238E27FC236}">
                <a16:creationId xmlns:a16="http://schemas.microsoft.com/office/drawing/2014/main" id="{CB2FD540-E86D-41B0-9C7D-A6076DD62C79}"/>
              </a:ext>
            </a:extLst>
          </p:cNvPr>
          <p:cNvSpPr/>
          <p:nvPr/>
        </p:nvSpPr>
        <p:spPr>
          <a:xfrm rot="10800000">
            <a:off x="6199020" y="3308917"/>
            <a:ext cx="531990" cy="231300"/>
          </a:xfrm>
          <a:prstGeom prst="triangl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ZoneTexte 38">
            <a:extLst>
              <a:ext uri="{FF2B5EF4-FFF2-40B4-BE49-F238E27FC236}">
                <a16:creationId xmlns:a16="http://schemas.microsoft.com/office/drawing/2014/main" id="{EC1E7184-0B75-4515-B82D-9EDA6D98F642}"/>
              </a:ext>
            </a:extLst>
          </p:cNvPr>
          <p:cNvSpPr txBox="1"/>
          <p:nvPr/>
        </p:nvSpPr>
        <p:spPr>
          <a:xfrm>
            <a:off x="1364914" y="3436520"/>
            <a:ext cx="5483752" cy="2862322"/>
          </a:xfrm>
          <a:prstGeom prst="rect">
            <a:avLst/>
          </a:prstGeom>
          <a:noFill/>
        </p:spPr>
        <p:txBody>
          <a:bodyPr wrap="square">
            <a:spAutoFit/>
          </a:bodyPr>
          <a:lstStyle/>
          <a:p>
            <a:pPr marL="285750" indent="-285750">
              <a:buClr>
                <a:srgbClr val="00AC8C"/>
              </a:buClr>
              <a:buFont typeface="Arial" panose="020B0604020202020204" pitchFamily="34" charset="0"/>
              <a:buChar char="•"/>
            </a:pPr>
            <a:r>
              <a:rPr lang="fr-FR" dirty="0">
                <a:ea typeface="Calibri" panose="020F0502020204030204" pitchFamily="34" charset="0"/>
                <a:cs typeface="Times New Roman" panose="02020603050405020304" pitchFamily="18" charset="0"/>
              </a:rPr>
              <a:t>Dans l’onglet </a:t>
            </a:r>
            <a:r>
              <a:rPr lang="fr-FR" b="1" dirty="0">
                <a:ea typeface="Calibri" panose="020F0502020204030204" pitchFamily="34" charset="0"/>
                <a:cs typeface="Times New Roman" panose="02020603050405020304" pitchFamily="18" charset="0"/>
              </a:rPr>
              <a:t>Liste des participants</a:t>
            </a:r>
            <a:r>
              <a:rPr lang="fr-FR" dirty="0">
                <a:ea typeface="Calibri" panose="020F0502020204030204" pitchFamily="34" charset="0"/>
                <a:cs typeface="Times New Roman" panose="02020603050405020304" pitchFamily="18" charset="0"/>
              </a:rPr>
              <a:t>, cliquez sur les liens </a:t>
            </a:r>
            <a:r>
              <a:rPr lang="fr-FR" u="sng" dirty="0" smtClean="0">
                <a:solidFill>
                  <a:schemeClr val="accent5"/>
                </a:solidFill>
                <a:ea typeface="Calibri" panose="020F0502020204030204" pitchFamily="34" charset="0"/>
                <a:cs typeface="Times New Roman" panose="02020603050405020304" pitchFamily="18" charset="0"/>
              </a:rPr>
              <a:t>Imprimer </a:t>
            </a:r>
            <a:r>
              <a:rPr lang="fr-FR" u="sng" dirty="0">
                <a:solidFill>
                  <a:schemeClr val="accent5"/>
                </a:solidFill>
                <a:ea typeface="Calibri" panose="020F0502020204030204" pitchFamily="34" charset="0"/>
                <a:cs typeface="Times New Roman" panose="02020603050405020304" pitchFamily="18" charset="0"/>
              </a:rPr>
              <a:t>les courriers </a:t>
            </a:r>
            <a:r>
              <a:rPr lang="fr-FR" u="sng" dirty="0" smtClean="0">
                <a:solidFill>
                  <a:schemeClr val="accent5"/>
                </a:solidFill>
                <a:ea typeface="Calibri" panose="020F0502020204030204" pitchFamily="34" charset="0"/>
                <a:cs typeface="Times New Roman" panose="02020603050405020304" pitchFamily="18" charset="0"/>
              </a:rPr>
              <a:t>électroniques</a:t>
            </a:r>
            <a:r>
              <a:rPr lang="fr-FR" dirty="0" smtClean="0">
                <a:ea typeface="Calibri" panose="020F0502020204030204" pitchFamily="34" charset="0"/>
                <a:cs typeface="Times New Roman" panose="02020603050405020304" pitchFamily="18" charset="0"/>
              </a:rPr>
              <a:t> </a:t>
            </a:r>
            <a:r>
              <a:rPr lang="fr-FR" dirty="0">
                <a:ea typeface="Calibri" panose="020F0502020204030204" pitchFamily="34" charset="0"/>
                <a:cs typeface="Times New Roman" panose="02020603050405020304" pitchFamily="18" charset="0"/>
              </a:rPr>
              <a:t>puis sur </a:t>
            </a:r>
            <a:r>
              <a:rPr lang="fr-FR" u="sng" dirty="0">
                <a:solidFill>
                  <a:schemeClr val="accent5"/>
                </a:solidFill>
                <a:ea typeface="Calibri" panose="020F0502020204030204" pitchFamily="34" charset="0"/>
                <a:cs typeface="Times New Roman" panose="02020603050405020304" pitchFamily="18" charset="0"/>
              </a:rPr>
              <a:t>eMail</a:t>
            </a:r>
            <a:r>
              <a:rPr lang="fr-FR" dirty="0">
                <a:ea typeface="Calibri" panose="020F0502020204030204" pitchFamily="34" charset="0"/>
                <a:cs typeface="Times New Roman" panose="02020603050405020304" pitchFamily="18" charset="0"/>
              </a:rPr>
              <a:t> puis sur </a:t>
            </a:r>
            <a:r>
              <a:rPr lang="fr-FR" u="sng" dirty="0">
                <a:solidFill>
                  <a:schemeClr val="accent5"/>
                </a:solidFill>
                <a:ea typeface="Calibri" panose="020F0502020204030204" pitchFamily="34" charset="0"/>
                <a:cs typeface="Times New Roman" panose="02020603050405020304" pitchFamily="18" charset="0"/>
              </a:rPr>
              <a:t>Mail de convocation</a:t>
            </a:r>
            <a:endParaRPr lang="fr-FR" dirty="0">
              <a:ea typeface="Calibri" panose="020F0502020204030204" pitchFamily="34" charset="0"/>
              <a:cs typeface="Times New Roman" panose="02020603050405020304" pitchFamily="18" charset="0"/>
            </a:endParaRPr>
          </a:p>
          <a:p>
            <a:pPr marL="285750" indent="-285750">
              <a:buClr>
                <a:srgbClr val="00AC8C"/>
              </a:buClr>
              <a:buFont typeface="Arial" panose="020B0604020202020204" pitchFamily="34" charset="0"/>
              <a:buChar char="•"/>
            </a:pPr>
            <a:endParaRPr lang="fr-FR" dirty="0">
              <a:ea typeface="Calibri" panose="020F0502020204030204" pitchFamily="34" charset="0"/>
              <a:cs typeface="Times New Roman" panose="02020603050405020304" pitchFamily="18" charset="0"/>
            </a:endParaRPr>
          </a:p>
          <a:p>
            <a:pPr marL="285750" indent="-285750">
              <a:buClr>
                <a:srgbClr val="00AC8C"/>
              </a:buClr>
              <a:buFont typeface="Arial" panose="020B0604020202020204" pitchFamily="34" charset="0"/>
              <a:buChar char="•"/>
            </a:pPr>
            <a:r>
              <a:rPr lang="fr-FR" dirty="0">
                <a:ea typeface="Calibri" panose="020F0502020204030204" pitchFamily="34" charset="0"/>
                <a:cs typeface="Times New Roman" panose="02020603050405020304" pitchFamily="18" charset="0"/>
              </a:rPr>
              <a:t>L’outil de messagerie s’ouvre avec le mail de convocation (contenu modifiable), avec pour destinataire les stagiaires (internes et externes) et en copie le responsable hiérarchique et responsable de formation local de chaque stagiaire, </a:t>
            </a:r>
            <a:r>
              <a:rPr lang="fr-FR" dirty="0">
                <a:cs typeface="Times New Roman" panose="02020603050405020304" pitchFamily="18" charset="0"/>
              </a:rPr>
              <a:t>si la demande à fait l’objet d’une validation dans RenoiRH.</a:t>
            </a:r>
          </a:p>
        </p:txBody>
      </p:sp>
      <p:grpSp>
        <p:nvGrpSpPr>
          <p:cNvPr id="42" name="Groupe 41"/>
          <p:cNvGrpSpPr/>
          <p:nvPr/>
        </p:nvGrpSpPr>
        <p:grpSpPr>
          <a:xfrm>
            <a:off x="7026964" y="3418418"/>
            <a:ext cx="4553782" cy="2876199"/>
            <a:chOff x="0" y="0"/>
            <a:chExt cx="2771775" cy="1609081"/>
          </a:xfrm>
        </p:grpSpPr>
        <p:pic>
          <p:nvPicPr>
            <p:cNvPr id="43" name="Image 4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771775" cy="824230"/>
            </a:xfrm>
            <a:prstGeom prst="rect">
              <a:avLst/>
            </a:prstGeom>
            <a:noFill/>
            <a:ln>
              <a:solidFill>
                <a:schemeClr val="bg1">
                  <a:lumMod val="65000"/>
                </a:schemeClr>
              </a:solidFill>
            </a:ln>
          </p:spPr>
        </p:pic>
        <p:pic>
          <p:nvPicPr>
            <p:cNvPr id="44" name="Image 43"/>
            <p:cNvPicPr>
              <a:picLocks noChangeAspect="1"/>
            </p:cNvPicPr>
            <p:nvPr/>
          </p:nvPicPr>
          <p:blipFill rotWithShape="1">
            <a:blip r:embed="rId3">
              <a:extLst>
                <a:ext uri="{28A0092B-C50C-407E-A947-70E740481C1C}">
                  <a14:useLocalDpi xmlns:a14="http://schemas.microsoft.com/office/drawing/2010/main" val="0"/>
                </a:ext>
              </a:extLst>
            </a:blip>
            <a:srcRect b="38263"/>
            <a:stretch/>
          </p:blipFill>
          <p:spPr bwMode="auto">
            <a:xfrm>
              <a:off x="302820" y="795646"/>
              <a:ext cx="2462530" cy="813435"/>
            </a:xfrm>
            <a:prstGeom prst="rect">
              <a:avLst/>
            </a:prstGeom>
            <a:ln w="9525" cap="flat" cmpd="sng" algn="ctr">
              <a:solidFill>
                <a:sysClr val="window" lastClr="FFFFFF">
                  <a:lumMod val="65000"/>
                </a:sysClr>
              </a:solidFill>
              <a:prstDash val="solid"/>
              <a:round/>
              <a:headEnd type="none" w="med" len="med"/>
              <a:tailEnd type="none" w="med" len="med"/>
            </a:ln>
            <a:extLst>
              <a:ext uri="{53640926-AAD7-44D8-BBD7-CCE9431645EC}">
                <a14:shadowObscured xmlns:a14="http://schemas.microsoft.com/office/drawing/2010/main"/>
              </a:ext>
            </a:extLst>
          </p:spPr>
        </p:pic>
      </p:grpSp>
      <p:sp>
        <p:nvSpPr>
          <p:cNvPr id="45" name="ZoneTexte 44">
            <a:extLst>
              <a:ext uri="{FF2B5EF4-FFF2-40B4-BE49-F238E27FC236}">
                <a16:creationId xmlns:a16="http://schemas.microsoft.com/office/drawing/2014/main" id="{4F5EF88E-5986-4FBB-83AA-2F3480A0EC13}"/>
              </a:ext>
            </a:extLst>
          </p:cNvPr>
          <p:cNvSpPr txBox="1"/>
          <p:nvPr/>
        </p:nvSpPr>
        <p:spPr>
          <a:xfrm>
            <a:off x="4180650" y="693823"/>
            <a:ext cx="7236000" cy="338554"/>
          </a:xfrm>
          <a:prstGeom prst="rect">
            <a:avLst/>
          </a:prstGeom>
          <a:solidFill>
            <a:srgbClr val="00AC8C"/>
          </a:solidFill>
        </p:spPr>
        <p:txBody>
          <a:bodyPr wrap="square" rtlCol="0">
            <a:spAutoFit/>
          </a:bodyPr>
          <a:lstStyle/>
          <a:p>
            <a:r>
              <a:rPr lang="fr-FR" sz="1600" b="1" dirty="0">
                <a:solidFill>
                  <a:schemeClr val="bg1"/>
                </a:solidFill>
              </a:rPr>
              <a:t>Accès à l’écran </a:t>
            </a:r>
            <a:r>
              <a:rPr lang="fr-FR" sz="1600" dirty="0">
                <a:solidFill>
                  <a:schemeClr val="bg1"/>
                </a:solidFill>
              </a:rPr>
              <a:t>: Formation </a:t>
            </a:r>
            <a:r>
              <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 </a:t>
            </a:r>
            <a:r>
              <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Définir les sessions </a:t>
            </a:r>
            <a:r>
              <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a:t>
            </a:r>
            <a:r>
              <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Gérer les inscriptions </a:t>
            </a:r>
            <a:r>
              <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 Par session</a:t>
            </a:r>
            <a:endParaRPr lang="fr-FR" sz="1600" dirty="0">
              <a:solidFill>
                <a:schemeClr val="bg1"/>
              </a:solidFill>
            </a:endParaRPr>
          </a:p>
        </p:txBody>
      </p:sp>
      <p:sp>
        <p:nvSpPr>
          <p:cNvPr id="46" name="Rectangle : avec coins arrondis en diagonale 45">
            <a:extLst>
              <a:ext uri="{FF2B5EF4-FFF2-40B4-BE49-F238E27FC236}">
                <a16:creationId xmlns:a16="http://schemas.microsoft.com/office/drawing/2014/main" id="{B19E0652-DF55-4816-91EE-2391C167E4AC}"/>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49" name="Rectangle : avec coins arrondis en diagonale 48">
            <a:extLst>
              <a:ext uri="{FF2B5EF4-FFF2-40B4-BE49-F238E27FC236}">
                <a16:creationId xmlns:a16="http://schemas.microsoft.com/office/drawing/2014/main" id="{41327BFE-50B5-45E7-A2C1-FEDD19B5194E}"/>
              </a:ext>
            </a:extLst>
          </p:cNvPr>
          <p:cNvSpPr/>
          <p:nvPr/>
        </p:nvSpPr>
        <p:spPr>
          <a:xfrm>
            <a:off x="60960" y="160470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2 –</a:t>
            </a:r>
            <a:br>
              <a:rPr lang="fr-FR" sz="1000" dirty="0">
                <a:solidFill>
                  <a:srgbClr val="00AC8C"/>
                </a:solidFill>
              </a:rPr>
            </a:br>
            <a:r>
              <a:rPr lang="fr-FR" sz="1000" dirty="0">
                <a:solidFill>
                  <a:srgbClr val="00AC8C"/>
                </a:solidFill>
              </a:rPr>
              <a:t>Stage / Session</a:t>
            </a:r>
          </a:p>
        </p:txBody>
      </p:sp>
      <p:sp>
        <p:nvSpPr>
          <p:cNvPr id="51" name="Rectangle : avec coins arrondis en diagonale 50">
            <a:extLst>
              <a:ext uri="{FF2B5EF4-FFF2-40B4-BE49-F238E27FC236}">
                <a16:creationId xmlns:a16="http://schemas.microsoft.com/office/drawing/2014/main" id="{40D10EDF-FCF6-4113-A1DC-8AD7AA860E8C}"/>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52" name="Rectangle : avec coins arrondis en diagonale 51">
            <a:extLst>
              <a:ext uri="{FF2B5EF4-FFF2-40B4-BE49-F238E27FC236}">
                <a16:creationId xmlns:a16="http://schemas.microsoft.com/office/drawing/2014/main" id="{53EE3180-2A35-4470-8846-96579CD61289}"/>
              </a:ext>
            </a:extLst>
          </p:cNvPr>
          <p:cNvSpPr/>
          <p:nvPr/>
        </p:nvSpPr>
        <p:spPr>
          <a:xfrm>
            <a:off x="60960" y="3321273"/>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5 –</a:t>
            </a:r>
            <a:br>
              <a:rPr lang="fr-FR" sz="1000" dirty="0"/>
            </a:br>
            <a:r>
              <a:rPr lang="fr-FR" sz="1000" dirty="0"/>
              <a:t>Inscription</a:t>
            </a:r>
          </a:p>
        </p:txBody>
      </p:sp>
      <p:sp>
        <p:nvSpPr>
          <p:cNvPr id="56" name="Rectangle : avec coins arrondis en diagonale 55">
            <a:extLst>
              <a:ext uri="{FF2B5EF4-FFF2-40B4-BE49-F238E27FC236}">
                <a16:creationId xmlns:a16="http://schemas.microsoft.com/office/drawing/2014/main" id="{BE996298-10A9-48FA-A3D0-6703DE51648C}"/>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57" name="Rectangle : avec coins arrondis en diagonale 56">
            <a:extLst>
              <a:ext uri="{FF2B5EF4-FFF2-40B4-BE49-F238E27FC236}">
                <a16:creationId xmlns:a16="http://schemas.microsoft.com/office/drawing/2014/main" id="{92FB9F48-E554-4E6E-BAF9-C7FD2F30343D}"/>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58" name="Rectangle : avec coins arrondis en diagonale 57">
            <a:extLst>
              <a:ext uri="{FF2B5EF4-FFF2-40B4-BE49-F238E27FC236}">
                <a16:creationId xmlns:a16="http://schemas.microsoft.com/office/drawing/2014/main" id="{FE3974D6-DA10-4F21-BB44-095EBBE364AE}"/>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59" name="Rectangle : avec coins arrondis en diagonale 58">
            <a:extLst>
              <a:ext uri="{FF2B5EF4-FFF2-40B4-BE49-F238E27FC236}">
                <a16:creationId xmlns:a16="http://schemas.microsoft.com/office/drawing/2014/main" id="{E33A44B2-CF01-478B-BFCC-C8BB7CAB216B}"/>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p>
        </p:txBody>
      </p:sp>
      <p:sp>
        <p:nvSpPr>
          <p:cNvPr id="61" name="Rectangle : avec coins arrondis en diagonale 60">
            <a:extLst>
              <a:ext uri="{FF2B5EF4-FFF2-40B4-BE49-F238E27FC236}">
                <a16:creationId xmlns:a16="http://schemas.microsoft.com/office/drawing/2014/main" id="{17BD6B48-1D3D-4224-B4FA-16F104139D36}"/>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7" name="Espace réservé de la date 6">
            <a:extLst>
              <a:ext uri="{FF2B5EF4-FFF2-40B4-BE49-F238E27FC236}">
                <a16:creationId xmlns:a16="http://schemas.microsoft.com/office/drawing/2014/main" id="{031B586F-C078-4119-9E3D-BCAD840DE6E3}"/>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44F6A9CB-A5AA-43D8-8E00-59C81E8930E6}"/>
              </a:ext>
            </a:extLst>
          </p:cNvPr>
          <p:cNvSpPr>
            <a:spLocks noGrp="1"/>
          </p:cNvSpPr>
          <p:nvPr>
            <p:ph type="sldNum" sz="quarter" idx="12"/>
          </p:nvPr>
        </p:nvSpPr>
        <p:spPr/>
        <p:txBody>
          <a:bodyPr/>
          <a:lstStyle/>
          <a:p>
            <a:fld id="{9BA320C2-BDE6-4EB1-A6D0-0042D9418E61}" type="slidenum">
              <a:rPr lang="fr-FR" smtClean="0"/>
              <a:pPr/>
              <a:t>20</a:t>
            </a:fld>
            <a:endParaRPr lang="fr-FR" dirty="0"/>
          </a:p>
        </p:txBody>
      </p:sp>
      <p:grpSp>
        <p:nvGrpSpPr>
          <p:cNvPr id="62" name="Groupe 61"/>
          <p:cNvGrpSpPr/>
          <p:nvPr/>
        </p:nvGrpSpPr>
        <p:grpSpPr>
          <a:xfrm>
            <a:off x="11278836" y="126022"/>
            <a:ext cx="756938" cy="527878"/>
            <a:chOff x="10975331" y="352297"/>
            <a:chExt cx="756938" cy="527878"/>
          </a:xfrm>
        </p:grpSpPr>
        <p:sp>
          <p:nvSpPr>
            <p:cNvPr id="63" name="Rectangle avec coins arrondis en diagonale 62"/>
            <p:cNvSpPr/>
            <p:nvPr/>
          </p:nvSpPr>
          <p:spPr>
            <a:xfrm>
              <a:off x="10975331" y="352297"/>
              <a:ext cx="756938" cy="527878"/>
            </a:xfrm>
            <a:prstGeom prst="round2Diag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4" name="ZoneTexte 63"/>
            <p:cNvSpPr txBox="1"/>
            <p:nvPr/>
          </p:nvSpPr>
          <p:spPr>
            <a:xfrm>
              <a:off x="10975331" y="450114"/>
              <a:ext cx="756938" cy="369332"/>
            </a:xfrm>
            <a:prstGeom prst="rect">
              <a:avLst/>
            </a:prstGeom>
            <a:noFill/>
          </p:spPr>
          <p:txBody>
            <a:bodyPr wrap="none" rtlCol="0">
              <a:spAutoFit/>
            </a:bodyPr>
            <a:lstStyle/>
            <a:p>
              <a:r>
                <a:rPr lang="fr-FR" b="1" dirty="0">
                  <a:solidFill>
                    <a:srgbClr val="F6FCFA"/>
                  </a:solidFill>
                </a:rPr>
                <a:t>Démo</a:t>
              </a:r>
            </a:p>
          </p:txBody>
        </p:sp>
      </p:grpSp>
    </p:spTree>
    <p:extLst>
      <p:ext uri="{BB962C8B-B14F-4D97-AF65-F5344CB8AC3E}">
        <p14:creationId xmlns:p14="http://schemas.microsoft.com/office/powerpoint/2010/main" val="2556040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2E7B5A-8D41-46AE-8DC7-669E82763FDE}"/>
              </a:ext>
            </a:extLst>
          </p:cNvPr>
          <p:cNvSpPr>
            <a:spLocks noGrp="1"/>
          </p:cNvSpPr>
          <p:nvPr>
            <p:ph type="title"/>
          </p:nvPr>
        </p:nvSpPr>
        <p:spPr/>
        <p:txBody>
          <a:bodyPr>
            <a:normAutofit fontScale="90000"/>
          </a:bodyPr>
          <a:lstStyle/>
          <a:p>
            <a:r>
              <a:rPr lang="fr-FR" dirty="0"/>
              <a:t>5-3 Envoyer les convocations (2)</a:t>
            </a:r>
          </a:p>
        </p:txBody>
      </p:sp>
      <p:sp>
        <p:nvSpPr>
          <p:cNvPr id="3" name="Espace réservé du contenu 2">
            <a:extLst>
              <a:ext uri="{FF2B5EF4-FFF2-40B4-BE49-F238E27FC236}">
                <a16:creationId xmlns:a16="http://schemas.microsoft.com/office/drawing/2014/main" id="{2EA15F25-E26C-4D84-A927-FAF7C389F513}"/>
              </a:ext>
            </a:extLst>
          </p:cNvPr>
          <p:cNvSpPr>
            <a:spLocks noGrp="1"/>
          </p:cNvSpPr>
          <p:nvPr>
            <p:ph idx="1"/>
          </p:nvPr>
        </p:nvSpPr>
        <p:spPr/>
        <p:txBody>
          <a:bodyPr>
            <a:normAutofit/>
          </a:bodyPr>
          <a:lstStyle/>
          <a:p>
            <a:pPr marL="0" indent="0">
              <a:buNone/>
            </a:pPr>
            <a:endParaRPr lang="fr-FR" dirty="0">
              <a:latin typeface="+mn-lt"/>
              <a:ea typeface="Calibri" panose="020F0502020204030204" pitchFamily="34" charset="0"/>
              <a:cs typeface="Times New Roman" panose="02020603050405020304" pitchFamily="18" charset="0"/>
            </a:endParaRPr>
          </a:p>
          <a:p>
            <a:endParaRPr lang="fr-FR" dirty="0">
              <a:latin typeface="+mn-lt"/>
              <a:ea typeface="Calibri" panose="020F0502020204030204" pitchFamily="34" charset="0"/>
              <a:cs typeface="Times New Roman" panose="02020603050405020304" pitchFamily="18" charset="0"/>
            </a:endParaRPr>
          </a:p>
          <a:p>
            <a:endParaRPr lang="fr-FR" dirty="0">
              <a:latin typeface="+mn-lt"/>
              <a:ea typeface="Calibri" panose="020F0502020204030204" pitchFamily="34" charset="0"/>
              <a:cs typeface="Times New Roman" panose="02020603050405020304" pitchFamily="18" charset="0"/>
            </a:endParaRPr>
          </a:p>
          <a:p>
            <a:endParaRPr lang="fr-FR" dirty="0">
              <a:latin typeface="+mn-lt"/>
              <a:ea typeface="Calibri" panose="020F0502020204030204" pitchFamily="34" charset="0"/>
              <a:cs typeface="Times New Roman" panose="02020603050405020304" pitchFamily="18" charset="0"/>
            </a:endParaRPr>
          </a:p>
          <a:p>
            <a:pPr marL="0" indent="0">
              <a:buNone/>
            </a:pPr>
            <a:endParaRPr lang="fr-FR" dirty="0">
              <a:latin typeface="+mn-lt"/>
              <a:ea typeface="Calibri" panose="020F0502020204030204" pitchFamily="34" charset="0"/>
              <a:cs typeface="Times New Roman" panose="02020603050405020304" pitchFamily="18" charset="0"/>
            </a:endParaRPr>
          </a:p>
          <a:p>
            <a:endParaRPr lang="fr-FR" sz="1800" dirty="0">
              <a:effectLst/>
              <a:latin typeface="+mn-lt"/>
              <a:ea typeface="Calibri" panose="020F0502020204030204" pitchFamily="34" charset="0"/>
              <a:cs typeface="Times New Roman" panose="02020603050405020304" pitchFamily="18" charset="0"/>
            </a:endParaRPr>
          </a:p>
          <a:p>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pied de page 3">
            <a:extLst>
              <a:ext uri="{FF2B5EF4-FFF2-40B4-BE49-F238E27FC236}">
                <a16:creationId xmlns:a16="http://schemas.microsoft.com/office/drawing/2014/main" id="{5BDC9279-113B-42CF-BA59-7B4E4579EE1D}"/>
              </a:ext>
            </a:extLst>
          </p:cNvPr>
          <p:cNvSpPr>
            <a:spLocks noGrp="1"/>
          </p:cNvSpPr>
          <p:nvPr>
            <p:ph type="ftr" sz="quarter" idx="11"/>
          </p:nvPr>
        </p:nvSpPr>
        <p:spPr/>
        <p:txBody>
          <a:bodyPr/>
          <a:lstStyle/>
          <a:p>
            <a:r>
              <a:rPr lang="fr-FR" dirty="0"/>
              <a:t>Module 2</a:t>
            </a:r>
          </a:p>
        </p:txBody>
      </p:sp>
      <p:sp>
        <p:nvSpPr>
          <p:cNvPr id="6" name="ZoneTexte 5">
            <a:extLst>
              <a:ext uri="{FF2B5EF4-FFF2-40B4-BE49-F238E27FC236}">
                <a16:creationId xmlns:a16="http://schemas.microsoft.com/office/drawing/2014/main" id="{CFEEDD85-C456-467C-BA50-16C357255BE2}"/>
              </a:ext>
            </a:extLst>
          </p:cNvPr>
          <p:cNvSpPr txBox="1"/>
          <p:nvPr/>
        </p:nvSpPr>
        <p:spPr>
          <a:xfrm>
            <a:off x="1232018" y="670477"/>
            <a:ext cx="3045342" cy="369332"/>
          </a:xfrm>
          <a:prstGeom prst="rect">
            <a:avLst/>
          </a:prstGeom>
          <a:noFill/>
        </p:spPr>
        <p:txBody>
          <a:bodyPr wrap="square" rtlCol="0">
            <a:spAutoFit/>
          </a:bodyPr>
          <a:lstStyle/>
          <a:p>
            <a:r>
              <a:rPr lang="fr-FR" i="1" dirty="0">
                <a:latin typeface="+mj-lt"/>
              </a:rPr>
              <a:t>Gérer les inscriptions</a:t>
            </a:r>
          </a:p>
        </p:txBody>
      </p:sp>
      <p:grpSp>
        <p:nvGrpSpPr>
          <p:cNvPr id="8" name="Groupe 7"/>
          <p:cNvGrpSpPr/>
          <p:nvPr/>
        </p:nvGrpSpPr>
        <p:grpSpPr>
          <a:xfrm>
            <a:off x="1551730" y="1495753"/>
            <a:ext cx="9802070" cy="1608979"/>
            <a:chOff x="1561283" y="1931238"/>
            <a:chExt cx="9802070" cy="1608979"/>
          </a:xfrm>
        </p:grpSpPr>
        <p:cxnSp>
          <p:nvCxnSpPr>
            <p:cNvPr id="29" name="Straight Connector 103">
              <a:extLst>
                <a:ext uri="{FF2B5EF4-FFF2-40B4-BE49-F238E27FC236}">
                  <a16:creationId xmlns:a16="http://schemas.microsoft.com/office/drawing/2014/main" id="{857720CD-E2E7-4C9E-9E3C-4065336DFCA8}"/>
                </a:ext>
              </a:extLst>
            </p:cNvPr>
            <p:cNvCxnSpPr>
              <a:cxnSpLocks/>
            </p:cNvCxnSpPr>
            <p:nvPr/>
          </p:nvCxnSpPr>
          <p:spPr>
            <a:xfrm flipV="1">
              <a:off x="1561283" y="2201238"/>
              <a:ext cx="9792517"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grpSp>
          <p:nvGrpSpPr>
            <p:cNvPr id="31" name="Groupe 30">
              <a:extLst>
                <a:ext uri="{FF2B5EF4-FFF2-40B4-BE49-F238E27FC236}">
                  <a16:creationId xmlns:a16="http://schemas.microsoft.com/office/drawing/2014/main" id="{A6F01EEE-7E4D-4E79-852F-BCCA0207154B}"/>
                </a:ext>
              </a:extLst>
            </p:cNvPr>
            <p:cNvGrpSpPr/>
            <p:nvPr/>
          </p:nvGrpSpPr>
          <p:grpSpPr>
            <a:xfrm>
              <a:off x="1573922" y="1931238"/>
              <a:ext cx="2293651" cy="1269162"/>
              <a:chOff x="1573922" y="1931238"/>
              <a:chExt cx="2293651" cy="1269162"/>
            </a:xfrm>
          </p:grpSpPr>
          <p:sp>
            <p:nvSpPr>
              <p:cNvPr id="32" name="Rectangle 31">
                <a:extLst>
                  <a:ext uri="{FF2B5EF4-FFF2-40B4-BE49-F238E27FC236}">
                    <a16:creationId xmlns:a16="http://schemas.microsoft.com/office/drawing/2014/main" id="{8070CD0C-A02F-46D5-8C9C-2213D1F4427A}"/>
                  </a:ext>
                </a:extLst>
              </p:cNvPr>
              <p:cNvSpPr/>
              <p:nvPr/>
            </p:nvSpPr>
            <p:spPr>
              <a:xfrm>
                <a:off x="157392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ZoneTexte 32">
                <a:extLst>
                  <a:ext uri="{FF2B5EF4-FFF2-40B4-BE49-F238E27FC236}">
                    <a16:creationId xmlns:a16="http://schemas.microsoft.com/office/drawing/2014/main" id="{C460764B-5551-49C2-ABC5-FE32C3BF78F8}"/>
                  </a:ext>
                </a:extLst>
              </p:cNvPr>
              <p:cNvSpPr txBox="1"/>
              <p:nvPr/>
            </p:nvSpPr>
            <p:spPr>
              <a:xfrm>
                <a:off x="157392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Inscription des agents</a:t>
                </a:r>
                <a:br>
                  <a:rPr lang="fr-FR" sz="1600" b="1" dirty="0">
                    <a:solidFill>
                      <a:schemeClr val="tx1">
                        <a:lumMod val="65000"/>
                        <a:lumOff val="35000"/>
                      </a:schemeClr>
                    </a:solidFill>
                  </a:rPr>
                </a:br>
                <a:endParaRPr lang="fr-FR" sz="1600" i="1" dirty="0">
                  <a:solidFill>
                    <a:schemeClr val="tx1">
                      <a:lumMod val="65000"/>
                      <a:lumOff val="35000"/>
                    </a:schemeClr>
                  </a:solidFill>
                </a:endParaRPr>
              </a:p>
            </p:txBody>
          </p:sp>
          <p:sp>
            <p:nvSpPr>
              <p:cNvPr id="34" name="Ellipse 33">
                <a:extLst>
                  <a:ext uri="{FF2B5EF4-FFF2-40B4-BE49-F238E27FC236}">
                    <a16:creationId xmlns:a16="http://schemas.microsoft.com/office/drawing/2014/main" id="{1A80088B-5449-4B7A-B727-A84B280DD96B}"/>
                  </a:ext>
                </a:extLst>
              </p:cNvPr>
              <p:cNvSpPr/>
              <p:nvPr/>
            </p:nvSpPr>
            <p:spPr>
              <a:xfrm>
                <a:off x="245074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35" name="ZoneTexte 34">
                <a:extLst>
                  <a:ext uri="{FF2B5EF4-FFF2-40B4-BE49-F238E27FC236}">
                    <a16:creationId xmlns:a16="http://schemas.microsoft.com/office/drawing/2014/main" id="{ECD19240-0F33-4C8C-9F0F-BDA83A71B2E4}"/>
                  </a:ext>
                </a:extLst>
              </p:cNvPr>
              <p:cNvSpPr txBox="1"/>
              <p:nvPr/>
            </p:nvSpPr>
            <p:spPr>
              <a:xfrm>
                <a:off x="2564311" y="1970406"/>
                <a:ext cx="312872" cy="461665"/>
              </a:xfrm>
              <a:prstGeom prst="rect">
                <a:avLst/>
              </a:prstGeom>
              <a:noFill/>
            </p:spPr>
            <p:txBody>
              <a:bodyPr wrap="square" rtlCol="0">
                <a:spAutoFit/>
              </a:bodyPr>
              <a:lstStyle/>
              <a:p>
                <a:r>
                  <a:rPr lang="fr-FR" sz="2400" b="1" dirty="0">
                    <a:solidFill>
                      <a:schemeClr val="bg1"/>
                    </a:solidFill>
                  </a:rPr>
                  <a:t>1</a:t>
                </a:r>
                <a:endParaRPr lang="fr-FR" b="1" dirty="0">
                  <a:solidFill>
                    <a:schemeClr val="bg1"/>
                  </a:solidFill>
                </a:endParaRPr>
              </a:p>
            </p:txBody>
          </p:sp>
        </p:grpSp>
        <p:grpSp>
          <p:nvGrpSpPr>
            <p:cNvPr id="36" name="Groupe 35">
              <a:extLst>
                <a:ext uri="{FF2B5EF4-FFF2-40B4-BE49-F238E27FC236}">
                  <a16:creationId xmlns:a16="http://schemas.microsoft.com/office/drawing/2014/main" id="{61FB9A09-10B6-4770-97BE-C758E2BADE02}"/>
                </a:ext>
              </a:extLst>
            </p:cNvPr>
            <p:cNvGrpSpPr/>
            <p:nvPr/>
          </p:nvGrpSpPr>
          <p:grpSpPr>
            <a:xfrm>
              <a:off x="5321812" y="1931238"/>
              <a:ext cx="2293651" cy="1269162"/>
              <a:chOff x="4045422" y="1931238"/>
              <a:chExt cx="2293651" cy="1269162"/>
            </a:xfrm>
          </p:grpSpPr>
          <p:sp>
            <p:nvSpPr>
              <p:cNvPr id="37" name="Rectangle 36">
                <a:extLst>
                  <a:ext uri="{FF2B5EF4-FFF2-40B4-BE49-F238E27FC236}">
                    <a16:creationId xmlns:a16="http://schemas.microsoft.com/office/drawing/2014/main" id="{C1B73897-7D91-4DDE-A322-017B37975513}"/>
                  </a:ext>
                </a:extLst>
              </p:cNvPr>
              <p:cNvSpPr/>
              <p:nvPr/>
            </p:nvSpPr>
            <p:spPr>
              <a:xfrm>
                <a:off x="4045422" y="2384466"/>
                <a:ext cx="2293651" cy="815934"/>
              </a:xfrm>
              <a:prstGeom prst="rect">
                <a:avLst/>
              </a:prstGeom>
              <a:solidFill>
                <a:srgbClr val="E6F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A7E4202E-3826-460B-8D54-3F66D5393AD5}"/>
                  </a:ext>
                </a:extLst>
              </p:cNvPr>
              <p:cNvSpPr txBox="1"/>
              <p:nvPr/>
            </p:nvSpPr>
            <p:spPr>
              <a:xfrm>
                <a:off x="404542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Envoi des convocations</a:t>
                </a:r>
                <a:br>
                  <a:rPr lang="fr-FR" sz="1600" b="1" dirty="0">
                    <a:solidFill>
                      <a:schemeClr val="tx1">
                        <a:lumMod val="65000"/>
                        <a:lumOff val="35000"/>
                      </a:schemeClr>
                    </a:solidFill>
                  </a:rPr>
                </a:br>
                <a:r>
                  <a:rPr lang="fr-FR" sz="1600" b="1" dirty="0">
                    <a:solidFill>
                      <a:schemeClr val="tx1">
                        <a:lumMod val="65000"/>
                        <a:lumOff val="35000"/>
                      </a:schemeClr>
                    </a:solidFill>
                  </a:rPr>
                  <a:t>des agents</a:t>
                </a:r>
              </a:p>
            </p:txBody>
          </p:sp>
          <p:sp>
            <p:nvSpPr>
              <p:cNvPr id="40" name="Ellipse 39">
                <a:extLst>
                  <a:ext uri="{FF2B5EF4-FFF2-40B4-BE49-F238E27FC236}">
                    <a16:creationId xmlns:a16="http://schemas.microsoft.com/office/drawing/2014/main" id="{9D248679-EFF4-42A3-90E9-64A1859878F9}"/>
                  </a:ext>
                </a:extLst>
              </p:cNvPr>
              <p:cNvSpPr/>
              <p:nvPr/>
            </p:nvSpPr>
            <p:spPr>
              <a:xfrm>
                <a:off x="4922247" y="1931238"/>
                <a:ext cx="540000" cy="540000"/>
              </a:xfrm>
              <a:prstGeom prst="ellips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41" name="ZoneTexte 40">
                <a:extLst>
                  <a:ext uri="{FF2B5EF4-FFF2-40B4-BE49-F238E27FC236}">
                    <a16:creationId xmlns:a16="http://schemas.microsoft.com/office/drawing/2014/main" id="{DCF2EA2B-BD56-4D7E-A002-DCF9DC2611DD}"/>
                  </a:ext>
                </a:extLst>
              </p:cNvPr>
              <p:cNvSpPr txBox="1"/>
              <p:nvPr/>
            </p:nvSpPr>
            <p:spPr>
              <a:xfrm>
                <a:off x="5035811" y="1970406"/>
                <a:ext cx="312872" cy="461665"/>
              </a:xfrm>
              <a:prstGeom prst="rect">
                <a:avLst/>
              </a:prstGeom>
              <a:noFill/>
            </p:spPr>
            <p:txBody>
              <a:bodyPr wrap="square" rtlCol="0">
                <a:spAutoFit/>
              </a:bodyPr>
              <a:lstStyle/>
              <a:p>
                <a:r>
                  <a:rPr lang="fr-FR" sz="2400" b="1" dirty="0">
                    <a:solidFill>
                      <a:schemeClr val="bg1"/>
                    </a:solidFill>
                  </a:rPr>
                  <a:t>2</a:t>
                </a:r>
                <a:endParaRPr lang="fr-FR" b="1" dirty="0">
                  <a:solidFill>
                    <a:schemeClr val="bg1"/>
                  </a:solidFill>
                </a:endParaRPr>
              </a:p>
            </p:txBody>
          </p:sp>
        </p:grpSp>
        <p:grpSp>
          <p:nvGrpSpPr>
            <p:cNvPr id="47" name="Groupe 46">
              <a:extLst>
                <a:ext uri="{FF2B5EF4-FFF2-40B4-BE49-F238E27FC236}">
                  <a16:creationId xmlns:a16="http://schemas.microsoft.com/office/drawing/2014/main" id="{43D4326C-EFC4-41CD-9BC0-C30BF8DD3644}"/>
                </a:ext>
              </a:extLst>
            </p:cNvPr>
            <p:cNvGrpSpPr/>
            <p:nvPr/>
          </p:nvGrpSpPr>
          <p:grpSpPr>
            <a:xfrm>
              <a:off x="9069702" y="1931238"/>
              <a:ext cx="2293651" cy="1269162"/>
              <a:chOff x="9069702" y="1931238"/>
              <a:chExt cx="2293651" cy="1269162"/>
            </a:xfrm>
          </p:grpSpPr>
          <p:sp>
            <p:nvSpPr>
              <p:cNvPr id="48" name="Rectangle 47">
                <a:extLst>
                  <a:ext uri="{FF2B5EF4-FFF2-40B4-BE49-F238E27FC236}">
                    <a16:creationId xmlns:a16="http://schemas.microsoft.com/office/drawing/2014/main" id="{9E4FA74C-8016-48DD-A730-8A540E46FDD2}"/>
                  </a:ext>
                </a:extLst>
              </p:cNvPr>
              <p:cNvSpPr/>
              <p:nvPr/>
            </p:nvSpPr>
            <p:spPr>
              <a:xfrm>
                <a:off x="906970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ZoneTexte 52">
                <a:extLst>
                  <a:ext uri="{FF2B5EF4-FFF2-40B4-BE49-F238E27FC236}">
                    <a16:creationId xmlns:a16="http://schemas.microsoft.com/office/drawing/2014/main" id="{E1A93C6C-84FD-4FAD-8023-B5E6530B6DD6}"/>
                  </a:ext>
                </a:extLst>
              </p:cNvPr>
              <p:cNvSpPr txBox="1"/>
              <p:nvPr/>
            </p:nvSpPr>
            <p:spPr>
              <a:xfrm>
                <a:off x="906970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Impression de la feuille</a:t>
                </a:r>
                <a:br>
                  <a:rPr lang="fr-FR" sz="1600" b="1" dirty="0">
                    <a:solidFill>
                      <a:schemeClr val="tx1">
                        <a:lumMod val="65000"/>
                        <a:lumOff val="35000"/>
                      </a:schemeClr>
                    </a:solidFill>
                  </a:rPr>
                </a:br>
                <a:r>
                  <a:rPr lang="fr-FR" sz="1600" b="1" dirty="0">
                    <a:solidFill>
                      <a:schemeClr val="tx1">
                        <a:lumMod val="65000"/>
                        <a:lumOff val="35000"/>
                      </a:schemeClr>
                    </a:solidFill>
                  </a:rPr>
                  <a:t>de présence</a:t>
                </a:r>
              </a:p>
            </p:txBody>
          </p:sp>
          <p:sp>
            <p:nvSpPr>
              <p:cNvPr id="54" name="Ellipse 53">
                <a:extLst>
                  <a:ext uri="{FF2B5EF4-FFF2-40B4-BE49-F238E27FC236}">
                    <a16:creationId xmlns:a16="http://schemas.microsoft.com/office/drawing/2014/main" id="{D6601DB3-7ED9-453A-940B-54724B2EA8CB}"/>
                  </a:ext>
                </a:extLst>
              </p:cNvPr>
              <p:cNvSpPr/>
              <p:nvPr/>
            </p:nvSpPr>
            <p:spPr>
              <a:xfrm>
                <a:off x="994652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5" name="ZoneTexte 54">
                <a:extLst>
                  <a:ext uri="{FF2B5EF4-FFF2-40B4-BE49-F238E27FC236}">
                    <a16:creationId xmlns:a16="http://schemas.microsoft.com/office/drawing/2014/main" id="{CF005458-57D9-46CE-976C-48FC53FC518D}"/>
                  </a:ext>
                </a:extLst>
              </p:cNvPr>
              <p:cNvSpPr txBox="1"/>
              <p:nvPr/>
            </p:nvSpPr>
            <p:spPr>
              <a:xfrm>
                <a:off x="10060091" y="1970406"/>
                <a:ext cx="312872" cy="461665"/>
              </a:xfrm>
              <a:prstGeom prst="rect">
                <a:avLst/>
              </a:prstGeom>
              <a:noFill/>
            </p:spPr>
            <p:txBody>
              <a:bodyPr wrap="square" rtlCol="0">
                <a:spAutoFit/>
              </a:bodyPr>
              <a:lstStyle/>
              <a:p>
                <a:r>
                  <a:rPr lang="fr-FR" sz="2400" b="1" dirty="0">
                    <a:solidFill>
                      <a:schemeClr val="bg1"/>
                    </a:solidFill>
                  </a:rPr>
                  <a:t>3</a:t>
                </a:r>
                <a:endParaRPr lang="fr-FR" b="1" dirty="0">
                  <a:solidFill>
                    <a:schemeClr val="bg1"/>
                  </a:solidFill>
                </a:endParaRPr>
              </a:p>
            </p:txBody>
          </p:sp>
        </p:grpSp>
        <p:cxnSp>
          <p:nvCxnSpPr>
            <p:cNvPr id="50" name="Straight Connector 103">
              <a:extLst>
                <a:ext uri="{FF2B5EF4-FFF2-40B4-BE49-F238E27FC236}">
                  <a16:creationId xmlns:a16="http://schemas.microsoft.com/office/drawing/2014/main" id="{9851CF48-C073-497C-A0F5-6948E714A198}"/>
                </a:ext>
              </a:extLst>
            </p:cNvPr>
            <p:cNvCxnSpPr>
              <a:cxnSpLocks/>
            </p:cNvCxnSpPr>
            <p:nvPr/>
          </p:nvCxnSpPr>
          <p:spPr>
            <a:xfrm>
              <a:off x="5305550" y="3328416"/>
              <a:ext cx="2306290"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sp>
          <p:nvSpPr>
            <p:cNvPr id="60" name="Triangle isocèle 59">
              <a:extLst>
                <a:ext uri="{FF2B5EF4-FFF2-40B4-BE49-F238E27FC236}">
                  <a16:creationId xmlns:a16="http://schemas.microsoft.com/office/drawing/2014/main" id="{CB2FD540-E86D-41B0-9C7D-A6076DD62C79}"/>
                </a:ext>
              </a:extLst>
            </p:cNvPr>
            <p:cNvSpPr/>
            <p:nvPr/>
          </p:nvSpPr>
          <p:spPr>
            <a:xfrm rot="10800000">
              <a:off x="6199020" y="3308917"/>
              <a:ext cx="531990" cy="231300"/>
            </a:xfrm>
            <a:prstGeom prst="triangl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39" name="Freeform 458">
            <a:extLst>
              <a:ext uri="{FF2B5EF4-FFF2-40B4-BE49-F238E27FC236}">
                <a16:creationId xmlns:a16="http://schemas.microsoft.com/office/drawing/2014/main" id="{21033E79-124F-4D87-9F34-171BC8A568DE}"/>
              </a:ext>
            </a:extLst>
          </p:cNvPr>
          <p:cNvSpPr/>
          <p:nvPr/>
        </p:nvSpPr>
        <p:spPr>
          <a:xfrm>
            <a:off x="1532744" y="3514688"/>
            <a:ext cx="468000" cy="468000"/>
          </a:xfrm>
          <a:custGeom>
            <a:avLst/>
            <a:gdLst>
              <a:gd name="connsiteX0" fmla="*/ 113811 w 432706"/>
              <a:gd name="connsiteY0" fmla="*/ 276076 h 432707"/>
              <a:gd name="connsiteX1" fmla="*/ 156631 w 432706"/>
              <a:gd name="connsiteY1" fmla="*/ 318896 h 432707"/>
              <a:gd name="connsiteX2" fmla="*/ 141982 w 432706"/>
              <a:gd name="connsiteY2" fmla="*/ 333545 h 432707"/>
              <a:gd name="connsiteX3" fmla="*/ 126206 w 432706"/>
              <a:gd name="connsiteY3" fmla="*/ 333545 h 432707"/>
              <a:gd name="connsiteX4" fmla="*/ 126206 w 432706"/>
              <a:gd name="connsiteY4" fmla="*/ 306501 h 432707"/>
              <a:gd name="connsiteX5" fmla="*/ 99161 w 432706"/>
              <a:gd name="connsiteY5" fmla="*/ 306501 h 432707"/>
              <a:gd name="connsiteX6" fmla="*/ 99161 w 432706"/>
              <a:gd name="connsiteY6" fmla="*/ 290725 h 432707"/>
              <a:gd name="connsiteX7" fmla="*/ 226495 w 432706"/>
              <a:gd name="connsiteY7" fmla="*/ 164448 h 432707"/>
              <a:gd name="connsiteX8" fmla="*/ 230439 w 432706"/>
              <a:gd name="connsiteY8" fmla="*/ 166209 h 432707"/>
              <a:gd name="connsiteX9" fmla="*/ 229593 w 432706"/>
              <a:gd name="connsiteY9" fmla="*/ 174660 h 432707"/>
              <a:gd name="connsiteX10" fmla="*/ 147616 w 432706"/>
              <a:gd name="connsiteY10" fmla="*/ 256638 h 432707"/>
              <a:gd name="connsiteX11" fmla="*/ 139165 w 432706"/>
              <a:gd name="connsiteY11" fmla="*/ 257483 h 432707"/>
              <a:gd name="connsiteX12" fmla="*/ 140010 w 432706"/>
              <a:gd name="connsiteY12" fmla="*/ 249032 h 432707"/>
              <a:gd name="connsiteX13" fmla="*/ 221987 w 432706"/>
              <a:gd name="connsiteY13" fmla="*/ 167054 h 432707"/>
              <a:gd name="connsiteX14" fmla="*/ 226495 w 432706"/>
              <a:gd name="connsiteY14" fmla="*/ 164448 h 432707"/>
              <a:gd name="connsiteX15" fmla="*/ 225368 w 432706"/>
              <a:gd name="connsiteY15" fmla="*/ 126206 h 432707"/>
              <a:gd name="connsiteX16" fmla="*/ 72117 w 432706"/>
              <a:gd name="connsiteY16" fmla="*/ 279457 h 432707"/>
              <a:gd name="connsiteX17" fmla="*/ 72117 w 432706"/>
              <a:gd name="connsiteY17" fmla="*/ 360589 h 432707"/>
              <a:gd name="connsiteX18" fmla="*/ 153249 w 432706"/>
              <a:gd name="connsiteY18" fmla="*/ 360589 h 432707"/>
              <a:gd name="connsiteX19" fmla="*/ 306500 w 432706"/>
              <a:gd name="connsiteY19" fmla="*/ 207339 h 432707"/>
              <a:gd name="connsiteX20" fmla="*/ 288471 w 432706"/>
              <a:gd name="connsiteY20" fmla="*/ 74372 h 432707"/>
              <a:gd name="connsiteX21" fmla="*/ 269315 w 432706"/>
              <a:gd name="connsiteY21" fmla="*/ 82259 h 432707"/>
              <a:gd name="connsiteX22" fmla="*/ 243397 w 432706"/>
              <a:gd name="connsiteY22" fmla="*/ 108177 h 432707"/>
              <a:gd name="connsiteX23" fmla="*/ 324530 w 432706"/>
              <a:gd name="connsiteY23" fmla="*/ 189309 h 432707"/>
              <a:gd name="connsiteX24" fmla="*/ 350447 w 432706"/>
              <a:gd name="connsiteY24" fmla="*/ 163392 h 432707"/>
              <a:gd name="connsiteX25" fmla="*/ 358335 w 432706"/>
              <a:gd name="connsiteY25" fmla="*/ 144236 h 432707"/>
              <a:gd name="connsiteX26" fmla="*/ 350447 w 432706"/>
              <a:gd name="connsiteY26" fmla="*/ 125079 h 432707"/>
              <a:gd name="connsiteX27" fmla="*/ 307628 w 432706"/>
              <a:gd name="connsiteY27" fmla="*/ 82259 h 432707"/>
              <a:gd name="connsiteX28" fmla="*/ 288471 w 432706"/>
              <a:gd name="connsiteY28" fmla="*/ 74372 h 432707"/>
              <a:gd name="connsiteX29" fmla="*/ 81132 w 432706"/>
              <a:gd name="connsiteY29" fmla="*/ 0 h 432707"/>
              <a:gd name="connsiteX30" fmla="*/ 351574 w 432706"/>
              <a:gd name="connsiteY30" fmla="*/ 0 h 432707"/>
              <a:gd name="connsiteX31" fmla="*/ 408902 w 432706"/>
              <a:gd name="connsiteY31" fmla="*/ 23805 h 432707"/>
              <a:gd name="connsiteX32" fmla="*/ 432706 w 432706"/>
              <a:gd name="connsiteY32" fmla="*/ 81133 h 432707"/>
              <a:gd name="connsiteX33" fmla="*/ 432706 w 432706"/>
              <a:gd name="connsiteY33" fmla="*/ 351574 h 432707"/>
              <a:gd name="connsiteX34" fmla="*/ 408902 w 432706"/>
              <a:gd name="connsiteY34" fmla="*/ 408902 h 432707"/>
              <a:gd name="connsiteX35" fmla="*/ 351574 w 432706"/>
              <a:gd name="connsiteY35" fmla="*/ 432707 h 432707"/>
              <a:gd name="connsiteX36" fmla="*/ 81132 w 432706"/>
              <a:gd name="connsiteY36" fmla="*/ 432707 h 432707"/>
              <a:gd name="connsiteX37" fmla="*/ 23804 w 432706"/>
              <a:gd name="connsiteY37" fmla="*/ 408902 h 432707"/>
              <a:gd name="connsiteX38" fmla="*/ 0 w 432706"/>
              <a:gd name="connsiteY38" fmla="*/ 351574 h 432707"/>
              <a:gd name="connsiteX39" fmla="*/ 0 w 432706"/>
              <a:gd name="connsiteY39" fmla="*/ 81133 h 432707"/>
              <a:gd name="connsiteX40" fmla="*/ 23804 w 432706"/>
              <a:gd name="connsiteY40" fmla="*/ 23805 h 432707"/>
              <a:gd name="connsiteX41" fmla="*/ 81132 w 432706"/>
              <a:gd name="connsiteY41"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32706" h="432707">
                <a:moveTo>
                  <a:pt x="113811" y="276076"/>
                </a:moveTo>
                <a:lnTo>
                  <a:pt x="156631" y="318896"/>
                </a:lnTo>
                <a:lnTo>
                  <a:pt x="141982" y="333545"/>
                </a:lnTo>
                <a:lnTo>
                  <a:pt x="126206" y="333545"/>
                </a:lnTo>
                <a:lnTo>
                  <a:pt x="126206" y="306501"/>
                </a:lnTo>
                <a:lnTo>
                  <a:pt x="99161" y="306501"/>
                </a:lnTo>
                <a:lnTo>
                  <a:pt x="99161" y="290725"/>
                </a:lnTo>
                <a:close/>
                <a:moveTo>
                  <a:pt x="226495" y="164448"/>
                </a:moveTo>
                <a:cubicBezTo>
                  <a:pt x="227903" y="164308"/>
                  <a:pt x="229218" y="164894"/>
                  <a:pt x="230439" y="166209"/>
                </a:cubicBezTo>
                <a:cubicBezTo>
                  <a:pt x="233068" y="168651"/>
                  <a:pt x="232786" y="171468"/>
                  <a:pt x="229593" y="174660"/>
                </a:cubicBezTo>
                <a:lnTo>
                  <a:pt x="147616" y="256638"/>
                </a:lnTo>
                <a:cubicBezTo>
                  <a:pt x="144423" y="259831"/>
                  <a:pt x="141606" y="260112"/>
                  <a:pt x="139165" y="257483"/>
                </a:cubicBezTo>
                <a:cubicBezTo>
                  <a:pt x="136535" y="255042"/>
                  <a:pt x="136817" y="252225"/>
                  <a:pt x="140010" y="249032"/>
                </a:cubicBezTo>
                <a:lnTo>
                  <a:pt x="221987" y="167054"/>
                </a:lnTo>
                <a:cubicBezTo>
                  <a:pt x="223584" y="165458"/>
                  <a:pt x="225086" y="164589"/>
                  <a:pt x="226495" y="164448"/>
                </a:cubicBezTo>
                <a:close/>
                <a:moveTo>
                  <a:pt x="225368" y="126206"/>
                </a:moveTo>
                <a:lnTo>
                  <a:pt x="72117" y="279457"/>
                </a:lnTo>
                <a:lnTo>
                  <a:pt x="72117" y="360589"/>
                </a:lnTo>
                <a:lnTo>
                  <a:pt x="153249" y="360589"/>
                </a:lnTo>
                <a:lnTo>
                  <a:pt x="306500" y="207339"/>
                </a:lnTo>
                <a:close/>
                <a:moveTo>
                  <a:pt x="288471" y="74372"/>
                </a:moveTo>
                <a:cubicBezTo>
                  <a:pt x="280959" y="74372"/>
                  <a:pt x="274574" y="77001"/>
                  <a:pt x="269315" y="82259"/>
                </a:cubicBezTo>
                <a:lnTo>
                  <a:pt x="243397" y="108177"/>
                </a:lnTo>
                <a:lnTo>
                  <a:pt x="324530" y="189309"/>
                </a:lnTo>
                <a:lnTo>
                  <a:pt x="350447" y="163392"/>
                </a:lnTo>
                <a:cubicBezTo>
                  <a:pt x="355706" y="158133"/>
                  <a:pt x="358335" y="151748"/>
                  <a:pt x="358335" y="144236"/>
                </a:cubicBezTo>
                <a:cubicBezTo>
                  <a:pt x="358335" y="136723"/>
                  <a:pt x="355706" y="130338"/>
                  <a:pt x="350447" y="125079"/>
                </a:cubicBezTo>
                <a:lnTo>
                  <a:pt x="307628" y="82259"/>
                </a:lnTo>
                <a:cubicBezTo>
                  <a:pt x="302369" y="77001"/>
                  <a:pt x="295983" y="74372"/>
                  <a:pt x="288471" y="74372"/>
                </a:cubicBezTo>
                <a:close/>
                <a:moveTo>
                  <a:pt x="81132" y="0"/>
                </a:moveTo>
                <a:lnTo>
                  <a:pt x="351574" y="0"/>
                </a:lnTo>
                <a:cubicBezTo>
                  <a:pt x="373923" y="0"/>
                  <a:pt x="393033" y="7935"/>
                  <a:pt x="408902" y="23805"/>
                </a:cubicBezTo>
                <a:cubicBezTo>
                  <a:pt x="424772" y="39674"/>
                  <a:pt x="432706" y="58784"/>
                  <a:pt x="432706" y="81133"/>
                </a:cubicBezTo>
                <a:lnTo>
                  <a:pt x="432706" y="351574"/>
                </a:lnTo>
                <a:cubicBezTo>
                  <a:pt x="432706" y="373924"/>
                  <a:pt x="424772" y="393033"/>
                  <a:pt x="408902" y="408902"/>
                </a:cubicBezTo>
                <a:cubicBezTo>
                  <a:pt x="393033" y="424772"/>
                  <a:pt x="373923" y="432707"/>
                  <a:pt x="351574" y="432707"/>
                </a:cubicBezTo>
                <a:lnTo>
                  <a:pt x="81132" y="432707"/>
                </a:lnTo>
                <a:cubicBezTo>
                  <a:pt x="58783" y="432707"/>
                  <a:pt x="39674" y="424772"/>
                  <a:pt x="23804" y="408902"/>
                </a:cubicBezTo>
                <a:cubicBezTo>
                  <a:pt x="7935" y="393033"/>
                  <a:pt x="0" y="373924"/>
                  <a:pt x="0" y="351574"/>
                </a:cubicBezTo>
                <a:lnTo>
                  <a:pt x="0" y="81133"/>
                </a:lnTo>
                <a:cubicBezTo>
                  <a:pt x="0" y="58784"/>
                  <a:pt x="7935" y="39674"/>
                  <a:pt x="23804" y="23805"/>
                </a:cubicBezTo>
                <a:cubicBezTo>
                  <a:pt x="39674" y="7935"/>
                  <a:pt x="58783" y="0"/>
                  <a:pt x="811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fr-FR" dirty="0"/>
          </a:p>
        </p:txBody>
      </p:sp>
      <p:sp>
        <p:nvSpPr>
          <p:cNvPr id="42" name="ZoneTexte 41">
            <a:extLst>
              <a:ext uri="{FF2B5EF4-FFF2-40B4-BE49-F238E27FC236}">
                <a16:creationId xmlns:a16="http://schemas.microsoft.com/office/drawing/2014/main" id="{9B778235-D314-4777-9290-6FED635266AB}"/>
              </a:ext>
            </a:extLst>
          </p:cNvPr>
          <p:cNvSpPr txBox="1"/>
          <p:nvPr/>
        </p:nvSpPr>
        <p:spPr>
          <a:xfrm>
            <a:off x="2076691" y="3469914"/>
            <a:ext cx="9821443" cy="1569660"/>
          </a:xfrm>
          <a:prstGeom prst="rect">
            <a:avLst/>
          </a:prstGeom>
          <a:noFill/>
        </p:spPr>
        <p:txBody>
          <a:bodyPr wrap="square">
            <a:spAutoFit/>
          </a:bodyPr>
          <a:lstStyle/>
          <a:p>
            <a:r>
              <a:rPr lang="fr-FR" sz="1600" b="1" i="1" dirty="0">
                <a:latin typeface="Calibri" panose="020F0502020204030204" pitchFamily="34" charset="0"/>
                <a:cs typeface="Times New Roman" panose="02020603050405020304" pitchFamily="18" charset="0"/>
              </a:rPr>
              <a:t>Attention</a:t>
            </a:r>
            <a:r>
              <a:rPr lang="fr-FR" sz="1600" i="1" dirty="0">
                <a:latin typeface="Calibri" panose="020F0502020204030204" pitchFamily="34" charset="0"/>
                <a:cs typeface="Times New Roman" panose="02020603050405020304" pitchFamily="18" charset="0"/>
              </a:rPr>
              <a:t> : si la taille du mail est trop importante, le texte du mail est abrégé et/ou les destinataires ne sont pas repris dans le mail. Dans ce cas un message avertit le gestionnaire :</a:t>
            </a:r>
          </a:p>
          <a:p>
            <a:pPr marL="285750" lvl="0" indent="-285750">
              <a:buFont typeface="Arial" panose="020B0604020202020204" pitchFamily="34" charset="0"/>
              <a:buChar char="•"/>
            </a:pPr>
            <a:r>
              <a:rPr lang="fr-FR" sz="1600" i="1" dirty="0">
                <a:latin typeface="Calibri" panose="020F0502020204030204" pitchFamily="34" charset="0"/>
                <a:cs typeface="Times New Roman" panose="02020603050405020304" pitchFamily="18" charset="0"/>
              </a:rPr>
              <a:t>La convocation complète est téléchargeable en pdf via le lien Pièce à joindre</a:t>
            </a:r>
          </a:p>
          <a:p>
            <a:pPr marL="285750" lvl="0" indent="-285750">
              <a:buFont typeface="Arial" panose="020B0604020202020204" pitchFamily="34" charset="0"/>
              <a:buChar char="•"/>
            </a:pPr>
            <a:r>
              <a:rPr lang="fr-FR" sz="1600" i="1" dirty="0">
                <a:latin typeface="Calibri" panose="020F0502020204030204" pitchFamily="34" charset="0"/>
                <a:cs typeface="Times New Roman" panose="02020603050405020304" pitchFamily="18" charset="0"/>
              </a:rPr>
              <a:t>Un fichier csv listant les mails des destinataires est téléchargeable via le lien Destinataires du mail. Ce fichier peut être ouvert avec Excel. Les adresses mail peuvent facilement être copiées/collées en bloc en destinataires du mail.</a:t>
            </a:r>
          </a:p>
          <a:p>
            <a:r>
              <a:rPr lang="fr-FR" sz="1600" i="1" dirty="0">
                <a:latin typeface="Calibri" panose="020F0502020204030204" pitchFamily="34" charset="0"/>
                <a:cs typeface="Times New Roman" panose="02020603050405020304" pitchFamily="18" charset="0"/>
              </a:rPr>
              <a:t>Ces 2 documents sont accessibles quelle que soit la taille du mail.</a:t>
            </a:r>
          </a:p>
        </p:txBody>
      </p:sp>
      <p:sp>
        <p:nvSpPr>
          <p:cNvPr id="43" name="Freeform 458">
            <a:extLst>
              <a:ext uri="{FF2B5EF4-FFF2-40B4-BE49-F238E27FC236}">
                <a16:creationId xmlns:a16="http://schemas.microsoft.com/office/drawing/2014/main" id="{21033E79-124F-4D87-9F34-171BC8A568DE}"/>
              </a:ext>
            </a:extLst>
          </p:cNvPr>
          <p:cNvSpPr/>
          <p:nvPr/>
        </p:nvSpPr>
        <p:spPr>
          <a:xfrm>
            <a:off x="1532744" y="5375446"/>
            <a:ext cx="468000" cy="468000"/>
          </a:xfrm>
          <a:custGeom>
            <a:avLst/>
            <a:gdLst>
              <a:gd name="connsiteX0" fmla="*/ 113811 w 432706"/>
              <a:gd name="connsiteY0" fmla="*/ 276076 h 432707"/>
              <a:gd name="connsiteX1" fmla="*/ 156631 w 432706"/>
              <a:gd name="connsiteY1" fmla="*/ 318896 h 432707"/>
              <a:gd name="connsiteX2" fmla="*/ 141982 w 432706"/>
              <a:gd name="connsiteY2" fmla="*/ 333545 h 432707"/>
              <a:gd name="connsiteX3" fmla="*/ 126206 w 432706"/>
              <a:gd name="connsiteY3" fmla="*/ 333545 h 432707"/>
              <a:gd name="connsiteX4" fmla="*/ 126206 w 432706"/>
              <a:gd name="connsiteY4" fmla="*/ 306501 h 432707"/>
              <a:gd name="connsiteX5" fmla="*/ 99161 w 432706"/>
              <a:gd name="connsiteY5" fmla="*/ 306501 h 432707"/>
              <a:gd name="connsiteX6" fmla="*/ 99161 w 432706"/>
              <a:gd name="connsiteY6" fmla="*/ 290725 h 432707"/>
              <a:gd name="connsiteX7" fmla="*/ 226495 w 432706"/>
              <a:gd name="connsiteY7" fmla="*/ 164448 h 432707"/>
              <a:gd name="connsiteX8" fmla="*/ 230439 w 432706"/>
              <a:gd name="connsiteY8" fmla="*/ 166209 h 432707"/>
              <a:gd name="connsiteX9" fmla="*/ 229593 w 432706"/>
              <a:gd name="connsiteY9" fmla="*/ 174660 h 432707"/>
              <a:gd name="connsiteX10" fmla="*/ 147616 w 432706"/>
              <a:gd name="connsiteY10" fmla="*/ 256638 h 432707"/>
              <a:gd name="connsiteX11" fmla="*/ 139165 w 432706"/>
              <a:gd name="connsiteY11" fmla="*/ 257483 h 432707"/>
              <a:gd name="connsiteX12" fmla="*/ 140010 w 432706"/>
              <a:gd name="connsiteY12" fmla="*/ 249032 h 432707"/>
              <a:gd name="connsiteX13" fmla="*/ 221987 w 432706"/>
              <a:gd name="connsiteY13" fmla="*/ 167054 h 432707"/>
              <a:gd name="connsiteX14" fmla="*/ 226495 w 432706"/>
              <a:gd name="connsiteY14" fmla="*/ 164448 h 432707"/>
              <a:gd name="connsiteX15" fmla="*/ 225368 w 432706"/>
              <a:gd name="connsiteY15" fmla="*/ 126206 h 432707"/>
              <a:gd name="connsiteX16" fmla="*/ 72117 w 432706"/>
              <a:gd name="connsiteY16" fmla="*/ 279457 h 432707"/>
              <a:gd name="connsiteX17" fmla="*/ 72117 w 432706"/>
              <a:gd name="connsiteY17" fmla="*/ 360589 h 432707"/>
              <a:gd name="connsiteX18" fmla="*/ 153249 w 432706"/>
              <a:gd name="connsiteY18" fmla="*/ 360589 h 432707"/>
              <a:gd name="connsiteX19" fmla="*/ 306500 w 432706"/>
              <a:gd name="connsiteY19" fmla="*/ 207339 h 432707"/>
              <a:gd name="connsiteX20" fmla="*/ 288471 w 432706"/>
              <a:gd name="connsiteY20" fmla="*/ 74372 h 432707"/>
              <a:gd name="connsiteX21" fmla="*/ 269315 w 432706"/>
              <a:gd name="connsiteY21" fmla="*/ 82259 h 432707"/>
              <a:gd name="connsiteX22" fmla="*/ 243397 w 432706"/>
              <a:gd name="connsiteY22" fmla="*/ 108177 h 432707"/>
              <a:gd name="connsiteX23" fmla="*/ 324530 w 432706"/>
              <a:gd name="connsiteY23" fmla="*/ 189309 h 432707"/>
              <a:gd name="connsiteX24" fmla="*/ 350447 w 432706"/>
              <a:gd name="connsiteY24" fmla="*/ 163392 h 432707"/>
              <a:gd name="connsiteX25" fmla="*/ 358335 w 432706"/>
              <a:gd name="connsiteY25" fmla="*/ 144236 h 432707"/>
              <a:gd name="connsiteX26" fmla="*/ 350447 w 432706"/>
              <a:gd name="connsiteY26" fmla="*/ 125079 h 432707"/>
              <a:gd name="connsiteX27" fmla="*/ 307628 w 432706"/>
              <a:gd name="connsiteY27" fmla="*/ 82259 h 432707"/>
              <a:gd name="connsiteX28" fmla="*/ 288471 w 432706"/>
              <a:gd name="connsiteY28" fmla="*/ 74372 h 432707"/>
              <a:gd name="connsiteX29" fmla="*/ 81132 w 432706"/>
              <a:gd name="connsiteY29" fmla="*/ 0 h 432707"/>
              <a:gd name="connsiteX30" fmla="*/ 351574 w 432706"/>
              <a:gd name="connsiteY30" fmla="*/ 0 h 432707"/>
              <a:gd name="connsiteX31" fmla="*/ 408902 w 432706"/>
              <a:gd name="connsiteY31" fmla="*/ 23805 h 432707"/>
              <a:gd name="connsiteX32" fmla="*/ 432706 w 432706"/>
              <a:gd name="connsiteY32" fmla="*/ 81133 h 432707"/>
              <a:gd name="connsiteX33" fmla="*/ 432706 w 432706"/>
              <a:gd name="connsiteY33" fmla="*/ 351574 h 432707"/>
              <a:gd name="connsiteX34" fmla="*/ 408902 w 432706"/>
              <a:gd name="connsiteY34" fmla="*/ 408902 h 432707"/>
              <a:gd name="connsiteX35" fmla="*/ 351574 w 432706"/>
              <a:gd name="connsiteY35" fmla="*/ 432707 h 432707"/>
              <a:gd name="connsiteX36" fmla="*/ 81132 w 432706"/>
              <a:gd name="connsiteY36" fmla="*/ 432707 h 432707"/>
              <a:gd name="connsiteX37" fmla="*/ 23804 w 432706"/>
              <a:gd name="connsiteY37" fmla="*/ 408902 h 432707"/>
              <a:gd name="connsiteX38" fmla="*/ 0 w 432706"/>
              <a:gd name="connsiteY38" fmla="*/ 351574 h 432707"/>
              <a:gd name="connsiteX39" fmla="*/ 0 w 432706"/>
              <a:gd name="connsiteY39" fmla="*/ 81133 h 432707"/>
              <a:gd name="connsiteX40" fmla="*/ 23804 w 432706"/>
              <a:gd name="connsiteY40" fmla="*/ 23805 h 432707"/>
              <a:gd name="connsiteX41" fmla="*/ 81132 w 432706"/>
              <a:gd name="connsiteY41"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32706" h="432707">
                <a:moveTo>
                  <a:pt x="113811" y="276076"/>
                </a:moveTo>
                <a:lnTo>
                  <a:pt x="156631" y="318896"/>
                </a:lnTo>
                <a:lnTo>
                  <a:pt x="141982" y="333545"/>
                </a:lnTo>
                <a:lnTo>
                  <a:pt x="126206" y="333545"/>
                </a:lnTo>
                <a:lnTo>
                  <a:pt x="126206" y="306501"/>
                </a:lnTo>
                <a:lnTo>
                  <a:pt x="99161" y="306501"/>
                </a:lnTo>
                <a:lnTo>
                  <a:pt x="99161" y="290725"/>
                </a:lnTo>
                <a:close/>
                <a:moveTo>
                  <a:pt x="226495" y="164448"/>
                </a:moveTo>
                <a:cubicBezTo>
                  <a:pt x="227903" y="164308"/>
                  <a:pt x="229218" y="164894"/>
                  <a:pt x="230439" y="166209"/>
                </a:cubicBezTo>
                <a:cubicBezTo>
                  <a:pt x="233068" y="168651"/>
                  <a:pt x="232786" y="171468"/>
                  <a:pt x="229593" y="174660"/>
                </a:cubicBezTo>
                <a:lnTo>
                  <a:pt x="147616" y="256638"/>
                </a:lnTo>
                <a:cubicBezTo>
                  <a:pt x="144423" y="259831"/>
                  <a:pt x="141606" y="260112"/>
                  <a:pt x="139165" y="257483"/>
                </a:cubicBezTo>
                <a:cubicBezTo>
                  <a:pt x="136535" y="255042"/>
                  <a:pt x="136817" y="252225"/>
                  <a:pt x="140010" y="249032"/>
                </a:cubicBezTo>
                <a:lnTo>
                  <a:pt x="221987" y="167054"/>
                </a:lnTo>
                <a:cubicBezTo>
                  <a:pt x="223584" y="165458"/>
                  <a:pt x="225086" y="164589"/>
                  <a:pt x="226495" y="164448"/>
                </a:cubicBezTo>
                <a:close/>
                <a:moveTo>
                  <a:pt x="225368" y="126206"/>
                </a:moveTo>
                <a:lnTo>
                  <a:pt x="72117" y="279457"/>
                </a:lnTo>
                <a:lnTo>
                  <a:pt x="72117" y="360589"/>
                </a:lnTo>
                <a:lnTo>
                  <a:pt x="153249" y="360589"/>
                </a:lnTo>
                <a:lnTo>
                  <a:pt x="306500" y="207339"/>
                </a:lnTo>
                <a:close/>
                <a:moveTo>
                  <a:pt x="288471" y="74372"/>
                </a:moveTo>
                <a:cubicBezTo>
                  <a:pt x="280959" y="74372"/>
                  <a:pt x="274574" y="77001"/>
                  <a:pt x="269315" y="82259"/>
                </a:cubicBezTo>
                <a:lnTo>
                  <a:pt x="243397" y="108177"/>
                </a:lnTo>
                <a:lnTo>
                  <a:pt x="324530" y="189309"/>
                </a:lnTo>
                <a:lnTo>
                  <a:pt x="350447" y="163392"/>
                </a:lnTo>
                <a:cubicBezTo>
                  <a:pt x="355706" y="158133"/>
                  <a:pt x="358335" y="151748"/>
                  <a:pt x="358335" y="144236"/>
                </a:cubicBezTo>
                <a:cubicBezTo>
                  <a:pt x="358335" y="136723"/>
                  <a:pt x="355706" y="130338"/>
                  <a:pt x="350447" y="125079"/>
                </a:cubicBezTo>
                <a:lnTo>
                  <a:pt x="307628" y="82259"/>
                </a:lnTo>
                <a:cubicBezTo>
                  <a:pt x="302369" y="77001"/>
                  <a:pt x="295983" y="74372"/>
                  <a:pt x="288471" y="74372"/>
                </a:cubicBezTo>
                <a:close/>
                <a:moveTo>
                  <a:pt x="81132" y="0"/>
                </a:moveTo>
                <a:lnTo>
                  <a:pt x="351574" y="0"/>
                </a:lnTo>
                <a:cubicBezTo>
                  <a:pt x="373923" y="0"/>
                  <a:pt x="393033" y="7935"/>
                  <a:pt x="408902" y="23805"/>
                </a:cubicBezTo>
                <a:cubicBezTo>
                  <a:pt x="424772" y="39674"/>
                  <a:pt x="432706" y="58784"/>
                  <a:pt x="432706" y="81133"/>
                </a:cubicBezTo>
                <a:lnTo>
                  <a:pt x="432706" y="351574"/>
                </a:lnTo>
                <a:cubicBezTo>
                  <a:pt x="432706" y="373924"/>
                  <a:pt x="424772" y="393033"/>
                  <a:pt x="408902" y="408902"/>
                </a:cubicBezTo>
                <a:cubicBezTo>
                  <a:pt x="393033" y="424772"/>
                  <a:pt x="373923" y="432707"/>
                  <a:pt x="351574" y="432707"/>
                </a:cubicBezTo>
                <a:lnTo>
                  <a:pt x="81132" y="432707"/>
                </a:lnTo>
                <a:cubicBezTo>
                  <a:pt x="58783" y="432707"/>
                  <a:pt x="39674" y="424772"/>
                  <a:pt x="23804" y="408902"/>
                </a:cubicBezTo>
                <a:cubicBezTo>
                  <a:pt x="7935" y="393033"/>
                  <a:pt x="0" y="373924"/>
                  <a:pt x="0" y="351574"/>
                </a:cubicBezTo>
                <a:lnTo>
                  <a:pt x="0" y="81133"/>
                </a:lnTo>
                <a:cubicBezTo>
                  <a:pt x="0" y="58784"/>
                  <a:pt x="7935" y="39674"/>
                  <a:pt x="23804" y="23805"/>
                </a:cubicBezTo>
                <a:cubicBezTo>
                  <a:pt x="39674" y="7935"/>
                  <a:pt x="58783" y="0"/>
                  <a:pt x="811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fr-FR" dirty="0"/>
          </a:p>
        </p:txBody>
      </p:sp>
      <p:sp>
        <p:nvSpPr>
          <p:cNvPr id="44" name="ZoneTexte 43">
            <a:extLst>
              <a:ext uri="{FF2B5EF4-FFF2-40B4-BE49-F238E27FC236}">
                <a16:creationId xmlns:a16="http://schemas.microsoft.com/office/drawing/2014/main" id="{9B778235-D314-4777-9290-6FED635266AB}"/>
              </a:ext>
            </a:extLst>
          </p:cNvPr>
          <p:cNvSpPr txBox="1"/>
          <p:nvPr/>
        </p:nvSpPr>
        <p:spPr>
          <a:xfrm>
            <a:off x="2069064" y="5334705"/>
            <a:ext cx="9821443" cy="584775"/>
          </a:xfrm>
          <a:prstGeom prst="rect">
            <a:avLst/>
          </a:prstGeom>
          <a:noFill/>
        </p:spPr>
        <p:txBody>
          <a:bodyPr wrap="square">
            <a:spAutoFit/>
          </a:bodyPr>
          <a:lstStyle/>
          <a:p>
            <a:r>
              <a:rPr lang="fr-FR" sz="1600" i="1" dirty="0">
                <a:latin typeface="Calibri" panose="020F0502020204030204" pitchFamily="34" charset="0"/>
                <a:cs typeface="Times New Roman" panose="02020603050405020304" pitchFamily="18" charset="0"/>
              </a:rPr>
              <a:t>Il est également possible d’imprimer les convocations nominatives au format pdf formulaire modifiable en cliquant sur le lien </a:t>
            </a:r>
            <a:r>
              <a:rPr lang="fr-FR" sz="1600" i="1" u="sng" dirty="0">
                <a:solidFill>
                  <a:schemeClr val="accent5"/>
                </a:solidFill>
                <a:latin typeface="Calibri" panose="020F0502020204030204" pitchFamily="34" charset="0"/>
                <a:cs typeface="Times New Roman" panose="02020603050405020304" pitchFamily="18" charset="0"/>
              </a:rPr>
              <a:t>Convocation</a:t>
            </a:r>
            <a:r>
              <a:rPr lang="fr-FR" sz="1600" i="1" dirty="0">
                <a:solidFill>
                  <a:srgbClr val="7F7F7F"/>
                </a:solidFill>
                <a:latin typeface="Calibri" panose="020F0502020204030204" pitchFamily="34" charset="0"/>
                <a:cs typeface="Times New Roman" panose="02020603050405020304" pitchFamily="18" charset="0"/>
              </a:rPr>
              <a:t> </a:t>
            </a:r>
            <a:r>
              <a:rPr lang="fr-FR" sz="1600" i="1" dirty="0">
                <a:latin typeface="Calibri" panose="020F0502020204030204" pitchFamily="34" charset="0"/>
                <a:cs typeface="Times New Roman" panose="02020603050405020304" pitchFamily="18" charset="0"/>
              </a:rPr>
              <a:t>à la place du lien </a:t>
            </a:r>
            <a:r>
              <a:rPr lang="fr-FR" sz="1600" i="1" u="sng" dirty="0">
                <a:solidFill>
                  <a:schemeClr val="accent5"/>
                </a:solidFill>
                <a:latin typeface="Calibri" panose="020F0502020204030204" pitchFamily="34" charset="0"/>
                <a:cs typeface="Times New Roman" panose="02020603050405020304" pitchFamily="18" charset="0"/>
              </a:rPr>
              <a:t>eMail</a:t>
            </a:r>
            <a:r>
              <a:rPr lang="fr-FR" sz="1600" i="1" dirty="0">
                <a:solidFill>
                  <a:srgbClr val="7F7F7F"/>
                </a:solidFill>
                <a:latin typeface="Calibri" panose="020F0502020204030204" pitchFamily="34" charset="0"/>
                <a:cs typeface="Times New Roman" panose="02020603050405020304" pitchFamily="18" charset="0"/>
              </a:rPr>
              <a:t>, </a:t>
            </a:r>
            <a:r>
              <a:rPr lang="fr-FR" sz="1600" i="1" dirty="0">
                <a:latin typeface="Calibri" panose="020F0502020204030204" pitchFamily="34" charset="0"/>
                <a:cs typeface="Times New Roman" panose="02020603050405020304" pitchFamily="18" charset="0"/>
              </a:rPr>
              <a:t>après avoir sélectionné le participant</a:t>
            </a:r>
          </a:p>
        </p:txBody>
      </p:sp>
      <p:sp>
        <p:nvSpPr>
          <p:cNvPr id="45" name="Rectangle : avec coins arrondis en diagonale 44">
            <a:extLst>
              <a:ext uri="{FF2B5EF4-FFF2-40B4-BE49-F238E27FC236}">
                <a16:creationId xmlns:a16="http://schemas.microsoft.com/office/drawing/2014/main" id="{F9104229-4467-41BA-B6A8-0AEECA3225B8}"/>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46" name="Rectangle : avec coins arrondis en diagonale 45">
            <a:extLst>
              <a:ext uri="{FF2B5EF4-FFF2-40B4-BE49-F238E27FC236}">
                <a16:creationId xmlns:a16="http://schemas.microsoft.com/office/drawing/2014/main" id="{14C32B6B-F09A-4F35-994A-3AED1E4F6A5B}"/>
              </a:ext>
            </a:extLst>
          </p:cNvPr>
          <p:cNvSpPr/>
          <p:nvPr/>
        </p:nvSpPr>
        <p:spPr>
          <a:xfrm>
            <a:off x="60960" y="160470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2 –</a:t>
            </a:r>
            <a:br>
              <a:rPr lang="fr-FR" sz="1000" dirty="0">
                <a:solidFill>
                  <a:srgbClr val="00AC8C"/>
                </a:solidFill>
              </a:rPr>
            </a:br>
            <a:r>
              <a:rPr lang="fr-FR" sz="1000" dirty="0">
                <a:solidFill>
                  <a:srgbClr val="00AC8C"/>
                </a:solidFill>
              </a:rPr>
              <a:t>Stage / Session</a:t>
            </a:r>
          </a:p>
        </p:txBody>
      </p:sp>
      <p:sp>
        <p:nvSpPr>
          <p:cNvPr id="49" name="Rectangle : avec coins arrondis en diagonale 48">
            <a:extLst>
              <a:ext uri="{FF2B5EF4-FFF2-40B4-BE49-F238E27FC236}">
                <a16:creationId xmlns:a16="http://schemas.microsoft.com/office/drawing/2014/main" id="{8C3F766C-6607-4F4F-AE6D-F6644050FF72}"/>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51" name="Rectangle : avec coins arrondis en diagonale 50">
            <a:extLst>
              <a:ext uri="{FF2B5EF4-FFF2-40B4-BE49-F238E27FC236}">
                <a16:creationId xmlns:a16="http://schemas.microsoft.com/office/drawing/2014/main" id="{85AB5284-07A7-4747-8768-A448A5E9ABDA}"/>
              </a:ext>
            </a:extLst>
          </p:cNvPr>
          <p:cNvSpPr/>
          <p:nvPr/>
        </p:nvSpPr>
        <p:spPr>
          <a:xfrm>
            <a:off x="60960" y="3321273"/>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5 –</a:t>
            </a:r>
            <a:br>
              <a:rPr lang="fr-FR" sz="1000" dirty="0"/>
            </a:br>
            <a:r>
              <a:rPr lang="fr-FR" sz="1000" dirty="0"/>
              <a:t>Inscription</a:t>
            </a:r>
          </a:p>
        </p:txBody>
      </p:sp>
      <p:sp>
        <p:nvSpPr>
          <p:cNvPr id="52" name="Rectangle : avec coins arrondis en diagonale 51">
            <a:extLst>
              <a:ext uri="{FF2B5EF4-FFF2-40B4-BE49-F238E27FC236}">
                <a16:creationId xmlns:a16="http://schemas.microsoft.com/office/drawing/2014/main" id="{5D6B5477-540B-45F8-9D6B-C5FE004A41ED}"/>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56" name="Rectangle : avec coins arrondis en diagonale 55">
            <a:extLst>
              <a:ext uri="{FF2B5EF4-FFF2-40B4-BE49-F238E27FC236}">
                <a16:creationId xmlns:a16="http://schemas.microsoft.com/office/drawing/2014/main" id="{CB316171-3755-41D4-8052-5A76F629F146}"/>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57" name="Rectangle : avec coins arrondis en diagonale 56">
            <a:extLst>
              <a:ext uri="{FF2B5EF4-FFF2-40B4-BE49-F238E27FC236}">
                <a16:creationId xmlns:a16="http://schemas.microsoft.com/office/drawing/2014/main" id="{11E7973E-278E-4C78-9697-4E5A000482FF}"/>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58" name="Rectangle : avec coins arrondis en diagonale 57">
            <a:extLst>
              <a:ext uri="{FF2B5EF4-FFF2-40B4-BE49-F238E27FC236}">
                <a16:creationId xmlns:a16="http://schemas.microsoft.com/office/drawing/2014/main" id="{ED02C770-E634-4E01-991C-26459F8CB5A7}"/>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p>
        </p:txBody>
      </p:sp>
      <p:sp>
        <p:nvSpPr>
          <p:cNvPr id="59" name="Rectangle : avec coins arrondis en diagonale 58">
            <a:extLst>
              <a:ext uri="{FF2B5EF4-FFF2-40B4-BE49-F238E27FC236}">
                <a16:creationId xmlns:a16="http://schemas.microsoft.com/office/drawing/2014/main" id="{48222BE7-8DD3-46E7-9A8B-389EFDAC71DE}"/>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7" name="Espace réservé de la date 6">
            <a:extLst>
              <a:ext uri="{FF2B5EF4-FFF2-40B4-BE49-F238E27FC236}">
                <a16:creationId xmlns:a16="http://schemas.microsoft.com/office/drawing/2014/main" id="{AA8CE282-3412-49B2-9605-540806747A4A}"/>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AACAD47B-1BC1-45DC-9946-2CE42CC7DBD6}"/>
              </a:ext>
            </a:extLst>
          </p:cNvPr>
          <p:cNvSpPr>
            <a:spLocks noGrp="1"/>
          </p:cNvSpPr>
          <p:nvPr>
            <p:ph type="sldNum" sz="quarter" idx="12"/>
          </p:nvPr>
        </p:nvSpPr>
        <p:spPr/>
        <p:txBody>
          <a:bodyPr/>
          <a:lstStyle/>
          <a:p>
            <a:fld id="{9BA320C2-BDE6-4EB1-A6D0-0042D9418E61}" type="slidenum">
              <a:rPr lang="fr-FR" smtClean="0"/>
              <a:pPr/>
              <a:t>21</a:t>
            </a:fld>
            <a:endParaRPr lang="fr-FR" dirty="0"/>
          </a:p>
        </p:txBody>
      </p:sp>
      <p:grpSp>
        <p:nvGrpSpPr>
          <p:cNvPr id="61" name="Groupe 60"/>
          <p:cNvGrpSpPr/>
          <p:nvPr/>
        </p:nvGrpSpPr>
        <p:grpSpPr>
          <a:xfrm>
            <a:off x="11278836" y="126022"/>
            <a:ext cx="756938" cy="527878"/>
            <a:chOff x="10975331" y="352297"/>
            <a:chExt cx="756938" cy="527878"/>
          </a:xfrm>
        </p:grpSpPr>
        <p:sp>
          <p:nvSpPr>
            <p:cNvPr id="62" name="Rectangle avec coins arrondis en diagonale 61"/>
            <p:cNvSpPr/>
            <p:nvPr/>
          </p:nvSpPr>
          <p:spPr>
            <a:xfrm>
              <a:off x="10975331" y="352297"/>
              <a:ext cx="756938" cy="527878"/>
            </a:xfrm>
            <a:prstGeom prst="round2Diag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3" name="ZoneTexte 62"/>
            <p:cNvSpPr txBox="1"/>
            <p:nvPr/>
          </p:nvSpPr>
          <p:spPr>
            <a:xfrm>
              <a:off x="10975331" y="450114"/>
              <a:ext cx="756938" cy="369332"/>
            </a:xfrm>
            <a:prstGeom prst="rect">
              <a:avLst/>
            </a:prstGeom>
            <a:noFill/>
          </p:spPr>
          <p:txBody>
            <a:bodyPr wrap="none" rtlCol="0">
              <a:spAutoFit/>
            </a:bodyPr>
            <a:lstStyle/>
            <a:p>
              <a:r>
                <a:rPr lang="fr-FR" b="1" dirty="0">
                  <a:solidFill>
                    <a:srgbClr val="F6FCFA"/>
                  </a:solidFill>
                </a:rPr>
                <a:t>Démo</a:t>
              </a:r>
            </a:p>
          </p:txBody>
        </p:sp>
      </p:grpSp>
    </p:spTree>
    <p:extLst>
      <p:ext uri="{BB962C8B-B14F-4D97-AF65-F5344CB8AC3E}">
        <p14:creationId xmlns:p14="http://schemas.microsoft.com/office/powerpoint/2010/main" val="3588532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41405B-3E3A-454C-8F5B-8ADDB0B941E2}"/>
              </a:ext>
            </a:extLst>
          </p:cNvPr>
          <p:cNvSpPr>
            <a:spLocks noGrp="1"/>
          </p:cNvSpPr>
          <p:nvPr>
            <p:ph type="title"/>
          </p:nvPr>
        </p:nvSpPr>
        <p:spPr/>
        <p:txBody>
          <a:bodyPr>
            <a:normAutofit fontScale="90000"/>
          </a:bodyPr>
          <a:lstStyle/>
          <a:p>
            <a:r>
              <a:rPr lang="fr-FR" dirty="0"/>
              <a:t>5-3 Envoyer les convocations (3)</a:t>
            </a:r>
          </a:p>
        </p:txBody>
      </p:sp>
      <p:sp>
        <p:nvSpPr>
          <p:cNvPr id="4" name="Espace réservé du pied de page 3">
            <a:extLst>
              <a:ext uri="{FF2B5EF4-FFF2-40B4-BE49-F238E27FC236}">
                <a16:creationId xmlns:a16="http://schemas.microsoft.com/office/drawing/2014/main" id="{968C4F6F-DBF3-4CE5-85F8-7181CA6BB3E5}"/>
              </a:ext>
            </a:extLst>
          </p:cNvPr>
          <p:cNvSpPr>
            <a:spLocks noGrp="1"/>
          </p:cNvSpPr>
          <p:nvPr>
            <p:ph type="ftr" sz="quarter" idx="11"/>
          </p:nvPr>
        </p:nvSpPr>
        <p:spPr/>
        <p:txBody>
          <a:bodyPr/>
          <a:lstStyle/>
          <a:p>
            <a:r>
              <a:rPr lang="fr-FR" dirty="0"/>
              <a:t>Module 2</a:t>
            </a:r>
          </a:p>
        </p:txBody>
      </p:sp>
      <p:sp>
        <p:nvSpPr>
          <p:cNvPr id="23" name="ZoneTexte 22">
            <a:extLst>
              <a:ext uri="{FF2B5EF4-FFF2-40B4-BE49-F238E27FC236}">
                <a16:creationId xmlns:a16="http://schemas.microsoft.com/office/drawing/2014/main" id="{5CA41CA6-0806-41D2-9129-17313DE66458}"/>
              </a:ext>
            </a:extLst>
          </p:cNvPr>
          <p:cNvSpPr txBox="1"/>
          <p:nvPr/>
        </p:nvSpPr>
        <p:spPr>
          <a:xfrm>
            <a:off x="3124199" y="930112"/>
            <a:ext cx="1828800" cy="369332"/>
          </a:xfrm>
          <a:prstGeom prst="rect">
            <a:avLst/>
          </a:prstGeom>
          <a:noFill/>
        </p:spPr>
        <p:txBody>
          <a:bodyPr wrap="square" rtlCol="0">
            <a:spAutoFit/>
          </a:bodyPr>
          <a:lstStyle/>
          <a:p>
            <a:pPr algn="ctr"/>
            <a:r>
              <a:rPr lang="fr-FR" i="1" dirty="0"/>
              <a:t>Convocation mail </a:t>
            </a:r>
          </a:p>
        </p:txBody>
      </p:sp>
      <p:sp>
        <p:nvSpPr>
          <p:cNvPr id="24" name="ZoneTexte 23">
            <a:extLst>
              <a:ext uri="{FF2B5EF4-FFF2-40B4-BE49-F238E27FC236}">
                <a16:creationId xmlns:a16="http://schemas.microsoft.com/office/drawing/2014/main" id="{02CCFA2C-D5AD-4DEE-96A9-8069C7E73DF4}"/>
              </a:ext>
            </a:extLst>
          </p:cNvPr>
          <p:cNvSpPr txBox="1"/>
          <p:nvPr/>
        </p:nvSpPr>
        <p:spPr>
          <a:xfrm>
            <a:off x="8295640" y="930112"/>
            <a:ext cx="1828800" cy="369332"/>
          </a:xfrm>
          <a:prstGeom prst="rect">
            <a:avLst/>
          </a:prstGeom>
          <a:noFill/>
        </p:spPr>
        <p:txBody>
          <a:bodyPr wrap="square" rtlCol="0">
            <a:spAutoFit/>
          </a:bodyPr>
          <a:lstStyle/>
          <a:p>
            <a:pPr algn="ctr"/>
            <a:r>
              <a:rPr lang="fr-FR" i="1" dirty="0"/>
              <a:t>Convocation PDF </a:t>
            </a:r>
          </a:p>
        </p:txBody>
      </p:sp>
      <p:sp>
        <p:nvSpPr>
          <p:cNvPr id="25" name="Triangle isocèle 24">
            <a:extLst>
              <a:ext uri="{FF2B5EF4-FFF2-40B4-BE49-F238E27FC236}">
                <a16:creationId xmlns:a16="http://schemas.microsoft.com/office/drawing/2014/main" id="{E9AEA251-600E-4349-8DF6-6532DCB517BD}"/>
              </a:ext>
            </a:extLst>
          </p:cNvPr>
          <p:cNvSpPr/>
          <p:nvPr/>
        </p:nvSpPr>
        <p:spPr>
          <a:xfrm rot="10800000">
            <a:off x="3772604" y="1421364"/>
            <a:ext cx="531990" cy="231300"/>
          </a:xfrm>
          <a:prstGeom prst="triangl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Triangle isocèle 25">
            <a:extLst>
              <a:ext uri="{FF2B5EF4-FFF2-40B4-BE49-F238E27FC236}">
                <a16:creationId xmlns:a16="http://schemas.microsoft.com/office/drawing/2014/main" id="{04176615-0252-4C39-BBF8-9099382D514B}"/>
              </a:ext>
            </a:extLst>
          </p:cNvPr>
          <p:cNvSpPr/>
          <p:nvPr/>
        </p:nvSpPr>
        <p:spPr>
          <a:xfrm rot="10800000">
            <a:off x="8944045" y="1590773"/>
            <a:ext cx="531990" cy="231300"/>
          </a:xfrm>
          <a:prstGeom prst="triangl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8" name="Image 27">
            <a:extLst>
              <a:ext uri="{FF2B5EF4-FFF2-40B4-BE49-F238E27FC236}">
                <a16:creationId xmlns:a16="http://schemas.microsoft.com/office/drawing/2014/main" id="{5CDFA955-D913-40DF-80F0-7CD966544605}"/>
              </a:ext>
            </a:extLst>
          </p:cNvPr>
          <p:cNvPicPr/>
          <p:nvPr/>
        </p:nvPicPr>
        <p:blipFill>
          <a:blip r:embed="rId2"/>
          <a:stretch>
            <a:fillRect/>
          </a:stretch>
        </p:blipFill>
        <p:spPr>
          <a:xfrm>
            <a:off x="7720330" y="1912922"/>
            <a:ext cx="2979420" cy="4396105"/>
          </a:xfrm>
          <a:prstGeom prst="rect">
            <a:avLst/>
          </a:prstGeom>
          <a:ln>
            <a:solidFill>
              <a:schemeClr val="bg1">
                <a:lumMod val="50000"/>
              </a:schemeClr>
            </a:solidFill>
          </a:ln>
        </p:spPr>
      </p:pic>
      <p:pic>
        <p:nvPicPr>
          <p:cNvPr id="21" name="Image 20">
            <a:extLst>
              <a:ext uri="{FF2B5EF4-FFF2-40B4-BE49-F238E27FC236}">
                <a16:creationId xmlns:a16="http://schemas.microsoft.com/office/drawing/2014/main" id="{D62614AA-6EAB-4AD8-B18F-1795BB70F5FC}"/>
              </a:ext>
            </a:extLst>
          </p:cNvPr>
          <p:cNvPicPr/>
          <p:nvPr/>
        </p:nvPicPr>
        <p:blipFill>
          <a:blip r:embed="rId3"/>
          <a:stretch>
            <a:fillRect/>
          </a:stretch>
        </p:blipFill>
        <p:spPr>
          <a:xfrm>
            <a:off x="2003539" y="1912922"/>
            <a:ext cx="4509555" cy="4183792"/>
          </a:xfrm>
          <a:prstGeom prst="rect">
            <a:avLst/>
          </a:prstGeom>
          <a:ln>
            <a:solidFill>
              <a:schemeClr val="bg1">
                <a:lumMod val="50000"/>
              </a:schemeClr>
            </a:solidFill>
          </a:ln>
        </p:spPr>
      </p:pic>
      <p:sp>
        <p:nvSpPr>
          <p:cNvPr id="6" name="ZoneTexte 5">
            <a:extLst>
              <a:ext uri="{FF2B5EF4-FFF2-40B4-BE49-F238E27FC236}">
                <a16:creationId xmlns:a16="http://schemas.microsoft.com/office/drawing/2014/main" id="{6579AEE7-4DDE-4285-80B9-59E3F2A89D55}"/>
              </a:ext>
            </a:extLst>
          </p:cNvPr>
          <p:cNvSpPr txBox="1"/>
          <p:nvPr/>
        </p:nvSpPr>
        <p:spPr>
          <a:xfrm>
            <a:off x="7457440" y="1214381"/>
            <a:ext cx="3505200" cy="338554"/>
          </a:xfrm>
          <a:prstGeom prst="rect">
            <a:avLst/>
          </a:prstGeom>
          <a:noFill/>
        </p:spPr>
        <p:txBody>
          <a:bodyPr wrap="square" rtlCol="0">
            <a:spAutoFit/>
          </a:bodyPr>
          <a:lstStyle/>
          <a:p>
            <a:r>
              <a:rPr lang="fr-FR" sz="1600" i="1" dirty="0"/>
              <a:t>Téléchargeable via le lien </a:t>
            </a:r>
            <a:r>
              <a:rPr lang="fr-FR" sz="1600" i="1" u="sng" dirty="0">
                <a:solidFill>
                  <a:schemeClr val="accent5"/>
                </a:solidFill>
              </a:rPr>
              <a:t>Pièce à joindre</a:t>
            </a:r>
          </a:p>
        </p:txBody>
      </p:sp>
      <p:sp>
        <p:nvSpPr>
          <p:cNvPr id="31" name="ZoneTexte 30">
            <a:extLst>
              <a:ext uri="{FF2B5EF4-FFF2-40B4-BE49-F238E27FC236}">
                <a16:creationId xmlns:a16="http://schemas.microsoft.com/office/drawing/2014/main" id="{B0480C76-102A-4AE8-A590-9B30C78F073D}"/>
              </a:ext>
            </a:extLst>
          </p:cNvPr>
          <p:cNvSpPr txBox="1"/>
          <p:nvPr/>
        </p:nvSpPr>
        <p:spPr>
          <a:xfrm>
            <a:off x="1232018" y="670477"/>
            <a:ext cx="3045342" cy="369332"/>
          </a:xfrm>
          <a:prstGeom prst="rect">
            <a:avLst/>
          </a:prstGeom>
          <a:noFill/>
        </p:spPr>
        <p:txBody>
          <a:bodyPr wrap="square" rtlCol="0">
            <a:spAutoFit/>
          </a:bodyPr>
          <a:lstStyle/>
          <a:p>
            <a:r>
              <a:rPr lang="fr-FR" i="1" dirty="0">
                <a:latin typeface="+mj-lt"/>
              </a:rPr>
              <a:t>Gérer les inscriptions</a:t>
            </a:r>
          </a:p>
        </p:txBody>
      </p:sp>
      <p:sp>
        <p:nvSpPr>
          <p:cNvPr id="27" name="Rectangle : avec coins arrondis en diagonale 26">
            <a:extLst>
              <a:ext uri="{FF2B5EF4-FFF2-40B4-BE49-F238E27FC236}">
                <a16:creationId xmlns:a16="http://schemas.microsoft.com/office/drawing/2014/main" id="{93E27530-C449-41D4-B8D7-3E8BACA18385}"/>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29" name="Rectangle : avec coins arrondis en diagonale 28">
            <a:extLst>
              <a:ext uri="{FF2B5EF4-FFF2-40B4-BE49-F238E27FC236}">
                <a16:creationId xmlns:a16="http://schemas.microsoft.com/office/drawing/2014/main" id="{4A423D01-2791-4CF3-B4A8-0C1BEFD18821}"/>
              </a:ext>
            </a:extLst>
          </p:cNvPr>
          <p:cNvSpPr/>
          <p:nvPr/>
        </p:nvSpPr>
        <p:spPr>
          <a:xfrm>
            <a:off x="60960" y="160470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2 –</a:t>
            </a:r>
            <a:br>
              <a:rPr lang="fr-FR" sz="1000" dirty="0">
                <a:solidFill>
                  <a:srgbClr val="00AC8C"/>
                </a:solidFill>
              </a:rPr>
            </a:br>
            <a:r>
              <a:rPr lang="fr-FR" sz="1000" dirty="0">
                <a:solidFill>
                  <a:srgbClr val="00AC8C"/>
                </a:solidFill>
              </a:rPr>
              <a:t>Stage / Session</a:t>
            </a:r>
          </a:p>
        </p:txBody>
      </p:sp>
      <p:sp>
        <p:nvSpPr>
          <p:cNvPr id="30" name="Rectangle : avec coins arrondis en diagonale 29">
            <a:extLst>
              <a:ext uri="{FF2B5EF4-FFF2-40B4-BE49-F238E27FC236}">
                <a16:creationId xmlns:a16="http://schemas.microsoft.com/office/drawing/2014/main" id="{EC2D6A7F-D315-4548-8AB4-766472FCFB2C}"/>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32" name="Rectangle : avec coins arrondis en diagonale 31">
            <a:extLst>
              <a:ext uri="{FF2B5EF4-FFF2-40B4-BE49-F238E27FC236}">
                <a16:creationId xmlns:a16="http://schemas.microsoft.com/office/drawing/2014/main" id="{87C86B11-8E2F-4AC3-9FD2-B04891974141}"/>
              </a:ext>
            </a:extLst>
          </p:cNvPr>
          <p:cNvSpPr/>
          <p:nvPr/>
        </p:nvSpPr>
        <p:spPr>
          <a:xfrm>
            <a:off x="60960" y="3321273"/>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5 –</a:t>
            </a:r>
            <a:br>
              <a:rPr lang="fr-FR" sz="1000" dirty="0"/>
            </a:br>
            <a:r>
              <a:rPr lang="fr-FR" sz="1000" dirty="0"/>
              <a:t>Inscription</a:t>
            </a:r>
          </a:p>
        </p:txBody>
      </p:sp>
      <p:sp>
        <p:nvSpPr>
          <p:cNvPr id="33" name="Rectangle : avec coins arrondis en diagonale 32">
            <a:extLst>
              <a:ext uri="{FF2B5EF4-FFF2-40B4-BE49-F238E27FC236}">
                <a16:creationId xmlns:a16="http://schemas.microsoft.com/office/drawing/2014/main" id="{C3A22196-AF70-44CD-99ED-C583E8AEBA5A}"/>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34" name="Rectangle : avec coins arrondis en diagonale 33">
            <a:extLst>
              <a:ext uri="{FF2B5EF4-FFF2-40B4-BE49-F238E27FC236}">
                <a16:creationId xmlns:a16="http://schemas.microsoft.com/office/drawing/2014/main" id="{E86176C9-7F5C-47E5-ACA4-4FA3DAB91EAE}"/>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35" name="Rectangle : avec coins arrondis en diagonale 34">
            <a:extLst>
              <a:ext uri="{FF2B5EF4-FFF2-40B4-BE49-F238E27FC236}">
                <a16:creationId xmlns:a16="http://schemas.microsoft.com/office/drawing/2014/main" id="{3D918D4D-1022-41BC-AED2-BED07D812391}"/>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36" name="Rectangle : avec coins arrondis en diagonale 35">
            <a:extLst>
              <a:ext uri="{FF2B5EF4-FFF2-40B4-BE49-F238E27FC236}">
                <a16:creationId xmlns:a16="http://schemas.microsoft.com/office/drawing/2014/main" id="{62AC5A65-CFCD-40E0-BAFA-2C1CEFD64267}"/>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p>
        </p:txBody>
      </p:sp>
      <p:sp>
        <p:nvSpPr>
          <p:cNvPr id="37" name="Rectangle : avec coins arrondis en diagonale 36">
            <a:extLst>
              <a:ext uri="{FF2B5EF4-FFF2-40B4-BE49-F238E27FC236}">
                <a16:creationId xmlns:a16="http://schemas.microsoft.com/office/drawing/2014/main" id="{E371379A-B4CC-45D8-B466-EE9B951B8BD4}"/>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3" name="Espace réservé de la date 2">
            <a:extLst>
              <a:ext uri="{FF2B5EF4-FFF2-40B4-BE49-F238E27FC236}">
                <a16:creationId xmlns:a16="http://schemas.microsoft.com/office/drawing/2014/main" id="{80AD9CB5-103B-4FC0-B402-9D00FE34C185}"/>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87C088F1-2D0E-44A5-9420-E42404F6F53A}"/>
              </a:ext>
            </a:extLst>
          </p:cNvPr>
          <p:cNvSpPr>
            <a:spLocks noGrp="1"/>
          </p:cNvSpPr>
          <p:nvPr>
            <p:ph type="sldNum" sz="quarter" idx="12"/>
          </p:nvPr>
        </p:nvSpPr>
        <p:spPr/>
        <p:txBody>
          <a:bodyPr/>
          <a:lstStyle/>
          <a:p>
            <a:fld id="{9BA320C2-BDE6-4EB1-A6D0-0042D9418E61}" type="slidenum">
              <a:rPr lang="fr-FR" smtClean="0"/>
              <a:pPr/>
              <a:t>22</a:t>
            </a:fld>
            <a:endParaRPr lang="fr-FR" dirty="0"/>
          </a:p>
        </p:txBody>
      </p:sp>
      <p:grpSp>
        <p:nvGrpSpPr>
          <p:cNvPr id="38" name="Groupe 37"/>
          <p:cNvGrpSpPr/>
          <p:nvPr/>
        </p:nvGrpSpPr>
        <p:grpSpPr>
          <a:xfrm>
            <a:off x="11278836" y="126022"/>
            <a:ext cx="756938" cy="527878"/>
            <a:chOff x="10975331" y="352297"/>
            <a:chExt cx="756938" cy="527878"/>
          </a:xfrm>
        </p:grpSpPr>
        <p:sp>
          <p:nvSpPr>
            <p:cNvPr id="39" name="Rectangle avec coins arrondis en diagonale 38"/>
            <p:cNvSpPr/>
            <p:nvPr/>
          </p:nvSpPr>
          <p:spPr>
            <a:xfrm>
              <a:off x="10975331" y="352297"/>
              <a:ext cx="756938" cy="527878"/>
            </a:xfrm>
            <a:prstGeom prst="round2Diag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ZoneTexte 39"/>
            <p:cNvSpPr txBox="1"/>
            <p:nvPr/>
          </p:nvSpPr>
          <p:spPr>
            <a:xfrm>
              <a:off x="10975331" y="450114"/>
              <a:ext cx="756938" cy="369332"/>
            </a:xfrm>
            <a:prstGeom prst="rect">
              <a:avLst/>
            </a:prstGeom>
            <a:noFill/>
          </p:spPr>
          <p:txBody>
            <a:bodyPr wrap="none" rtlCol="0">
              <a:spAutoFit/>
            </a:bodyPr>
            <a:lstStyle/>
            <a:p>
              <a:r>
                <a:rPr lang="fr-FR" b="1" dirty="0">
                  <a:solidFill>
                    <a:srgbClr val="F6FCFA"/>
                  </a:solidFill>
                </a:rPr>
                <a:t>Démo</a:t>
              </a:r>
            </a:p>
          </p:txBody>
        </p:sp>
      </p:grpSp>
    </p:spTree>
    <p:extLst>
      <p:ext uri="{BB962C8B-B14F-4D97-AF65-F5344CB8AC3E}">
        <p14:creationId xmlns:p14="http://schemas.microsoft.com/office/powerpoint/2010/main" val="3545134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2E7B5A-8D41-46AE-8DC7-669E82763FDE}"/>
              </a:ext>
            </a:extLst>
          </p:cNvPr>
          <p:cNvSpPr>
            <a:spLocks noGrp="1"/>
          </p:cNvSpPr>
          <p:nvPr>
            <p:ph type="title"/>
          </p:nvPr>
        </p:nvSpPr>
        <p:spPr/>
        <p:txBody>
          <a:bodyPr>
            <a:normAutofit fontScale="90000"/>
          </a:bodyPr>
          <a:lstStyle/>
          <a:p>
            <a:r>
              <a:rPr lang="fr-FR" dirty="0"/>
              <a:t>5-4 Imprimer la feuille de présence</a:t>
            </a:r>
          </a:p>
        </p:txBody>
      </p:sp>
      <p:sp>
        <p:nvSpPr>
          <p:cNvPr id="3" name="Espace réservé du contenu 2">
            <a:extLst>
              <a:ext uri="{FF2B5EF4-FFF2-40B4-BE49-F238E27FC236}">
                <a16:creationId xmlns:a16="http://schemas.microsoft.com/office/drawing/2014/main" id="{2EA15F25-E26C-4D84-A927-FAF7C389F513}"/>
              </a:ext>
            </a:extLst>
          </p:cNvPr>
          <p:cNvSpPr>
            <a:spLocks noGrp="1"/>
          </p:cNvSpPr>
          <p:nvPr>
            <p:ph idx="1"/>
          </p:nvPr>
        </p:nvSpPr>
        <p:spPr/>
        <p:txBody>
          <a:bodyPr>
            <a:normAutofit/>
          </a:bodyPr>
          <a:lstStyle/>
          <a:p>
            <a:r>
              <a:rPr lang="fr-FR" dirty="0">
                <a:latin typeface="+mn-lt"/>
                <a:ea typeface="Calibri" panose="020F0502020204030204" pitchFamily="34" charset="0"/>
                <a:cs typeface="Times New Roman" panose="02020603050405020304" pitchFamily="18" charset="0"/>
              </a:rPr>
              <a:t>Il est possible d’imprimer la feuille d’émargement à faire signer par demi-journée au moment de la session.</a:t>
            </a:r>
          </a:p>
          <a:p>
            <a:endParaRPr lang="fr-FR" dirty="0">
              <a:latin typeface="+mn-lt"/>
              <a:ea typeface="Calibri" panose="020F0502020204030204" pitchFamily="34" charset="0"/>
              <a:cs typeface="Times New Roman" panose="02020603050405020304" pitchFamily="18" charset="0"/>
            </a:endParaRPr>
          </a:p>
          <a:p>
            <a:endParaRPr lang="fr-FR" dirty="0">
              <a:latin typeface="+mn-lt"/>
              <a:ea typeface="Calibri" panose="020F0502020204030204" pitchFamily="34" charset="0"/>
              <a:cs typeface="Times New Roman" panose="02020603050405020304" pitchFamily="18" charset="0"/>
            </a:endParaRPr>
          </a:p>
          <a:p>
            <a:endParaRPr lang="fr-FR" dirty="0">
              <a:latin typeface="+mn-lt"/>
              <a:ea typeface="Calibri" panose="020F0502020204030204" pitchFamily="34" charset="0"/>
              <a:cs typeface="Times New Roman" panose="02020603050405020304" pitchFamily="18" charset="0"/>
            </a:endParaRPr>
          </a:p>
          <a:p>
            <a:endParaRPr lang="fr-FR" dirty="0">
              <a:latin typeface="+mn-lt"/>
              <a:ea typeface="Calibri" panose="020F0502020204030204" pitchFamily="34" charset="0"/>
              <a:cs typeface="Times New Roman" panose="02020603050405020304" pitchFamily="18" charset="0"/>
            </a:endParaRPr>
          </a:p>
          <a:p>
            <a:endParaRPr lang="fr-FR" dirty="0">
              <a:latin typeface="+mn-lt"/>
              <a:ea typeface="Calibri" panose="020F0502020204030204" pitchFamily="34" charset="0"/>
              <a:cs typeface="Times New Roman" panose="02020603050405020304" pitchFamily="18" charset="0"/>
            </a:endParaRPr>
          </a:p>
          <a:p>
            <a:pPr marL="0" indent="0">
              <a:buNone/>
            </a:pPr>
            <a:endParaRPr lang="fr-FR" dirty="0">
              <a:latin typeface="+mn-lt"/>
              <a:ea typeface="Calibri" panose="020F0502020204030204" pitchFamily="34" charset="0"/>
              <a:cs typeface="Times New Roman" panose="02020603050405020304" pitchFamily="18" charset="0"/>
            </a:endParaRPr>
          </a:p>
          <a:p>
            <a:pPr marL="457200" lvl="1" indent="0">
              <a:buNone/>
            </a:pPr>
            <a:endParaRPr lang="fr-FR" dirty="0">
              <a:latin typeface="+mn-lt"/>
              <a:ea typeface="Calibri" panose="020F0502020204030204" pitchFamily="34" charset="0"/>
              <a:cs typeface="Times New Roman" panose="02020603050405020304" pitchFamily="18" charset="0"/>
            </a:endParaRPr>
          </a:p>
        </p:txBody>
      </p:sp>
      <p:sp>
        <p:nvSpPr>
          <p:cNvPr id="4" name="Espace réservé du pied de page 3">
            <a:extLst>
              <a:ext uri="{FF2B5EF4-FFF2-40B4-BE49-F238E27FC236}">
                <a16:creationId xmlns:a16="http://schemas.microsoft.com/office/drawing/2014/main" id="{5BDC9279-113B-42CF-BA59-7B4E4579EE1D}"/>
              </a:ext>
            </a:extLst>
          </p:cNvPr>
          <p:cNvSpPr>
            <a:spLocks noGrp="1"/>
          </p:cNvSpPr>
          <p:nvPr>
            <p:ph type="ftr" sz="quarter" idx="11"/>
          </p:nvPr>
        </p:nvSpPr>
        <p:spPr/>
        <p:txBody>
          <a:bodyPr/>
          <a:lstStyle/>
          <a:p>
            <a:r>
              <a:rPr lang="fr-FR" dirty="0"/>
              <a:t>Module 2</a:t>
            </a:r>
          </a:p>
        </p:txBody>
      </p:sp>
      <p:sp>
        <p:nvSpPr>
          <p:cNvPr id="6" name="ZoneTexte 5">
            <a:extLst>
              <a:ext uri="{FF2B5EF4-FFF2-40B4-BE49-F238E27FC236}">
                <a16:creationId xmlns:a16="http://schemas.microsoft.com/office/drawing/2014/main" id="{CFEEDD85-C456-467C-BA50-16C357255BE2}"/>
              </a:ext>
            </a:extLst>
          </p:cNvPr>
          <p:cNvSpPr txBox="1"/>
          <p:nvPr/>
        </p:nvSpPr>
        <p:spPr>
          <a:xfrm>
            <a:off x="1232018" y="670477"/>
            <a:ext cx="3045342" cy="369332"/>
          </a:xfrm>
          <a:prstGeom prst="rect">
            <a:avLst/>
          </a:prstGeom>
          <a:noFill/>
        </p:spPr>
        <p:txBody>
          <a:bodyPr wrap="square" rtlCol="0">
            <a:spAutoFit/>
          </a:bodyPr>
          <a:lstStyle/>
          <a:p>
            <a:r>
              <a:rPr lang="fr-FR" i="1" dirty="0">
                <a:latin typeface="+mj-lt"/>
              </a:rPr>
              <a:t>Gérer les inscriptions</a:t>
            </a:r>
          </a:p>
        </p:txBody>
      </p:sp>
      <p:cxnSp>
        <p:nvCxnSpPr>
          <p:cNvPr id="29" name="Straight Connector 103">
            <a:extLst>
              <a:ext uri="{FF2B5EF4-FFF2-40B4-BE49-F238E27FC236}">
                <a16:creationId xmlns:a16="http://schemas.microsoft.com/office/drawing/2014/main" id="{857720CD-E2E7-4C9E-9E3C-4065336DFCA8}"/>
              </a:ext>
            </a:extLst>
          </p:cNvPr>
          <p:cNvCxnSpPr>
            <a:cxnSpLocks/>
          </p:cNvCxnSpPr>
          <p:nvPr/>
        </p:nvCxnSpPr>
        <p:spPr>
          <a:xfrm flipV="1">
            <a:off x="1561283" y="2201238"/>
            <a:ext cx="9792517"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grpSp>
        <p:nvGrpSpPr>
          <p:cNvPr id="31" name="Groupe 30">
            <a:extLst>
              <a:ext uri="{FF2B5EF4-FFF2-40B4-BE49-F238E27FC236}">
                <a16:creationId xmlns:a16="http://schemas.microsoft.com/office/drawing/2014/main" id="{A6F01EEE-7E4D-4E79-852F-BCCA0207154B}"/>
              </a:ext>
            </a:extLst>
          </p:cNvPr>
          <p:cNvGrpSpPr/>
          <p:nvPr/>
        </p:nvGrpSpPr>
        <p:grpSpPr>
          <a:xfrm>
            <a:off x="1573922" y="1931238"/>
            <a:ext cx="2293651" cy="1269162"/>
            <a:chOff x="1573922" y="1931238"/>
            <a:chExt cx="2293651" cy="1269162"/>
          </a:xfrm>
        </p:grpSpPr>
        <p:sp>
          <p:nvSpPr>
            <p:cNvPr id="32" name="Rectangle 31">
              <a:extLst>
                <a:ext uri="{FF2B5EF4-FFF2-40B4-BE49-F238E27FC236}">
                  <a16:creationId xmlns:a16="http://schemas.microsoft.com/office/drawing/2014/main" id="{8070CD0C-A02F-46D5-8C9C-2213D1F4427A}"/>
                </a:ext>
              </a:extLst>
            </p:cNvPr>
            <p:cNvSpPr/>
            <p:nvPr/>
          </p:nvSpPr>
          <p:spPr>
            <a:xfrm>
              <a:off x="157392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ZoneTexte 32">
              <a:extLst>
                <a:ext uri="{FF2B5EF4-FFF2-40B4-BE49-F238E27FC236}">
                  <a16:creationId xmlns:a16="http://schemas.microsoft.com/office/drawing/2014/main" id="{C460764B-5551-49C2-ABC5-FE32C3BF78F8}"/>
                </a:ext>
              </a:extLst>
            </p:cNvPr>
            <p:cNvSpPr txBox="1"/>
            <p:nvPr/>
          </p:nvSpPr>
          <p:spPr>
            <a:xfrm>
              <a:off x="1573922" y="2504649"/>
              <a:ext cx="2293651" cy="338554"/>
            </a:xfrm>
            <a:prstGeom prst="rect">
              <a:avLst/>
            </a:prstGeom>
            <a:noFill/>
          </p:spPr>
          <p:txBody>
            <a:bodyPr wrap="square" lIns="0" rIns="0" rtlCol="0">
              <a:spAutoFit/>
            </a:bodyPr>
            <a:lstStyle/>
            <a:p>
              <a:pPr algn="ctr"/>
              <a:r>
                <a:rPr lang="fr-FR" sz="1600" b="1" dirty="0">
                  <a:solidFill>
                    <a:schemeClr val="tx1">
                      <a:lumMod val="65000"/>
                      <a:lumOff val="35000"/>
                    </a:schemeClr>
                  </a:solidFill>
                </a:rPr>
                <a:t>Inscription des agents</a:t>
              </a:r>
              <a:endParaRPr lang="fr-FR" sz="1600" i="1" dirty="0">
                <a:solidFill>
                  <a:schemeClr val="tx1">
                    <a:lumMod val="65000"/>
                    <a:lumOff val="35000"/>
                  </a:schemeClr>
                </a:solidFill>
              </a:endParaRPr>
            </a:p>
          </p:txBody>
        </p:sp>
        <p:sp>
          <p:nvSpPr>
            <p:cNvPr id="34" name="Ellipse 33">
              <a:extLst>
                <a:ext uri="{FF2B5EF4-FFF2-40B4-BE49-F238E27FC236}">
                  <a16:creationId xmlns:a16="http://schemas.microsoft.com/office/drawing/2014/main" id="{1A80088B-5449-4B7A-B727-A84B280DD96B}"/>
                </a:ext>
              </a:extLst>
            </p:cNvPr>
            <p:cNvSpPr/>
            <p:nvPr/>
          </p:nvSpPr>
          <p:spPr>
            <a:xfrm>
              <a:off x="245074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35" name="ZoneTexte 34">
              <a:extLst>
                <a:ext uri="{FF2B5EF4-FFF2-40B4-BE49-F238E27FC236}">
                  <a16:creationId xmlns:a16="http://schemas.microsoft.com/office/drawing/2014/main" id="{ECD19240-0F33-4C8C-9F0F-BDA83A71B2E4}"/>
                </a:ext>
              </a:extLst>
            </p:cNvPr>
            <p:cNvSpPr txBox="1"/>
            <p:nvPr/>
          </p:nvSpPr>
          <p:spPr>
            <a:xfrm>
              <a:off x="2564311" y="1970406"/>
              <a:ext cx="312872" cy="461665"/>
            </a:xfrm>
            <a:prstGeom prst="rect">
              <a:avLst/>
            </a:prstGeom>
            <a:noFill/>
          </p:spPr>
          <p:txBody>
            <a:bodyPr wrap="square" rtlCol="0">
              <a:spAutoFit/>
            </a:bodyPr>
            <a:lstStyle/>
            <a:p>
              <a:r>
                <a:rPr lang="fr-FR" sz="2400" b="1" dirty="0">
                  <a:solidFill>
                    <a:schemeClr val="bg1"/>
                  </a:solidFill>
                </a:rPr>
                <a:t>1</a:t>
              </a:r>
              <a:endParaRPr lang="fr-FR" b="1" dirty="0">
                <a:solidFill>
                  <a:schemeClr val="bg1"/>
                </a:solidFill>
              </a:endParaRPr>
            </a:p>
          </p:txBody>
        </p:sp>
      </p:grpSp>
      <p:grpSp>
        <p:nvGrpSpPr>
          <p:cNvPr id="36" name="Groupe 35">
            <a:extLst>
              <a:ext uri="{FF2B5EF4-FFF2-40B4-BE49-F238E27FC236}">
                <a16:creationId xmlns:a16="http://schemas.microsoft.com/office/drawing/2014/main" id="{61FB9A09-10B6-4770-97BE-C758E2BADE02}"/>
              </a:ext>
            </a:extLst>
          </p:cNvPr>
          <p:cNvGrpSpPr/>
          <p:nvPr/>
        </p:nvGrpSpPr>
        <p:grpSpPr>
          <a:xfrm>
            <a:off x="5321812" y="1931238"/>
            <a:ext cx="2293651" cy="1269162"/>
            <a:chOff x="4045422" y="1931238"/>
            <a:chExt cx="2293651" cy="1269162"/>
          </a:xfrm>
        </p:grpSpPr>
        <p:sp>
          <p:nvSpPr>
            <p:cNvPr id="37" name="Rectangle 36">
              <a:extLst>
                <a:ext uri="{FF2B5EF4-FFF2-40B4-BE49-F238E27FC236}">
                  <a16:creationId xmlns:a16="http://schemas.microsoft.com/office/drawing/2014/main" id="{C1B73897-7D91-4DDE-A322-017B37975513}"/>
                </a:ext>
              </a:extLst>
            </p:cNvPr>
            <p:cNvSpPr/>
            <p:nvPr/>
          </p:nvSpPr>
          <p:spPr>
            <a:xfrm>
              <a:off x="404542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A7E4202E-3826-460B-8D54-3F66D5393AD5}"/>
                </a:ext>
              </a:extLst>
            </p:cNvPr>
            <p:cNvSpPr txBox="1"/>
            <p:nvPr/>
          </p:nvSpPr>
          <p:spPr>
            <a:xfrm>
              <a:off x="404542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Envoi des convocations</a:t>
              </a:r>
              <a:br>
                <a:rPr lang="fr-FR" sz="1600" b="1" dirty="0">
                  <a:solidFill>
                    <a:schemeClr val="tx1">
                      <a:lumMod val="65000"/>
                      <a:lumOff val="35000"/>
                    </a:schemeClr>
                  </a:solidFill>
                </a:rPr>
              </a:br>
              <a:r>
                <a:rPr lang="fr-FR" sz="1600" b="1" dirty="0">
                  <a:solidFill>
                    <a:schemeClr val="tx1">
                      <a:lumMod val="65000"/>
                      <a:lumOff val="35000"/>
                    </a:schemeClr>
                  </a:solidFill>
                </a:rPr>
                <a:t>des agents</a:t>
              </a:r>
            </a:p>
          </p:txBody>
        </p:sp>
        <p:sp>
          <p:nvSpPr>
            <p:cNvPr id="40" name="Ellipse 39">
              <a:extLst>
                <a:ext uri="{FF2B5EF4-FFF2-40B4-BE49-F238E27FC236}">
                  <a16:creationId xmlns:a16="http://schemas.microsoft.com/office/drawing/2014/main" id="{9D248679-EFF4-42A3-90E9-64A1859878F9}"/>
                </a:ext>
              </a:extLst>
            </p:cNvPr>
            <p:cNvSpPr/>
            <p:nvPr/>
          </p:nvSpPr>
          <p:spPr>
            <a:xfrm>
              <a:off x="4922247" y="1931238"/>
              <a:ext cx="540000" cy="540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41" name="ZoneTexte 40">
              <a:extLst>
                <a:ext uri="{FF2B5EF4-FFF2-40B4-BE49-F238E27FC236}">
                  <a16:creationId xmlns:a16="http://schemas.microsoft.com/office/drawing/2014/main" id="{DCF2EA2B-BD56-4D7E-A002-DCF9DC2611DD}"/>
                </a:ext>
              </a:extLst>
            </p:cNvPr>
            <p:cNvSpPr txBox="1"/>
            <p:nvPr/>
          </p:nvSpPr>
          <p:spPr>
            <a:xfrm>
              <a:off x="5035811" y="1970406"/>
              <a:ext cx="312872" cy="461665"/>
            </a:xfrm>
            <a:prstGeom prst="rect">
              <a:avLst/>
            </a:prstGeom>
            <a:noFill/>
          </p:spPr>
          <p:txBody>
            <a:bodyPr wrap="square" rtlCol="0">
              <a:spAutoFit/>
            </a:bodyPr>
            <a:lstStyle/>
            <a:p>
              <a:r>
                <a:rPr lang="fr-FR" sz="2400" b="1" dirty="0">
                  <a:solidFill>
                    <a:schemeClr val="bg1"/>
                  </a:solidFill>
                </a:rPr>
                <a:t>2</a:t>
              </a:r>
              <a:endParaRPr lang="fr-FR" b="1" dirty="0">
                <a:solidFill>
                  <a:schemeClr val="bg1"/>
                </a:solidFill>
              </a:endParaRPr>
            </a:p>
          </p:txBody>
        </p:sp>
      </p:grpSp>
      <p:grpSp>
        <p:nvGrpSpPr>
          <p:cNvPr id="47" name="Groupe 46">
            <a:extLst>
              <a:ext uri="{FF2B5EF4-FFF2-40B4-BE49-F238E27FC236}">
                <a16:creationId xmlns:a16="http://schemas.microsoft.com/office/drawing/2014/main" id="{43D4326C-EFC4-41CD-9BC0-C30BF8DD3644}"/>
              </a:ext>
            </a:extLst>
          </p:cNvPr>
          <p:cNvGrpSpPr/>
          <p:nvPr/>
        </p:nvGrpSpPr>
        <p:grpSpPr>
          <a:xfrm>
            <a:off x="9069702" y="1931238"/>
            <a:ext cx="2293651" cy="1269162"/>
            <a:chOff x="9069702" y="1931238"/>
            <a:chExt cx="2293651" cy="1269162"/>
          </a:xfrm>
        </p:grpSpPr>
        <p:sp>
          <p:nvSpPr>
            <p:cNvPr id="48" name="Rectangle 47">
              <a:extLst>
                <a:ext uri="{FF2B5EF4-FFF2-40B4-BE49-F238E27FC236}">
                  <a16:creationId xmlns:a16="http://schemas.microsoft.com/office/drawing/2014/main" id="{9E4FA74C-8016-48DD-A730-8A540E46FDD2}"/>
                </a:ext>
              </a:extLst>
            </p:cNvPr>
            <p:cNvSpPr/>
            <p:nvPr/>
          </p:nvSpPr>
          <p:spPr>
            <a:xfrm>
              <a:off x="9069702" y="2384466"/>
              <a:ext cx="2293651" cy="815934"/>
            </a:xfrm>
            <a:prstGeom prst="rect">
              <a:avLst/>
            </a:prstGeom>
            <a:solidFill>
              <a:srgbClr val="E6F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ZoneTexte 52">
              <a:extLst>
                <a:ext uri="{FF2B5EF4-FFF2-40B4-BE49-F238E27FC236}">
                  <a16:creationId xmlns:a16="http://schemas.microsoft.com/office/drawing/2014/main" id="{E1A93C6C-84FD-4FAD-8023-B5E6530B6DD6}"/>
                </a:ext>
              </a:extLst>
            </p:cNvPr>
            <p:cNvSpPr txBox="1"/>
            <p:nvPr/>
          </p:nvSpPr>
          <p:spPr>
            <a:xfrm>
              <a:off x="906970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Impression de la feuille</a:t>
              </a:r>
              <a:br>
                <a:rPr lang="fr-FR" sz="1600" b="1" dirty="0">
                  <a:solidFill>
                    <a:schemeClr val="tx1">
                      <a:lumMod val="65000"/>
                      <a:lumOff val="35000"/>
                    </a:schemeClr>
                  </a:solidFill>
                </a:rPr>
              </a:br>
              <a:r>
                <a:rPr lang="fr-FR" sz="1600" b="1" dirty="0">
                  <a:solidFill>
                    <a:schemeClr val="tx1">
                      <a:lumMod val="65000"/>
                      <a:lumOff val="35000"/>
                    </a:schemeClr>
                  </a:solidFill>
                </a:rPr>
                <a:t>de présence</a:t>
              </a:r>
            </a:p>
          </p:txBody>
        </p:sp>
        <p:sp>
          <p:nvSpPr>
            <p:cNvPr id="54" name="Ellipse 53">
              <a:extLst>
                <a:ext uri="{FF2B5EF4-FFF2-40B4-BE49-F238E27FC236}">
                  <a16:creationId xmlns:a16="http://schemas.microsoft.com/office/drawing/2014/main" id="{D6601DB3-7ED9-453A-940B-54724B2EA8CB}"/>
                </a:ext>
              </a:extLst>
            </p:cNvPr>
            <p:cNvSpPr/>
            <p:nvPr/>
          </p:nvSpPr>
          <p:spPr>
            <a:xfrm>
              <a:off x="9946527" y="1931238"/>
              <a:ext cx="540000" cy="540000"/>
            </a:xfrm>
            <a:prstGeom prst="ellips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5" name="ZoneTexte 54">
              <a:extLst>
                <a:ext uri="{FF2B5EF4-FFF2-40B4-BE49-F238E27FC236}">
                  <a16:creationId xmlns:a16="http://schemas.microsoft.com/office/drawing/2014/main" id="{CF005458-57D9-46CE-976C-48FC53FC518D}"/>
                </a:ext>
              </a:extLst>
            </p:cNvPr>
            <p:cNvSpPr txBox="1"/>
            <p:nvPr/>
          </p:nvSpPr>
          <p:spPr>
            <a:xfrm>
              <a:off x="10060091" y="1970406"/>
              <a:ext cx="312872" cy="461665"/>
            </a:xfrm>
            <a:prstGeom prst="rect">
              <a:avLst/>
            </a:prstGeom>
            <a:noFill/>
          </p:spPr>
          <p:txBody>
            <a:bodyPr wrap="square" rtlCol="0">
              <a:spAutoFit/>
            </a:bodyPr>
            <a:lstStyle/>
            <a:p>
              <a:r>
                <a:rPr lang="fr-FR" sz="2400" b="1" dirty="0">
                  <a:solidFill>
                    <a:schemeClr val="bg1"/>
                  </a:solidFill>
                </a:rPr>
                <a:t>3</a:t>
              </a:r>
              <a:endParaRPr lang="fr-FR" b="1" dirty="0">
                <a:solidFill>
                  <a:schemeClr val="bg1"/>
                </a:solidFill>
              </a:endParaRPr>
            </a:p>
          </p:txBody>
        </p:sp>
      </p:grpSp>
      <p:cxnSp>
        <p:nvCxnSpPr>
          <p:cNvPr id="50" name="Straight Connector 103">
            <a:extLst>
              <a:ext uri="{FF2B5EF4-FFF2-40B4-BE49-F238E27FC236}">
                <a16:creationId xmlns:a16="http://schemas.microsoft.com/office/drawing/2014/main" id="{7D20D978-59C1-4799-8B97-B75166AF4157}"/>
              </a:ext>
            </a:extLst>
          </p:cNvPr>
          <p:cNvCxnSpPr>
            <a:cxnSpLocks/>
          </p:cNvCxnSpPr>
          <p:nvPr/>
        </p:nvCxnSpPr>
        <p:spPr>
          <a:xfrm>
            <a:off x="9053057" y="3328416"/>
            <a:ext cx="2306290"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sp>
        <p:nvSpPr>
          <p:cNvPr id="56" name="Triangle isocèle 55">
            <a:extLst>
              <a:ext uri="{FF2B5EF4-FFF2-40B4-BE49-F238E27FC236}">
                <a16:creationId xmlns:a16="http://schemas.microsoft.com/office/drawing/2014/main" id="{4BBEA495-F553-4686-B205-1C7F66A587D3}"/>
              </a:ext>
            </a:extLst>
          </p:cNvPr>
          <p:cNvSpPr/>
          <p:nvPr/>
        </p:nvSpPr>
        <p:spPr>
          <a:xfrm rot="10800000">
            <a:off x="9946527" y="3308917"/>
            <a:ext cx="531990" cy="231300"/>
          </a:xfrm>
          <a:prstGeom prst="triangl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ZoneTexte 38">
            <a:extLst>
              <a:ext uri="{FF2B5EF4-FFF2-40B4-BE49-F238E27FC236}">
                <a16:creationId xmlns:a16="http://schemas.microsoft.com/office/drawing/2014/main" id="{EC1E7184-0B75-4515-B82D-9EDA6D98F642}"/>
              </a:ext>
            </a:extLst>
          </p:cNvPr>
          <p:cNvSpPr txBox="1"/>
          <p:nvPr/>
        </p:nvSpPr>
        <p:spPr>
          <a:xfrm>
            <a:off x="1427309" y="3705659"/>
            <a:ext cx="4668691" cy="2308324"/>
          </a:xfrm>
          <a:prstGeom prst="rect">
            <a:avLst/>
          </a:prstGeom>
          <a:noFill/>
        </p:spPr>
        <p:txBody>
          <a:bodyPr wrap="square">
            <a:spAutoFit/>
          </a:bodyPr>
          <a:lstStyle/>
          <a:p>
            <a:pPr marL="285750" indent="-285750">
              <a:buClr>
                <a:srgbClr val="00AC8C"/>
              </a:buClr>
              <a:buFont typeface="Arial" panose="020B0604020202020204" pitchFamily="34" charset="0"/>
              <a:buChar char="•"/>
            </a:pPr>
            <a:r>
              <a:rPr lang="fr-FR" dirty="0">
                <a:ea typeface="Calibri" panose="020F0502020204030204" pitchFamily="34" charset="0"/>
                <a:cs typeface="Times New Roman" panose="02020603050405020304" pitchFamily="18" charset="0"/>
              </a:rPr>
              <a:t>Dans l’onglet </a:t>
            </a:r>
            <a:r>
              <a:rPr lang="fr-FR" b="1" dirty="0">
                <a:ea typeface="Calibri" panose="020F0502020204030204" pitchFamily="34" charset="0"/>
                <a:cs typeface="Times New Roman" panose="02020603050405020304" pitchFamily="18" charset="0"/>
              </a:rPr>
              <a:t>Liste des participants</a:t>
            </a:r>
            <a:r>
              <a:rPr lang="fr-FR" dirty="0">
                <a:ea typeface="Calibri" panose="020F0502020204030204" pitchFamily="34" charset="0"/>
                <a:cs typeface="Times New Roman" panose="02020603050405020304" pitchFamily="18" charset="0"/>
              </a:rPr>
              <a:t>, cliquez sur les liens </a:t>
            </a:r>
            <a:r>
              <a:rPr lang="fr-FR" u="sng" dirty="0">
                <a:solidFill>
                  <a:schemeClr val="accent5"/>
                </a:solidFill>
                <a:ea typeface="Calibri" panose="020F0502020204030204" pitchFamily="34" charset="0"/>
                <a:cs typeface="Times New Roman" panose="02020603050405020304" pitchFamily="18" charset="0"/>
              </a:rPr>
              <a:t>Imprimer la feuille de présence</a:t>
            </a:r>
            <a:r>
              <a:rPr lang="fr-FR" dirty="0">
                <a:ea typeface="Calibri" panose="020F0502020204030204" pitchFamily="34" charset="0"/>
                <a:cs typeface="Times New Roman" panose="02020603050405020304" pitchFamily="18" charset="0"/>
              </a:rPr>
              <a:t> puis </a:t>
            </a:r>
            <a:r>
              <a:rPr lang="fr-FR" u="sng" dirty="0">
                <a:solidFill>
                  <a:schemeClr val="accent5"/>
                </a:solidFill>
                <a:ea typeface="Calibri" panose="020F0502020204030204" pitchFamily="34" charset="0"/>
                <a:cs typeface="Times New Roman" panose="02020603050405020304" pitchFamily="18" charset="0"/>
              </a:rPr>
              <a:t>Imprimer</a:t>
            </a:r>
            <a:endParaRPr lang="fr-FR" dirty="0">
              <a:ea typeface="Calibri" panose="020F0502020204030204" pitchFamily="34" charset="0"/>
              <a:cs typeface="Times New Roman" panose="02020603050405020304" pitchFamily="18" charset="0"/>
            </a:endParaRPr>
          </a:p>
          <a:p>
            <a:pPr marL="285750" indent="-285750">
              <a:buClr>
                <a:srgbClr val="00AC8C"/>
              </a:buClr>
              <a:buFont typeface="Arial" panose="020B0604020202020204" pitchFamily="34" charset="0"/>
              <a:buChar char="•"/>
            </a:pPr>
            <a:endParaRPr lang="fr-FR" dirty="0">
              <a:ea typeface="Calibri" panose="020F0502020204030204" pitchFamily="34" charset="0"/>
              <a:cs typeface="Times New Roman" panose="02020603050405020304" pitchFamily="18" charset="0"/>
            </a:endParaRPr>
          </a:p>
          <a:p>
            <a:pPr marL="285750" indent="-285750">
              <a:buClr>
                <a:srgbClr val="00AC8C"/>
              </a:buClr>
              <a:buFont typeface="Arial" panose="020B0604020202020204" pitchFamily="34" charset="0"/>
              <a:buChar char="•"/>
            </a:pPr>
            <a:r>
              <a:rPr lang="fr-FR" dirty="0">
                <a:latin typeface="Calibri" panose="020F0502020204030204" pitchFamily="34" charset="0"/>
                <a:ea typeface="Calibri" panose="020F0502020204030204" pitchFamily="34" charset="0"/>
                <a:cs typeface="Times New Roman" panose="02020603050405020304" pitchFamily="18" charset="0"/>
              </a:rPr>
              <a:t>La feuille d’émargement comporte environ 8 pages, quel que soit le nombre d’inscrits, afin de permettre d’ajouter des participants qui n’auraient pas été inscrits dans RenoiRH</a:t>
            </a:r>
            <a:endParaRPr lang="fr-FR" dirty="0">
              <a:ea typeface="Calibri" panose="020F0502020204030204" pitchFamily="34" charset="0"/>
              <a:cs typeface="Times New Roman" panose="02020603050405020304" pitchFamily="18" charset="0"/>
            </a:endParaRPr>
          </a:p>
        </p:txBody>
      </p:sp>
      <p:pic>
        <p:nvPicPr>
          <p:cNvPr id="42" name="Image 41"/>
          <p:cNvPicPr/>
          <p:nvPr/>
        </p:nvPicPr>
        <p:blipFill>
          <a:blip r:embed="rId2"/>
          <a:stretch>
            <a:fillRect/>
          </a:stretch>
        </p:blipFill>
        <p:spPr>
          <a:xfrm>
            <a:off x="6176507" y="3587356"/>
            <a:ext cx="5753100" cy="2719705"/>
          </a:xfrm>
          <a:prstGeom prst="rect">
            <a:avLst/>
          </a:prstGeom>
          <a:ln>
            <a:solidFill>
              <a:schemeClr val="bg1">
                <a:lumMod val="65000"/>
              </a:schemeClr>
            </a:solidFill>
          </a:ln>
        </p:spPr>
      </p:pic>
      <p:sp>
        <p:nvSpPr>
          <p:cNvPr id="43" name="Rectangle : avec coins arrondis en diagonale 42">
            <a:extLst>
              <a:ext uri="{FF2B5EF4-FFF2-40B4-BE49-F238E27FC236}">
                <a16:creationId xmlns:a16="http://schemas.microsoft.com/office/drawing/2014/main" id="{4123939B-3C47-43DC-939D-5C5611C45D1D}"/>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44" name="Rectangle : avec coins arrondis en diagonale 43">
            <a:extLst>
              <a:ext uri="{FF2B5EF4-FFF2-40B4-BE49-F238E27FC236}">
                <a16:creationId xmlns:a16="http://schemas.microsoft.com/office/drawing/2014/main" id="{79E5A855-0E0D-43AD-AC3A-797E2FACEEC7}"/>
              </a:ext>
            </a:extLst>
          </p:cNvPr>
          <p:cNvSpPr/>
          <p:nvPr/>
        </p:nvSpPr>
        <p:spPr>
          <a:xfrm>
            <a:off x="60960" y="160470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2 –</a:t>
            </a:r>
            <a:br>
              <a:rPr lang="fr-FR" sz="1000" dirty="0">
                <a:solidFill>
                  <a:srgbClr val="00AC8C"/>
                </a:solidFill>
              </a:rPr>
            </a:br>
            <a:r>
              <a:rPr lang="fr-FR" sz="1000" dirty="0">
                <a:solidFill>
                  <a:srgbClr val="00AC8C"/>
                </a:solidFill>
              </a:rPr>
              <a:t>Stage / Session</a:t>
            </a:r>
          </a:p>
        </p:txBody>
      </p:sp>
      <p:sp>
        <p:nvSpPr>
          <p:cNvPr id="45" name="Rectangle : avec coins arrondis en diagonale 44">
            <a:extLst>
              <a:ext uri="{FF2B5EF4-FFF2-40B4-BE49-F238E27FC236}">
                <a16:creationId xmlns:a16="http://schemas.microsoft.com/office/drawing/2014/main" id="{ECD6401C-CA03-4857-826D-4F9DA6EF8F51}"/>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46" name="Rectangle : avec coins arrondis en diagonale 45">
            <a:extLst>
              <a:ext uri="{FF2B5EF4-FFF2-40B4-BE49-F238E27FC236}">
                <a16:creationId xmlns:a16="http://schemas.microsoft.com/office/drawing/2014/main" id="{5E84FCF7-F354-4700-9F05-1AF7B51951C6}"/>
              </a:ext>
            </a:extLst>
          </p:cNvPr>
          <p:cNvSpPr/>
          <p:nvPr/>
        </p:nvSpPr>
        <p:spPr>
          <a:xfrm>
            <a:off x="60960" y="3321273"/>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5 –</a:t>
            </a:r>
            <a:br>
              <a:rPr lang="fr-FR" sz="1000" dirty="0"/>
            </a:br>
            <a:r>
              <a:rPr lang="fr-FR" sz="1000" dirty="0"/>
              <a:t>Inscription</a:t>
            </a:r>
          </a:p>
        </p:txBody>
      </p:sp>
      <p:sp>
        <p:nvSpPr>
          <p:cNvPr id="49" name="Rectangle : avec coins arrondis en diagonale 48">
            <a:extLst>
              <a:ext uri="{FF2B5EF4-FFF2-40B4-BE49-F238E27FC236}">
                <a16:creationId xmlns:a16="http://schemas.microsoft.com/office/drawing/2014/main" id="{42C45AA1-41D7-4487-B7CB-064CD249974B}"/>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51" name="Rectangle : avec coins arrondis en diagonale 50">
            <a:extLst>
              <a:ext uri="{FF2B5EF4-FFF2-40B4-BE49-F238E27FC236}">
                <a16:creationId xmlns:a16="http://schemas.microsoft.com/office/drawing/2014/main" id="{1D385762-B1EF-4E71-8967-3D6AAAC53699}"/>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52" name="Rectangle : avec coins arrondis en diagonale 51">
            <a:extLst>
              <a:ext uri="{FF2B5EF4-FFF2-40B4-BE49-F238E27FC236}">
                <a16:creationId xmlns:a16="http://schemas.microsoft.com/office/drawing/2014/main" id="{4FD04F1D-0452-4F7B-81D7-E5B54DE4150F}"/>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57" name="Rectangle : avec coins arrondis en diagonale 56">
            <a:extLst>
              <a:ext uri="{FF2B5EF4-FFF2-40B4-BE49-F238E27FC236}">
                <a16:creationId xmlns:a16="http://schemas.microsoft.com/office/drawing/2014/main" id="{28357DE9-0704-4BD7-8DD3-EFA3B0E16922}"/>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p>
        </p:txBody>
      </p:sp>
      <p:sp>
        <p:nvSpPr>
          <p:cNvPr id="58" name="Rectangle : avec coins arrondis en diagonale 57">
            <a:extLst>
              <a:ext uri="{FF2B5EF4-FFF2-40B4-BE49-F238E27FC236}">
                <a16:creationId xmlns:a16="http://schemas.microsoft.com/office/drawing/2014/main" id="{79C8F05A-9BB0-4E55-B97F-FDCA1107FFB6}"/>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59" name="ZoneTexte 58">
            <a:extLst>
              <a:ext uri="{FF2B5EF4-FFF2-40B4-BE49-F238E27FC236}">
                <a16:creationId xmlns:a16="http://schemas.microsoft.com/office/drawing/2014/main" id="{8E7B33A3-821B-4A98-A0DB-BC81D183910B}"/>
              </a:ext>
            </a:extLst>
          </p:cNvPr>
          <p:cNvSpPr txBox="1"/>
          <p:nvPr/>
        </p:nvSpPr>
        <p:spPr>
          <a:xfrm>
            <a:off x="4180650" y="693823"/>
            <a:ext cx="7236000" cy="338554"/>
          </a:xfrm>
          <a:prstGeom prst="rect">
            <a:avLst/>
          </a:prstGeom>
          <a:solidFill>
            <a:srgbClr val="00AC8C"/>
          </a:solidFill>
        </p:spPr>
        <p:txBody>
          <a:bodyPr wrap="square" rtlCol="0">
            <a:spAutoFit/>
          </a:bodyPr>
          <a:lstStyle/>
          <a:p>
            <a:r>
              <a:rPr lang="fr-FR" sz="1600" b="1" dirty="0">
                <a:solidFill>
                  <a:schemeClr val="bg1"/>
                </a:solidFill>
              </a:rPr>
              <a:t>Accès à l’écran </a:t>
            </a:r>
            <a:r>
              <a:rPr lang="fr-FR" sz="1600" dirty="0">
                <a:solidFill>
                  <a:schemeClr val="bg1"/>
                </a:solidFill>
              </a:rPr>
              <a:t>: Formation </a:t>
            </a:r>
            <a:r>
              <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 </a:t>
            </a:r>
            <a:r>
              <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Définir les sessions </a:t>
            </a:r>
            <a:r>
              <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a:t>
            </a:r>
            <a:r>
              <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Gérer les inscriptions </a:t>
            </a:r>
            <a:r>
              <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 Par session</a:t>
            </a:r>
            <a:endParaRPr lang="fr-FR" sz="1600" dirty="0">
              <a:solidFill>
                <a:schemeClr val="bg1"/>
              </a:solidFill>
            </a:endParaRPr>
          </a:p>
        </p:txBody>
      </p:sp>
      <p:sp>
        <p:nvSpPr>
          <p:cNvPr id="7" name="Espace réservé de la date 6">
            <a:extLst>
              <a:ext uri="{FF2B5EF4-FFF2-40B4-BE49-F238E27FC236}">
                <a16:creationId xmlns:a16="http://schemas.microsoft.com/office/drawing/2014/main" id="{69185332-D6FD-4A17-889E-18496F49711A}"/>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694A7D89-5671-42C0-B650-14DD449FC25A}"/>
              </a:ext>
            </a:extLst>
          </p:cNvPr>
          <p:cNvSpPr>
            <a:spLocks noGrp="1"/>
          </p:cNvSpPr>
          <p:nvPr>
            <p:ph type="sldNum" sz="quarter" idx="12"/>
          </p:nvPr>
        </p:nvSpPr>
        <p:spPr/>
        <p:txBody>
          <a:bodyPr/>
          <a:lstStyle/>
          <a:p>
            <a:fld id="{9BA320C2-BDE6-4EB1-A6D0-0042D9418E61}" type="slidenum">
              <a:rPr lang="fr-FR" smtClean="0"/>
              <a:pPr/>
              <a:t>23</a:t>
            </a:fld>
            <a:endParaRPr lang="fr-FR" dirty="0"/>
          </a:p>
        </p:txBody>
      </p:sp>
      <p:grpSp>
        <p:nvGrpSpPr>
          <p:cNvPr id="60" name="Groupe 59"/>
          <p:cNvGrpSpPr/>
          <p:nvPr/>
        </p:nvGrpSpPr>
        <p:grpSpPr>
          <a:xfrm>
            <a:off x="11278836" y="126022"/>
            <a:ext cx="756938" cy="527878"/>
            <a:chOff x="10975331" y="352297"/>
            <a:chExt cx="756938" cy="527878"/>
          </a:xfrm>
        </p:grpSpPr>
        <p:sp>
          <p:nvSpPr>
            <p:cNvPr id="61" name="Rectangle avec coins arrondis en diagonale 60"/>
            <p:cNvSpPr/>
            <p:nvPr/>
          </p:nvSpPr>
          <p:spPr>
            <a:xfrm>
              <a:off x="10975331" y="352297"/>
              <a:ext cx="756938" cy="527878"/>
            </a:xfrm>
            <a:prstGeom prst="round2Diag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ZoneTexte 61"/>
            <p:cNvSpPr txBox="1"/>
            <p:nvPr/>
          </p:nvSpPr>
          <p:spPr>
            <a:xfrm>
              <a:off x="10975331" y="450114"/>
              <a:ext cx="756938" cy="369332"/>
            </a:xfrm>
            <a:prstGeom prst="rect">
              <a:avLst/>
            </a:prstGeom>
            <a:noFill/>
          </p:spPr>
          <p:txBody>
            <a:bodyPr wrap="none" rtlCol="0">
              <a:spAutoFit/>
            </a:bodyPr>
            <a:lstStyle/>
            <a:p>
              <a:r>
                <a:rPr lang="fr-FR" b="1" dirty="0">
                  <a:solidFill>
                    <a:srgbClr val="F6FCFA"/>
                  </a:solidFill>
                </a:rPr>
                <a:t>Démo</a:t>
              </a:r>
            </a:p>
          </p:txBody>
        </p:sp>
      </p:grpSp>
    </p:spTree>
    <p:extLst>
      <p:ext uri="{BB962C8B-B14F-4D97-AF65-F5344CB8AC3E}">
        <p14:creationId xmlns:p14="http://schemas.microsoft.com/office/powerpoint/2010/main" val="2002438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BF9C1E-0908-4FB9-A6B5-D5427706D358}"/>
              </a:ext>
            </a:extLst>
          </p:cNvPr>
          <p:cNvSpPr>
            <a:spLocks noGrp="1"/>
          </p:cNvSpPr>
          <p:nvPr>
            <p:ph type="title"/>
          </p:nvPr>
        </p:nvSpPr>
        <p:spPr/>
        <p:txBody>
          <a:bodyPr>
            <a:normAutofit fontScale="90000"/>
          </a:bodyPr>
          <a:lstStyle/>
          <a:p>
            <a:r>
              <a:rPr lang="fr-FR" dirty="0"/>
              <a:t>Exercice</a:t>
            </a:r>
          </a:p>
        </p:txBody>
      </p:sp>
      <p:sp>
        <p:nvSpPr>
          <p:cNvPr id="4" name="Espace réservé du pied de page 3">
            <a:extLst>
              <a:ext uri="{FF2B5EF4-FFF2-40B4-BE49-F238E27FC236}">
                <a16:creationId xmlns:a16="http://schemas.microsoft.com/office/drawing/2014/main" id="{36808F48-6659-43E9-9E32-4FFB1B14840D}"/>
              </a:ext>
            </a:extLst>
          </p:cNvPr>
          <p:cNvSpPr>
            <a:spLocks noGrp="1"/>
          </p:cNvSpPr>
          <p:nvPr>
            <p:ph type="ftr" sz="quarter" idx="11"/>
          </p:nvPr>
        </p:nvSpPr>
        <p:spPr/>
        <p:txBody>
          <a:bodyPr/>
          <a:lstStyle/>
          <a:p>
            <a:r>
              <a:rPr lang="fr-FR" dirty="0"/>
              <a:t>Module 2</a:t>
            </a:r>
          </a:p>
        </p:txBody>
      </p:sp>
      <p:sp>
        <p:nvSpPr>
          <p:cNvPr id="21" name="Freeform 311">
            <a:extLst>
              <a:ext uri="{FF2B5EF4-FFF2-40B4-BE49-F238E27FC236}">
                <a16:creationId xmlns:a16="http://schemas.microsoft.com/office/drawing/2014/main" id="{CDA84206-3B29-48F0-AA20-6C652D196C01}"/>
              </a:ext>
            </a:extLst>
          </p:cNvPr>
          <p:cNvSpPr/>
          <p:nvPr/>
        </p:nvSpPr>
        <p:spPr>
          <a:xfrm>
            <a:off x="11156555" y="105275"/>
            <a:ext cx="928006" cy="804038"/>
          </a:xfrm>
          <a:custGeom>
            <a:avLst/>
            <a:gdLst/>
            <a:ahLst/>
            <a:cxnLst/>
            <a:rect l="l" t="t" r="r" b="b"/>
            <a:pathLst>
              <a:path w="540884" h="468766">
                <a:moveTo>
                  <a:pt x="45073" y="0"/>
                </a:moveTo>
                <a:lnTo>
                  <a:pt x="495810" y="0"/>
                </a:lnTo>
                <a:cubicBezTo>
                  <a:pt x="508206" y="0"/>
                  <a:pt x="518816" y="4413"/>
                  <a:pt x="527643" y="13241"/>
                </a:cubicBezTo>
                <a:cubicBezTo>
                  <a:pt x="536471" y="22067"/>
                  <a:pt x="540884" y="32678"/>
                  <a:pt x="540884" y="45074"/>
                </a:cubicBezTo>
                <a:lnTo>
                  <a:pt x="540884" y="351575"/>
                </a:lnTo>
                <a:cubicBezTo>
                  <a:pt x="540884" y="363970"/>
                  <a:pt x="536471" y="374581"/>
                  <a:pt x="527643" y="383408"/>
                </a:cubicBezTo>
                <a:cubicBezTo>
                  <a:pt x="518816" y="392235"/>
                  <a:pt x="508206" y="396648"/>
                  <a:pt x="495810" y="396648"/>
                </a:cubicBezTo>
                <a:lnTo>
                  <a:pt x="342560" y="396648"/>
                </a:lnTo>
                <a:cubicBezTo>
                  <a:pt x="342560" y="403597"/>
                  <a:pt x="344062" y="410875"/>
                  <a:pt x="347067" y="418481"/>
                </a:cubicBezTo>
                <a:cubicBezTo>
                  <a:pt x="350072" y="426087"/>
                  <a:pt x="353077" y="432754"/>
                  <a:pt x="356082" y="438482"/>
                </a:cubicBezTo>
                <a:cubicBezTo>
                  <a:pt x="359087" y="444210"/>
                  <a:pt x="360589" y="448295"/>
                  <a:pt x="360589" y="450737"/>
                </a:cubicBezTo>
                <a:cubicBezTo>
                  <a:pt x="360589" y="455620"/>
                  <a:pt x="358805" y="459845"/>
                  <a:pt x="355236" y="463414"/>
                </a:cubicBezTo>
                <a:cubicBezTo>
                  <a:pt x="351668" y="466982"/>
                  <a:pt x="347443" y="468766"/>
                  <a:pt x="342560" y="468766"/>
                </a:cubicBezTo>
                <a:lnTo>
                  <a:pt x="198324" y="468766"/>
                </a:lnTo>
                <a:cubicBezTo>
                  <a:pt x="193441" y="468766"/>
                  <a:pt x="189215" y="466982"/>
                  <a:pt x="185647" y="463414"/>
                </a:cubicBezTo>
                <a:cubicBezTo>
                  <a:pt x="182079" y="459845"/>
                  <a:pt x="180294" y="455620"/>
                  <a:pt x="180294" y="450737"/>
                </a:cubicBezTo>
                <a:cubicBezTo>
                  <a:pt x="180294" y="448107"/>
                  <a:pt x="181797" y="443976"/>
                  <a:pt x="184802" y="438342"/>
                </a:cubicBezTo>
                <a:cubicBezTo>
                  <a:pt x="187807" y="432707"/>
                  <a:pt x="190812" y="426134"/>
                  <a:pt x="193817" y="418622"/>
                </a:cubicBezTo>
                <a:cubicBezTo>
                  <a:pt x="196822" y="411110"/>
                  <a:pt x="198324" y="403785"/>
                  <a:pt x="198324" y="396648"/>
                </a:cubicBezTo>
                <a:lnTo>
                  <a:pt x="45073" y="396648"/>
                </a:lnTo>
                <a:cubicBezTo>
                  <a:pt x="32678" y="396648"/>
                  <a:pt x="22067" y="392235"/>
                  <a:pt x="13240" y="383408"/>
                </a:cubicBezTo>
                <a:cubicBezTo>
                  <a:pt x="4413" y="374581"/>
                  <a:pt x="0" y="363970"/>
                  <a:pt x="0" y="351575"/>
                </a:cubicBezTo>
                <a:lnTo>
                  <a:pt x="0" y="45074"/>
                </a:lnTo>
                <a:cubicBezTo>
                  <a:pt x="0" y="32678"/>
                  <a:pt x="4413" y="22067"/>
                  <a:pt x="13240" y="13241"/>
                </a:cubicBezTo>
                <a:cubicBezTo>
                  <a:pt x="22067" y="4413"/>
                  <a:pt x="32678" y="0"/>
                  <a:pt x="45073" y="0"/>
                </a:cubicBezTo>
                <a:close/>
                <a:moveTo>
                  <a:pt x="45073" y="36059"/>
                </a:moveTo>
                <a:cubicBezTo>
                  <a:pt x="42632" y="36059"/>
                  <a:pt x="40519" y="36951"/>
                  <a:pt x="38735" y="38735"/>
                </a:cubicBezTo>
                <a:cubicBezTo>
                  <a:pt x="36951" y="40519"/>
                  <a:pt x="36059" y="42632"/>
                  <a:pt x="36059" y="45074"/>
                </a:cubicBezTo>
                <a:lnTo>
                  <a:pt x="36059" y="279457"/>
                </a:lnTo>
                <a:cubicBezTo>
                  <a:pt x="36059" y="281898"/>
                  <a:pt x="36951" y="284011"/>
                  <a:pt x="38735" y="285795"/>
                </a:cubicBezTo>
                <a:cubicBezTo>
                  <a:pt x="40519" y="287579"/>
                  <a:pt x="42632" y="288471"/>
                  <a:pt x="45073" y="288471"/>
                </a:cubicBezTo>
                <a:lnTo>
                  <a:pt x="495810" y="288471"/>
                </a:lnTo>
                <a:cubicBezTo>
                  <a:pt x="498251" y="288471"/>
                  <a:pt x="500364" y="287579"/>
                  <a:pt x="502148" y="285795"/>
                </a:cubicBezTo>
                <a:cubicBezTo>
                  <a:pt x="503933" y="284011"/>
                  <a:pt x="504825" y="281898"/>
                  <a:pt x="504825" y="279457"/>
                </a:cubicBezTo>
                <a:lnTo>
                  <a:pt x="504825" y="45074"/>
                </a:lnTo>
                <a:cubicBezTo>
                  <a:pt x="504825" y="42632"/>
                  <a:pt x="503933" y="40519"/>
                  <a:pt x="502148" y="38735"/>
                </a:cubicBezTo>
                <a:cubicBezTo>
                  <a:pt x="500364" y="36951"/>
                  <a:pt x="498251" y="36059"/>
                  <a:pt x="495810" y="36059"/>
                </a:cubicBezTo>
                <a:lnTo>
                  <a:pt x="45073" y="36059"/>
                </a:lnTo>
                <a:close/>
              </a:path>
            </a:pathLst>
          </a:custGeom>
          <a:solidFill>
            <a:srgbClr val="00A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ZoneTexte 21">
            <a:extLst>
              <a:ext uri="{FF2B5EF4-FFF2-40B4-BE49-F238E27FC236}">
                <a16:creationId xmlns:a16="http://schemas.microsoft.com/office/drawing/2014/main" id="{70D555A7-2879-4FD8-B725-9E69C940AA54}"/>
              </a:ext>
            </a:extLst>
          </p:cNvPr>
          <p:cNvSpPr txBox="1"/>
          <p:nvPr/>
        </p:nvSpPr>
        <p:spPr>
          <a:xfrm>
            <a:off x="11384280" y="33682"/>
            <a:ext cx="431800" cy="707886"/>
          </a:xfrm>
          <a:prstGeom prst="rect">
            <a:avLst/>
          </a:prstGeom>
          <a:noFill/>
        </p:spPr>
        <p:txBody>
          <a:bodyPr wrap="square" rtlCol="0">
            <a:spAutoFit/>
          </a:bodyPr>
          <a:lstStyle/>
          <a:p>
            <a:r>
              <a:rPr lang="fr-FR" sz="4000" b="1" dirty="0" smtClean="0">
                <a:solidFill>
                  <a:srgbClr val="00AC8C"/>
                </a:solidFill>
              </a:rPr>
              <a:t>6</a:t>
            </a:r>
            <a:endParaRPr lang="fr-FR" b="1" dirty="0">
              <a:solidFill>
                <a:srgbClr val="00AC8C"/>
              </a:solidFill>
            </a:endParaRPr>
          </a:p>
        </p:txBody>
      </p:sp>
      <p:sp>
        <p:nvSpPr>
          <p:cNvPr id="6" name="ZoneTexte 5">
            <a:extLst>
              <a:ext uri="{FF2B5EF4-FFF2-40B4-BE49-F238E27FC236}">
                <a16:creationId xmlns:a16="http://schemas.microsoft.com/office/drawing/2014/main" id="{A4C09C4C-2B80-418A-BEC1-988FD4B2F61C}"/>
              </a:ext>
            </a:extLst>
          </p:cNvPr>
          <p:cNvSpPr txBox="1"/>
          <p:nvPr/>
        </p:nvSpPr>
        <p:spPr>
          <a:xfrm>
            <a:off x="2040340" y="2572400"/>
            <a:ext cx="8444780" cy="1569660"/>
          </a:xfrm>
          <a:prstGeom prst="rect">
            <a:avLst/>
          </a:prstGeom>
          <a:noFill/>
        </p:spPr>
        <p:txBody>
          <a:bodyPr wrap="square" rtlCol="0">
            <a:spAutoFit/>
          </a:bodyPr>
          <a:lstStyle/>
          <a:p>
            <a:pPr algn="ctr"/>
            <a:r>
              <a:rPr lang="fr-FR" sz="3200" b="1" dirty="0">
                <a:solidFill>
                  <a:srgbClr val="00AC8C"/>
                </a:solidFill>
              </a:rPr>
              <a:t>Inscrire </a:t>
            </a:r>
            <a:r>
              <a:rPr lang="fr-FR" sz="3200" b="1" dirty="0" smtClean="0">
                <a:solidFill>
                  <a:srgbClr val="00AC8C"/>
                </a:solidFill>
              </a:rPr>
              <a:t>des </a:t>
            </a:r>
            <a:r>
              <a:rPr lang="fr-FR" sz="3200" b="1" dirty="0">
                <a:solidFill>
                  <a:srgbClr val="00AC8C"/>
                </a:solidFill>
              </a:rPr>
              <a:t>participants à la session du stage </a:t>
            </a:r>
            <a:r>
              <a:rPr lang="fr-FR" sz="3200" b="1" dirty="0" smtClean="0">
                <a:solidFill>
                  <a:srgbClr val="00AC8C"/>
                </a:solidFill>
              </a:rPr>
              <a:t>créée précédemment</a:t>
            </a:r>
            <a:endParaRPr lang="fr-FR" sz="3200" b="1" dirty="0">
              <a:solidFill>
                <a:srgbClr val="00AC8C"/>
              </a:solidFill>
            </a:endParaRPr>
          </a:p>
          <a:p>
            <a:endParaRPr lang="fr-FR" sz="3200" b="1" dirty="0">
              <a:solidFill>
                <a:srgbClr val="00AC8C"/>
              </a:solidFill>
            </a:endParaRPr>
          </a:p>
        </p:txBody>
      </p:sp>
      <p:sp>
        <p:nvSpPr>
          <p:cNvPr id="9" name="ZoneTexte 8">
            <a:extLst>
              <a:ext uri="{FF2B5EF4-FFF2-40B4-BE49-F238E27FC236}">
                <a16:creationId xmlns:a16="http://schemas.microsoft.com/office/drawing/2014/main" id="{2C85A83B-C46E-465B-9450-97103F09F658}"/>
              </a:ext>
            </a:extLst>
          </p:cNvPr>
          <p:cNvSpPr txBox="1"/>
          <p:nvPr/>
        </p:nvSpPr>
        <p:spPr>
          <a:xfrm>
            <a:off x="3755288" y="3737012"/>
            <a:ext cx="4333241" cy="369332"/>
          </a:xfrm>
          <a:prstGeom prst="rect">
            <a:avLst/>
          </a:prstGeom>
          <a:noFill/>
        </p:spPr>
        <p:txBody>
          <a:bodyPr wrap="square" rtlCol="0">
            <a:spAutoFit/>
          </a:bodyPr>
          <a:lstStyle/>
          <a:p>
            <a:r>
              <a:rPr lang="fr-FR" i="1" dirty="0"/>
              <a:t>Se reporter au cahier d’exercices – Exercice </a:t>
            </a:r>
            <a:r>
              <a:rPr lang="fr-FR" i="1" dirty="0" smtClean="0"/>
              <a:t>6</a:t>
            </a:r>
            <a:endParaRPr lang="fr-FR" i="1" dirty="0"/>
          </a:p>
        </p:txBody>
      </p:sp>
      <p:sp>
        <p:nvSpPr>
          <p:cNvPr id="20" name="ZoneTexte 19">
            <a:extLst>
              <a:ext uri="{FF2B5EF4-FFF2-40B4-BE49-F238E27FC236}">
                <a16:creationId xmlns:a16="http://schemas.microsoft.com/office/drawing/2014/main" id="{43BC884A-98D8-46E6-97BF-277A7C890934}"/>
              </a:ext>
            </a:extLst>
          </p:cNvPr>
          <p:cNvSpPr txBox="1"/>
          <p:nvPr/>
        </p:nvSpPr>
        <p:spPr>
          <a:xfrm>
            <a:off x="1232018" y="670477"/>
            <a:ext cx="3045342" cy="369332"/>
          </a:xfrm>
          <a:prstGeom prst="rect">
            <a:avLst/>
          </a:prstGeom>
          <a:noFill/>
        </p:spPr>
        <p:txBody>
          <a:bodyPr wrap="square" rtlCol="0">
            <a:spAutoFit/>
          </a:bodyPr>
          <a:lstStyle/>
          <a:p>
            <a:r>
              <a:rPr lang="fr-FR" i="1" dirty="0">
                <a:latin typeface="+mj-lt"/>
              </a:rPr>
              <a:t>Gérer les inscriptions</a:t>
            </a:r>
          </a:p>
        </p:txBody>
      </p:sp>
      <p:sp>
        <p:nvSpPr>
          <p:cNvPr id="24" name="Rectangle : avec coins arrondis en diagonale 23">
            <a:extLst>
              <a:ext uri="{FF2B5EF4-FFF2-40B4-BE49-F238E27FC236}">
                <a16:creationId xmlns:a16="http://schemas.microsoft.com/office/drawing/2014/main" id="{C4665AB5-8914-4EDA-9E0C-C086B12A0E34}"/>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25" name="Rectangle : avec coins arrondis en diagonale 24">
            <a:extLst>
              <a:ext uri="{FF2B5EF4-FFF2-40B4-BE49-F238E27FC236}">
                <a16:creationId xmlns:a16="http://schemas.microsoft.com/office/drawing/2014/main" id="{78A1360C-0688-4FAB-865B-CABB3F88F9A2}"/>
              </a:ext>
            </a:extLst>
          </p:cNvPr>
          <p:cNvSpPr/>
          <p:nvPr/>
        </p:nvSpPr>
        <p:spPr>
          <a:xfrm>
            <a:off x="60960" y="160470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2 –</a:t>
            </a:r>
            <a:br>
              <a:rPr lang="fr-FR" sz="1000" dirty="0">
                <a:solidFill>
                  <a:srgbClr val="00AC8C"/>
                </a:solidFill>
              </a:rPr>
            </a:br>
            <a:r>
              <a:rPr lang="fr-FR" sz="1000" dirty="0">
                <a:solidFill>
                  <a:srgbClr val="00AC8C"/>
                </a:solidFill>
              </a:rPr>
              <a:t>Stage / Session</a:t>
            </a:r>
          </a:p>
        </p:txBody>
      </p:sp>
      <p:sp>
        <p:nvSpPr>
          <p:cNvPr id="26" name="Rectangle : avec coins arrondis en diagonale 25">
            <a:extLst>
              <a:ext uri="{FF2B5EF4-FFF2-40B4-BE49-F238E27FC236}">
                <a16:creationId xmlns:a16="http://schemas.microsoft.com/office/drawing/2014/main" id="{1A90E212-EB65-48E0-88F7-61B87597D0C4}"/>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27" name="Rectangle : avec coins arrondis en diagonale 26">
            <a:extLst>
              <a:ext uri="{FF2B5EF4-FFF2-40B4-BE49-F238E27FC236}">
                <a16:creationId xmlns:a16="http://schemas.microsoft.com/office/drawing/2014/main" id="{555E1B18-6847-4771-A0CC-3D68904B3486}"/>
              </a:ext>
            </a:extLst>
          </p:cNvPr>
          <p:cNvSpPr/>
          <p:nvPr/>
        </p:nvSpPr>
        <p:spPr>
          <a:xfrm>
            <a:off x="60960" y="3321273"/>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5 –</a:t>
            </a:r>
            <a:br>
              <a:rPr lang="fr-FR" sz="1000" dirty="0"/>
            </a:br>
            <a:r>
              <a:rPr lang="fr-FR" sz="1000" dirty="0"/>
              <a:t>Inscription</a:t>
            </a:r>
          </a:p>
        </p:txBody>
      </p:sp>
      <p:sp>
        <p:nvSpPr>
          <p:cNvPr id="28" name="Rectangle : avec coins arrondis en diagonale 27">
            <a:extLst>
              <a:ext uri="{FF2B5EF4-FFF2-40B4-BE49-F238E27FC236}">
                <a16:creationId xmlns:a16="http://schemas.microsoft.com/office/drawing/2014/main" id="{22832027-C548-4637-AB98-8E9C67D766F5}"/>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29" name="Rectangle : avec coins arrondis en diagonale 28">
            <a:extLst>
              <a:ext uri="{FF2B5EF4-FFF2-40B4-BE49-F238E27FC236}">
                <a16:creationId xmlns:a16="http://schemas.microsoft.com/office/drawing/2014/main" id="{AC018DB4-83A8-4585-9C55-8D563D3DABB8}"/>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30" name="Rectangle : avec coins arrondis en diagonale 29">
            <a:extLst>
              <a:ext uri="{FF2B5EF4-FFF2-40B4-BE49-F238E27FC236}">
                <a16:creationId xmlns:a16="http://schemas.microsoft.com/office/drawing/2014/main" id="{02EE97ED-E432-469E-8D87-1198890BDFEC}"/>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31" name="Rectangle : avec coins arrondis en diagonale 30">
            <a:extLst>
              <a:ext uri="{FF2B5EF4-FFF2-40B4-BE49-F238E27FC236}">
                <a16:creationId xmlns:a16="http://schemas.microsoft.com/office/drawing/2014/main" id="{3379468B-8220-4150-963F-7502A60610C1}"/>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p>
        </p:txBody>
      </p:sp>
      <p:sp>
        <p:nvSpPr>
          <p:cNvPr id="32" name="Rectangle : avec coins arrondis en diagonale 31">
            <a:extLst>
              <a:ext uri="{FF2B5EF4-FFF2-40B4-BE49-F238E27FC236}">
                <a16:creationId xmlns:a16="http://schemas.microsoft.com/office/drawing/2014/main" id="{017F20DE-FAE7-46DB-8366-2CDD398DCFAC}"/>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3" name="Espace réservé de la date 2">
            <a:extLst>
              <a:ext uri="{FF2B5EF4-FFF2-40B4-BE49-F238E27FC236}">
                <a16:creationId xmlns:a16="http://schemas.microsoft.com/office/drawing/2014/main" id="{82D204BB-5C78-4C4B-8D93-EB0618BD6DEB}"/>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D597E74E-BD68-4724-BFA9-48BBC546D169}"/>
              </a:ext>
            </a:extLst>
          </p:cNvPr>
          <p:cNvSpPr>
            <a:spLocks noGrp="1"/>
          </p:cNvSpPr>
          <p:nvPr>
            <p:ph type="sldNum" sz="quarter" idx="12"/>
          </p:nvPr>
        </p:nvSpPr>
        <p:spPr/>
        <p:txBody>
          <a:bodyPr/>
          <a:lstStyle/>
          <a:p>
            <a:fld id="{9BA320C2-BDE6-4EB1-A6D0-0042D9418E61}" type="slidenum">
              <a:rPr lang="fr-FR" smtClean="0"/>
              <a:pPr/>
              <a:t>24</a:t>
            </a:fld>
            <a:endParaRPr lang="fr-FR" dirty="0"/>
          </a:p>
        </p:txBody>
      </p:sp>
    </p:spTree>
    <p:extLst>
      <p:ext uri="{BB962C8B-B14F-4D97-AF65-F5344CB8AC3E}">
        <p14:creationId xmlns:p14="http://schemas.microsoft.com/office/powerpoint/2010/main" val="2334973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0B32F57-56FA-4D5E-A93F-24409AF97AB6}"/>
              </a:ext>
            </a:extLst>
          </p:cNvPr>
          <p:cNvSpPr>
            <a:spLocks noGrp="1"/>
          </p:cNvSpPr>
          <p:nvPr>
            <p:ph type="title"/>
          </p:nvPr>
        </p:nvSpPr>
        <p:spPr/>
        <p:txBody>
          <a:bodyPr>
            <a:normAutofit fontScale="90000"/>
          </a:bodyPr>
          <a:lstStyle/>
          <a:p>
            <a:r>
              <a:rPr lang="fr-FR" dirty="0"/>
              <a:t>Objectifs et programme de la formation</a:t>
            </a:r>
          </a:p>
        </p:txBody>
      </p:sp>
      <p:sp>
        <p:nvSpPr>
          <p:cNvPr id="26" name="Espace réservé du pied de page 25">
            <a:extLst>
              <a:ext uri="{FF2B5EF4-FFF2-40B4-BE49-F238E27FC236}">
                <a16:creationId xmlns:a16="http://schemas.microsoft.com/office/drawing/2014/main" id="{75EA2A0D-B9C1-4FF6-BFF5-B9C6AC435811}"/>
              </a:ext>
            </a:extLst>
          </p:cNvPr>
          <p:cNvSpPr>
            <a:spLocks noGrp="1"/>
          </p:cNvSpPr>
          <p:nvPr>
            <p:ph type="ftr" sz="quarter" idx="11"/>
          </p:nvPr>
        </p:nvSpPr>
        <p:spPr/>
        <p:txBody>
          <a:bodyPr/>
          <a:lstStyle/>
          <a:p>
            <a:r>
              <a:rPr lang="fr-FR" dirty="0"/>
              <a:t>Module 2</a:t>
            </a:r>
          </a:p>
        </p:txBody>
      </p:sp>
      <p:sp>
        <p:nvSpPr>
          <p:cNvPr id="29" name="Rectangle : coins arrondis 28">
            <a:extLst>
              <a:ext uri="{FF2B5EF4-FFF2-40B4-BE49-F238E27FC236}">
                <a16:creationId xmlns:a16="http://schemas.microsoft.com/office/drawing/2014/main" id="{DC12174C-A7EA-4A03-8C12-5F02DB805887}"/>
              </a:ext>
            </a:extLst>
          </p:cNvPr>
          <p:cNvSpPr/>
          <p:nvPr/>
        </p:nvSpPr>
        <p:spPr>
          <a:xfrm>
            <a:off x="4528988" y="2103120"/>
            <a:ext cx="3764279" cy="3027680"/>
          </a:xfrm>
          <a:prstGeom prst="roundRect">
            <a:avLst>
              <a:gd name="adj" fmla="val 9231"/>
            </a:avLst>
          </a:prstGeom>
          <a:solidFill>
            <a:srgbClr val="F6FCFA"/>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 avec coins arrondis en diagonale 29">
            <a:extLst>
              <a:ext uri="{FF2B5EF4-FFF2-40B4-BE49-F238E27FC236}">
                <a16:creationId xmlns:a16="http://schemas.microsoft.com/office/drawing/2014/main" id="{693ACCE4-D8F7-4CD2-B6AA-52C7AFF95E96}"/>
              </a:ext>
            </a:extLst>
          </p:cNvPr>
          <p:cNvSpPr/>
          <p:nvPr/>
        </p:nvSpPr>
        <p:spPr>
          <a:xfrm>
            <a:off x="455672" y="2482168"/>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1</a:t>
            </a:r>
          </a:p>
        </p:txBody>
      </p:sp>
      <p:sp>
        <p:nvSpPr>
          <p:cNvPr id="31" name="Rectangle : avec coins arrondis en diagonale 30">
            <a:extLst>
              <a:ext uri="{FF2B5EF4-FFF2-40B4-BE49-F238E27FC236}">
                <a16:creationId xmlns:a16="http://schemas.microsoft.com/office/drawing/2014/main" id="{E089D1C1-5FD2-4CDD-9646-B5B08AA15B95}"/>
              </a:ext>
            </a:extLst>
          </p:cNvPr>
          <p:cNvSpPr/>
          <p:nvPr/>
        </p:nvSpPr>
        <p:spPr>
          <a:xfrm>
            <a:off x="455672" y="3380936"/>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2</a:t>
            </a:r>
          </a:p>
        </p:txBody>
      </p:sp>
      <p:sp>
        <p:nvSpPr>
          <p:cNvPr id="32" name="Rectangle : avec coins arrondis en diagonale 31">
            <a:extLst>
              <a:ext uri="{FF2B5EF4-FFF2-40B4-BE49-F238E27FC236}">
                <a16:creationId xmlns:a16="http://schemas.microsoft.com/office/drawing/2014/main" id="{22805860-EE9B-444F-91FA-B1CAEB9F3762}"/>
              </a:ext>
            </a:extLst>
          </p:cNvPr>
          <p:cNvSpPr/>
          <p:nvPr/>
        </p:nvSpPr>
        <p:spPr>
          <a:xfrm>
            <a:off x="455672" y="4277229"/>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3</a:t>
            </a:r>
          </a:p>
        </p:txBody>
      </p:sp>
      <p:sp>
        <p:nvSpPr>
          <p:cNvPr id="33" name="ZoneTexte 32">
            <a:extLst>
              <a:ext uri="{FF2B5EF4-FFF2-40B4-BE49-F238E27FC236}">
                <a16:creationId xmlns:a16="http://schemas.microsoft.com/office/drawing/2014/main" id="{E80E6380-ABFF-4356-82C3-029B0D5C9896}"/>
              </a:ext>
            </a:extLst>
          </p:cNvPr>
          <p:cNvSpPr txBox="1"/>
          <p:nvPr/>
        </p:nvSpPr>
        <p:spPr>
          <a:xfrm>
            <a:off x="1216778" y="2450622"/>
            <a:ext cx="2821821" cy="584775"/>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Présentation générale</a:t>
            </a:r>
            <a:br>
              <a:rPr lang="fr-FR" sz="1600" dirty="0">
                <a:latin typeface="Arial" panose="020B0604020202020204" pitchFamily="34" charset="0"/>
                <a:cs typeface="Arial" panose="020B0604020202020204" pitchFamily="34" charset="0"/>
              </a:rPr>
            </a:br>
            <a:r>
              <a:rPr lang="fr-FR" sz="1600" dirty="0">
                <a:latin typeface="Arial" panose="020B0604020202020204" pitchFamily="34" charset="0"/>
                <a:cs typeface="Arial" panose="020B0604020202020204" pitchFamily="34" charset="0"/>
              </a:rPr>
              <a:t>de </a:t>
            </a:r>
            <a:r>
              <a:rPr lang="fr-FR" sz="1600" dirty="0" smtClean="0">
                <a:latin typeface="Arial" panose="020B0604020202020204" pitchFamily="34" charset="0"/>
                <a:cs typeface="Arial" panose="020B0604020202020204" pitchFamily="34" charset="0"/>
              </a:rPr>
              <a:t>RenoiRH-formation</a:t>
            </a:r>
            <a:endParaRPr lang="fr-FR" sz="1600" dirty="0">
              <a:latin typeface="Arial" panose="020B0604020202020204" pitchFamily="34" charset="0"/>
              <a:cs typeface="Arial" panose="020B0604020202020204" pitchFamily="34" charset="0"/>
            </a:endParaRPr>
          </a:p>
        </p:txBody>
      </p:sp>
      <p:sp>
        <p:nvSpPr>
          <p:cNvPr id="39" name="Rectangle : avec coins arrondis en diagonale 38">
            <a:extLst>
              <a:ext uri="{FF2B5EF4-FFF2-40B4-BE49-F238E27FC236}">
                <a16:creationId xmlns:a16="http://schemas.microsoft.com/office/drawing/2014/main" id="{86805E58-5FA1-4E22-921E-617291CDCAF3}"/>
              </a:ext>
            </a:extLst>
          </p:cNvPr>
          <p:cNvSpPr/>
          <p:nvPr/>
        </p:nvSpPr>
        <p:spPr>
          <a:xfrm>
            <a:off x="4824472" y="2482168"/>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4</a:t>
            </a:r>
          </a:p>
        </p:txBody>
      </p:sp>
      <p:sp>
        <p:nvSpPr>
          <p:cNvPr id="40" name="Rectangle : avec coins arrondis en diagonale 39">
            <a:extLst>
              <a:ext uri="{FF2B5EF4-FFF2-40B4-BE49-F238E27FC236}">
                <a16:creationId xmlns:a16="http://schemas.microsoft.com/office/drawing/2014/main" id="{4524CF91-D4E7-427C-887A-D54FF9695886}"/>
              </a:ext>
            </a:extLst>
          </p:cNvPr>
          <p:cNvSpPr/>
          <p:nvPr/>
        </p:nvSpPr>
        <p:spPr>
          <a:xfrm>
            <a:off x="4824472" y="3380936"/>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5</a:t>
            </a:r>
          </a:p>
        </p:txBody>
      </p:sp>
      <p:sp>
        <p:nvSpPr>
          <p:cNvPr id="43" name="Rectangle : avec coins arrondis en diagonale 42">
            <a:extLst>
              <a:ext uri="{FF2B5EF4-FFF2-40B4-BE49-F238E27FC236}">
                <a16:creationId xmlns:a16="http://schemas.microsoft.com/office/drawing/2014/main" id="{88E42BA7-B377-48F4-8118-53AAEE0EEEC9}"/>
              </a:ext>
            </a:extLst>
          </p:cNvPr>
          <p:cNvSpPr/>
          <p:nvPr/>
        </p:nvSpPr>
        <p:spPr>
          <a:xfrm>
            <a:off x="4824472" y="4277229"/>
            <a:ext cx="536713" cy="519440"/>
          </a:xfrm>
          <a:prstGeom prst="round2DiagRect">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6</a:t>
            </a:r>
          </a:p>
        </p:txBody>
      </p:sp>
      <p:sp>
        <p:nvSpPr>
          <p:cNvPr id="44" name="ZoneTexte 43">
            <a:extLst>
              <a:ext uri="{FF2B5EF4-FFF2-40B4-BE49-F238E27FC236}">
                <a16:creationId xmlns:a16="http://schemas.microsoft.com/office/drawing/2014/main" id="{CB2498CF-F661-4C2A-B2A9-A57EC5491E6E}"/>
              </a:ext>
            </a:extLst>
          </p:cNvPr>
          <p:cNvSpPr txBox="1"/>
          <p:nvPr/>
        </p:nvSpPr>
        <p:spPr>
          <a:xfrm>
            <a:off x="1188720" y="3492646"/>
            <a:ext cx="2849879" cy="338554"/>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Créer un stage / une session</a:t>
            </a:r>
          </a:p>
        </p:txBody>
      </p:sp>
      <p:sp>
        <p:nvSpPr>
          <p:cNvPr id="45" name="ZoneTexte 44">
            <a:extLst>
              <a:ext uri="{FF2B5EF4-FFF2-40B4-BE49-F238E27FC236}">
                <a16:creationId xmlns:a16="http://schemas.microsoft.com/office/drawing/2014/main" id="{6BD228CE-44B2-4672-890B-C7081C0ED4A4}"/>
              </a:ext>
            </a:extLst>
          </p:cNvPr>
          <p:cNvSpPr txBox="1"/>
          <p:nvPr/>
        </p:nvSpPr>
        <p:spPr>
          <a:xfrm>
            <a:off x="5530794" y="3471379"/>
            <a:ext cx="2607366" cy="584775"/>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Gérer les </a:t>
            </a:r>
            <a:r>
              <a:rPr lang="fr-FR" sz="1600" dirty="0" smtClean="0">
                <a:latin typeface="Arial" panose="020B0604020202020204" pitchFamily="34" charset="0"/>
                <a:cs typeface="Arial" panose="020B0604020202020204" pitchFamily="34" charset="0"/>
              </a:rPr>
              <a:t>inscriptions et les convocations</a:t>
            </a:r>
            <a:endParaRPr lang="fr-FR" sz="1600" dirty="0">
              <a:latin typeface="Arial" panose="020B0604020202020204" pitchFamily="34" charset="0"/>
              <a:cs typeface="Arial" panose="020B0604020202020204" pitchFamily="34" charset="0"/>
            </a:endParaRPr>
          </a:p>
        </p:txBody>
      </p:sp>
      <p:sp>
        <p:nvSpPr>
          <p:cNvPr id="46" name="ZoneTexte 45">
            <a:extLst>
              <a:ext uri="{FF2B5EF4-FFF2-40B4-BE49-F238E27FC236}">
                <a16:creationId xmlns:a16="http://schemas.microsoft.com/office/drawing/2014/main" id="{8A17F90F-2757-4075-A8D5-4146DB716D42}"/>
              </a:ext>
            </a:extLst>
          </p:cNvPr>
          <p:cNvSpPr txBox="1"/>
          <p:nvPr/>
        </p:nvSpPr>
        <p:spPr>
          <a:xfrm>
            <a:off x="5530794" y="2449501"/>
            <a:ext cx="2607366" cy="584775"/>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Valider une demande de formation</a:t>
            </a:r>
          </a:p>
        </p:txBody>
      </p:sp>
      <p:sp>
        <p:nvSpPr>
          <p:cNvPr id="47" name="ZoneTexte 46">
            <a:extLst>
              <a:ext uri="{FF2B5EF4-FFF2-40B4-BE49-F238E27FC236}">
                <a16:creationId xmlns:a16="http://schemas.microsoft.com/office/drawing/2014/main" id="{C39182C0-DE27-4E35-8BAC-E2AB9BD8F681}"/>
              </a:ext>
            </a:extLst>
          </p:cNvPr>
          <p:cNvSpPr txBox="1"/>
          <p:nvPr/>
        </p:nvSpPr>
        <p:spPr>
          <a:xfrm>
            <a:off x="1188720" y="4246116"/>
            <a:ext cx="2849879" cy="584775"/>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Principes généraux de la téléinscription</a:t>
            </a:r>
          </a:p>
        </p:txBody>
      </p:sp>
      <p:sp>
        <p:nvSpPr>
          <p:cNvPr id="48" name="Rectangle : avec coins arrondis en diagonale 47">
            <a:extLst>
              <a:ext uri="{FF2B5EF4-FFF2-40B4-BE49-F238E27FC236}">
                <a16:creationId xmlns:a16="http://schemas.microsoft.com/office/drawing/2014/main" id="{F30870AA-9FCD-4151-A1AB-176D1B6DAC4F}"/>
              </a:ext>
            </a:extLst>
          </p:cNvPr>
          <p:cNvSpPr/>
          <p:nvPr/>
        </p:nvSpPr>
        <p:spPr>
          <a:xfrm>
            <a:off x="8731194" y="2482168"/>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7</a:t>
            </a:r>
          </a:p>
        </p:txBody>
      </p:sp>
      <p:sp>
        <p:nvSpPr>
          <p:cNvPr id="49" name="Rectangle : avec coins arrondis en diagonale 48">
            <a:extLst>
              <a:ext uri="{FF2B5EF4-FFF2-40B4-BE49-F238E27FC236}">
                <a16:creationId xmlns:a16="http://schemas.microsoft.com/office/drawing/2014/main" id="{727844F7-0C7D-4655-B60F-9C53C493590B}"/>
              </a:ext>
            </a:extLst>
          </p:cNvPr>
          <p:cNvSpPr/>
          <p:nvPr/>
        </p:nvSpPr>
        <p:spPr>
          <a:xfrm>
            <a:off x="8731194" y="3380936"/>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8</a:t>
            </a:r>
          </a:p>
        </p:txBody>
      </p:sp>
      <p:sp>
        <p:nvSpPr>
          <p:cNvPr id="50" name="ZoneTexte 49">
            <a:extLst>
              <a:ext uri="{FF2B5EF4-FFF2-40B4-BE49-F238E27FC236}">
                <a16:creationId xmlns:a16="http://schemas.microsoft.com/office/drawing/2014/main" id="{9B2FA8FF-B7F6-479C-9772-E4A17BA1996E}"/>
              </a:ext>
            </a:extLst>
          </p:cNvPr>
          <p:cNvSpPr txBox="1"/>
          <p:nvPr/>
        </p:nvSpPr>
        <p:spPr>
          <a:xfrm>
            <a:off x="9437516" y="2449501"/>
            <a:ext cx="2480164" cy="584775"/>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Consulter l’historique des formations d’un agent</a:t>
            </a:r>
          </a:p>
        </p:txBody>
      </p:sp>
      <p:sp>
        <p:nvSpPr>
          <p:cNvPr id="51" name="ZoneTexte 50">
            <a:extLst>
              <a:ext uri="{FF2B5EF4-FFF2-40B4-BE49-F238E27FC236}">
                <a16:creationId xmlns:a16="http://schemas.microsoft.com/office/drawing/2014/main" id="{FDF0178B-52DC-49D1-A3B4-AE1FFDE6D496}"/>
              </a:ext>
            </a:extLst>
          </p:cNvPr>
          <p:cNvSpPr txBox="1"/>
          <p:nvPr/>
        </p:nvSpPr>
        <p:spPr>
          <a:xfrm>
            <a:off x="9437515" y="3348269"/>
            <a:ext cx="2610105" cy="584775"/>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Gérer les référentiels </a:t>
            </a:r>
            <a:r>
              <a:rPr lang="fr-FR" sz="1600" dirty="0" smtClean="0">
                <a:latin typeface="Arial" panose="020B0604020202020204" pitchFamily="34" charset="0"/>
                <a:cs typeface="Arial" panose="020B0604020202020204" pitchFamily="34" charset="0"/>
              </a:rPr>
              <a:t>Lieux, Salles, </a:t>
            </a:r>
            <a:r>
              <a:rPr lang="fr-FR" sz="1600" dirty="0">
                <a:latin typeface="Arial" panose="020B0604020202020204" pitchFamily="34" charset="0"/>
                <a:cs typeface="Arial" panose="020B0604020202020204" pitchFamily="34" charset="0"/>
              </a:rPr>
              <a:t>Organismes</a:t>
            </a:r>
          </a:p>
        </p:txBody>
      </p:sp>
      <p:sp>
        <p:nvSpPr>
          <p:cNvPr id="52" name="ZoneTexte 51">
            <a:extLst>
              <a:ext uri="{FF2B5EF4-FFF2-40B4-BE49-F238E27FC236}">
                <a16:creationId xmlns:a16="http://schemas.microsoft.com/office/drawing/2014/main" id="{85287D09-B7B0-455B-838C-D5F66D6D979A}"/>
              </a:ext>
            </a:extLst>
          </p:cNvPr>
          <p:cNvSpPr txBox="1"/>
          <p:nvPr/>
        </p:nvSpPr>
        <p:spPr>
          <a:xfrm>
            <a:off x="5523543" y="4189643"/>
            <a:ext cx="2607366" cy="923330"/>
          </a:xfrm>
          <a:prstGeom prst="rect">
            <a:avLst/>
          </a:prstGeom>
          <a:noFill/>
        </p:spPr>
        <p:txBody>
          <a:bodyPr wrap="square" rtlCol="0">
            <a:spAutoFit/>
          </a:bodyPr>
          <a:lstStyle/>
          <a:p>
            <a:r>
              <a:rPr lang="fr-FR" b="1" dirty="0">
                <a:solidFill>
                  <a:srgbClr val="00AC8C"/>
                </a:solidFill>
                <a:latin typeface="Arial" panose="020B0604020202020204" pitchFamily="34" charset="0"/>
                <a:cs typeface="Arial" panose="020B0604020202020204" pitchFamily="34" charset="0"/>
              </a:rPr>
              <a:t>Réaliser une </a:t>
            </a:r>
            <a:r>
              <a:rPr lang="fr-FR" b="1" dirty="0" smtClean="0">
                <a:solidFill>
                  <a:srgbClr val="00AC8C"/>
                </a:solidFill>
                <a:latin typeface="Arial" panose="020B0604020202020204" pitchFamily="34" charset="0"/>
                <a:cs typeface="Arial" panose="020B0604020202020204" pitchFamily="34" charset="0"/>
              </a:rPr>
              <a:t>session, gérer les présences et les attestations</a:t>
            </a:r>
            <a:endParaRPr lang="fr-FR" b="1" dirty="0">
              <a:solidFill>
                <a:srgbClr val="00AC8C"/>
              </a:solidFill>
              <a:latin typeface="Arial" panose="020B0604020202020204" pitchFamily="34" charset="0"/>
              <a:cs typeface="Arial" panose="020B0604020202020204" pitchFamily="34" charset="0"/>
            </a:endParaRPr>
          </a:p>
        </p:txBody>
      </p:sp>
      <p:sp>
        <p:nvSpPr>
          <p:cNvPr id="53" name="Rectangle : avec coins arrondis en diagonale 52">
            <a:extLst>
              <a:ext uri="{FF2B5EF4-FFF2-40B4-BE49-F238E27FC236}">
                <a16:creationId xmlns:a16="http://schemas.microsoft.com/office/drawing/2014/main" id="{2E78F2E3-E836-437D-AD6B-8039E707BEAF}"/>
              </a:ext>
            </a:extLst>
          </p:cNvPr>
          <p:cNvSpPr/>
          <p:nvPr/>
        </p:nvSpPr>
        <p:spPr>
          <a:xfrm>
            <a:off x="8731194" y="4277229"/>
            <a:ext cx="536713" cy="519440"/>
          </a:xfrm>
          <a:prstGeom prst="round2DiagRect">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AC8C"/>
                </a:solidFill>
              </a:rPr>
              <a:t>9</a:t>
            </a:r>
          </a:p>
        </p:txBody>
      </p:sp>
      <p:sp>
        <p:nvSpPr>
          <p:cNvPr id="54" name="ZoneTexte 53">
            <a:extLst>
              <a:ext uri="{FF2B5EF4-FFF2-40B4-BE49-F238E27FC236}">
                <a16:creationId xmlns:a16="http://schemas.microsoft.com/office/drawing/2014/main" id="{67036742-39DD-45CD-85E8-1DED3B2B60B3}"/>
              </a:ext>
            </a:extLst>
          </p:cNvPr>
          <p:cNvSpPr txBox="1"/>
          <p:nvPr/>
        </p:nvSpPr>
        <p:spPr>
          <a:xfrm>
            <a:off x="9437516" y="4244562"/>
            <a:ext cx="2378564" cy="584775"/>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Suivre les formations</a:t>
            </a:r>
            <a:br>
              <a:rPr lang="fr-FR" sz="1600" dirty="0">
                <a:latin typeface="Arial" panose="020B0604020202020204" pitchFamily="34" charset="0"/>
                <a:cs typeface="Arial" panose="020B0604020202020204" pitchFamily="34" charset="0"/>
              </a:rPr>
            </a:br>
            <a:r>
              <a:rPr lang="fr-FR" sz="1600" dirty="0">
                <a:latin typeface="Arial" panose="020B0604020202020204" pitchFamily="34" charset="0"/>
                <a:cs typeface="Arial" panose="020B0604020202020204" pitchFamily="34" charset="0"/>
              </a:rPr>
              <a:t>via BI &amp; Reporting</a:t>
            </a:r>
          </a:p>
        </p:txBody>
      </p:sp>
      <p:sp>
        <p:nvSpPr>
          <p:cNvPr id="55" name="Triangle isocèle 54">
            <a:extLst>
              <a:ext uri="{FF2B5EF4-FFF2-40B4-BE49-F238E27FC236}">
                <a16:creationId xmlns:a16="http://schemas.microsoft.com/office/drawing/2014/main" id="{1511E5C5-3E9D-437A-99E1-E699E7A6A329}"/>
              </a:ext>
            </a:extLst>
          </p:cNvPr>
          <p:cNvSpPr/>
          <p:nvPr/>
        </p:nvSpPr>
        <p:spPr>
          <a:xfrm flipV="1">
            <a:off x="5903127" y="1698186"/>
            <a:ext cx="1016000" cy="264160"/>
          </a:xfrm>
          <a:prstGeom prst="triangl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Espace réservé de la date 1">
            <a:extLst>
              <a:ext uri="{FF2B5EF4-FFF2-40B4-BE49-F238E27FC236}">
                <a16:creationId xmlns:a16="http://schemas.microsoft.com/office/drawing/2014/main" id="{881982E4-3766-4F66-BBE3-B888266195F4}"/>
              </a:ext>
            </a:extLst>
          </p:cNvPr>
          <p:cNvSpPr>
            <a:spLocks noGrp="1"/>
          </p:cNvSpPr>
          <p:nvPr>
            <p:ph type="dt" sz="half" idx="10"/>
          </p:nvPr>
        </p:nvSpPr>
        <p:spPr/>
        <p:txBody>
          <a:bodyPr/>
          <a:lstStyle/>
          <a:p>
            <a:endParaRPr lang="fr-FR" dirty="0"/>
          </a:p>
        </p:txBody>
      </p:sp>
      <p:sp>
        <p:nvSpPr>
          <p:cNvPr id="3" name="Espace réservé du numéro de diapositive 2">
            <a:extLst>
              <a:ext uri="{FF2B5EF4-FFF2-40B4-BE49-F238E27FC236}">
                <a16:creationId xmlns:a16="http://schemas.microsoft.com/office/drawing/2014/main" id="{4841AC87-A2B2-4359-82EB-B4ABB8EB4EEC}"/>
              </a:ext>
            </a:extLst>
          </p:cNvPr>
          <p:cNvSpPr>
            <a:spLocks noGrp="1"/>
          </p:cNvSpPr>
          <p:nvPr>
            <p:ph type="sldNum" sz="quarter" idx="12"/>
          </p:nvPr>
        </p:nvSpPr>
        <p:spPr/>
        <p:txBody>
          <a:bodyPr/>
          <a:lstStyle/>
          <a:p>
            <a:fld id="{9BA320C2-BDE6-4EB1-A6D0-0042D9418E61}" type="slidenum">
              <a:rPr lang="fr-FR" smtClean="0"/>
              <a:pPr/>
              <a:t>25</a:t>
            </a:fld>
            <a:endParaRPr lang="fr-FR" dirty="0"/>
          </a:p>
        </p:txBody>
      </p:sp>
    </p:spTree>
    <p:extLst>
      <p:ext uri="{BB962C8B-B14F-4D97-AF65-F5344CB8AC3E}">
        <p14:creationId xmlns:p14="http://schemas.microsoft.com/office/powerpoint/2010/main" val="382269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E0BCF7-2D6A-4B33-A8FD-06978C386C96}"/>
              </a:ext>
            </a:extLst>
          </p:cNvPr>
          <p:cNvSpPr>
            <a:spLocks noGrp="1"/>
          </p:cNvSpPr>
          <p:nvPr>
            <p:ph type="title"/>
          </p:nvPr>
        </p:nvSpPr>
        <p:spPr/>
        <p:txBody>
          <a:bodyPr>
            <a:normAutofit fontScale="90000"/>
          </a:bodyPr>
          <a:lstStyle/>
          <a:p>
            <a:r>
              <a:rPr lang="fr-FR" dirty="0"/>
              <a:t>6-1 Réaliser une session</a:t>
            </a:r>
          </a:p>
        </p:txBody>
      </p:sp>
      <p:sp>
        <p:nvSpPr>
          <p:cNvPr id="3" name="Espace réservé du contenu 2">
            <a:extLst>
              <a:ext uri="{FF2B5EF4-FFF2-40B4-BE49-F238E27FC236}">
                <a16:creationId xmlns:a16="http://schemas.microsoft.com/office/drawing/2014/main" id="{DA466E25-F0CE-4E5A-8F15-74B2970E889F}"/>
              </a:ext>
            </a:extLst>
          </p:cNvPr>
          <p:cNvSpPr>
            <a:spLocks noGrp="1"/>
          </p:cNvSpPr>
          <p:nvPr>
            <p:ph idx="1"/>
          </p:nvPr>
        </p:nvSpPr>
        <p:spPr/>
        <p:txBody>
          <a:bodyPr/>
          <a:lstStyle/>
          <a:p>
            <a:r>
              <a:rPr lang="fr-FR" dirty="0">
                <a:latin typeface="+mn-lt"/>
              </a:rPr>
              <a:t>Une fois la session terminée, réaliser une session consiste à </a:t>
            </a:r>
            <a:r>
              <a:rPr lang="fr-FR" dirty="0" smtClean="0">
                <a:latin typeface="+mn-lt"/>
              </a:rPr>
              <a:t>:</a:t>
            </a:r>
          </a:p>
          <a:p>
            <a:pPr marL="0" indent="0">
              <a:spcBef>
                <a:spcPts val="0"/>
              </a:spcBef>
              <a:buNone/>
            </a:pPr>
            <a:r>
              <a:rPr lang="fr-FR" sz="1600" b="1" i="1" dirty="0" smtClean="0">
                <a:solidFill>
                  <a:srgbClr val="0070C0"/>
                </a:solidFill>
                <a:latin typeface="+mn-lt"/>
                <a:ea typeface="Calibri" panose="020F0502020204030204" pitchFamily="34" charset="0"/>
                <a:cs typeface="Times New Roman" panose="02020603050405020304" pitchFamily="18" charset="0"/>
              </a:rPr>
              <a:t>Se </a:t>
            </a:r>
            <a:r>
              <a:rPr lang="fr-FR" sz="1600" b="1" i="1" dirty="0">
                <a:solidFill>
                  <a:srgbClr val="0070C0"/>
                </a:solidFill>
                <a:latin typeface="+mn-lt"/>
                <a:ea typeface="Calibri" panose="020F0502020204030204" pitchFamily="34" charset="0"/>
                <a:cs typeface="Times New Roman" panose="02020603050405020304" pitchFamily="18" charset="0"/>
              </a:rPr>
              <a:t>positionner sur la session créée lors de la démo, stage </a:t>
            </a:r>
            <a:r>
              <a:rPr lang="fr-FR" sz="1600" b="1" i="1" dirty="0" smtClean="0">
                <a:solidFill>
                  <a:srgbClr val="0070C0"/>
                </a:solidFill>
                <a:latin typeface="+mn-lt"/>
                <a:ea typeface="Calibri" panose="020F0502020204030204" pitchFamily="34" charset="0"/>
                <a:cs typeface="Times New Roman" panose="02020603050405020304" pitchFamily="18" charset="0"/>
              </a:rPr>
              <a:t>NINAGB0001 (montrer sans valider car impossible sur une session à venir)</a:t>
            </a:r>
            <a:endParaRPr lang="fr-FR" sz="1600" dirty="0">
              <a:latin typeface="+mn-lt"/>
            </a:endParaRPr>
          </a:p>
          <a:p>
            <a:endParaRPr lang="fr-FR" sz="1000" dirty="0">
              <a:latin typeface="+mn-lt"/>
            </a:endParaRPr>
          </a:p>
          <a:p>
            <a:endParaRPr lang="fr-FR" dirty="0">
              <a:latin typeface="+mn-lt"/>
            </a:endParaRPr>
          </a:p>
          <a:p>
            <a:endParaRPr lang="fr-FR" dirty="0">
              <a:latin typeface="+mn-lt"/>
            </a:endParaRPr>
          </a:p>
          <a:p>
            <a:endParaRPr lang="fr-FR" dirty="0">
              <a:latin typeface="+mn-lt"/>
            </a:endParaRPr>
          </a:p>
          <a:p>
            <a:pPr marL="0" indent="0">
              <a:buNone/>
            </a:pPr>
            <a:endParaRPr lang="fr-FR" sz="500" dirty="0" smtClean="0">
              <a:latin typeface="+mn-lt"/>
            </a:endParaRPr>
          </a:p>
          <a:p>
            <a:r>
              <a:rPr lang="fr-FR" dirty="0" smtClean="0">
                <a:latin typeface="+mn-lt"/>
              </a:rPr>
              <a:t>Sur </a:t>
            </a:r>
            <a:r>
              <a:rPr lang="fr-FR" dirty="0">
                <a:latin typeface="+mn-lt"/>
              </a:rPr>
              <a:t>l’onglet </a:t>
            </a:r>
            <a:r>
              <a:rPr lang="fr-FR" b="1" dirty="0">
                <a:latin typeface="+mn-lt"/>
              </a:rPr>
              <a:t>Identification et état de la session</a:t>
            </a:r>
            <a:r>
              <a:rPr lang="fr-FR" dirty="0">
                <a:latin typeface="+mn-lt"/>
              </a:rPr>
              <a:t>, sélectionnez </a:t>
            </a:r>
            <a:br>
              <a:rPr lang="fr-FR" dirty="0">
                <a:latin typeface="+mn-lt"/>
              </a:rPr>
            </a:br>
            <a:r>
              <a:rPr lang="fr-FR" dirty="0">
                <a:latin typeface="+mn-lt"/>
              </a:rPr>
              <a:t>l’</a:t>
            </a:r>
            <a:r>
              <a:rPr lang="fr-FR" b="1" dirty="0">
                <a:latin typeface="+mn-lt"/>
              </a:rPr>
              <a:t>Etat</a:t>
            </a:r>
            <a:r>
              <a:rPr lang="fr-FR" dirty="0">
                <a:latin typeface="+mn-lt"/>
              </a:rPr>
              <a:t> de la session « Réalisée » </a:t>
            </a:r>
          </a:p>
          <a:p>
            <a:r>
              <a:rPr lang="fr-FR" dirty="0">
                <a:latin typeface="+mn-lt"/>
              </a:rPr>
              <a:t>Une fois la session passée à « Réalisée », il n’est plus possible de</a:t>
            </a:r>
            <a:br>
              <a:rPr lang="fr-FR" dirty="0">
                <a:latin typeface="+mn-lt"/>
              </a:rPr>
            </a:br>
            <a:r>
              <a:rPr lang="fr-FR" dirty="0">
                <a:latin typeface="+mn-lt"/>
              </a:rPr>
              <a:t>revenir à un état précédent </a:t>
            </a:r>
          </a:p>
        </p:txBody>
      </p:sp>
      <p:sp>
        <p:nvSpPr>
          <p:cNvPr id="4" name="Espace réservé du pied de page 3">
            <a:extLst>
              <a:ext uri="{FF2B5EF4-FFF2-40B4-BE49-F238E27FC236}">
                <a16:creationId xmlns:a16="http://schemas.microsoft.com/office/drawing/2014/main" id="{8D714771-CA0F-4E06-BBB9-4B6D7A93F86E}"/>
              </a:ext>
            </a:extLst>
          </p:cNvPr>
          <p:cNvSpPr>
            <a:spLocks noGrp="1"/>
          </p:cNvSpPr>
          <p:nvPr>
            <p:ph type="ftr" sz="quarter" idx="11"/>
          </p:nvPr>
        </p:nvSpPr>
        <p:spPr/>
        <p:txBody>
          <a:bodyPr/>
          <a:lstStyle/>
          <a:p>
            <a:r>
              <a:rPr lang="fr-FR" dirty="0"/>
              <a:t>Module 2</a:t>
            </a:r>
          </a:p>
        </p:txBody>
      </p:sp>
      <p:sp>
        <p:nvSpPr>
          <p:cNvPr id="7" name="ZoneTexte 6">
            <a:extLst>
              <a:ext uri="{FF2B5EF4-FFF2-40B4-BE49-F238E27FC236}">
                <a16:creationId xmlns:a16="http://schemas.microsoft.com/office/drawing/2014/main" id="{AD636A77-23C3-4718-A5C6-3BC724343A3C}"/>
              </a:ext>
            </a:extLst>
          </p:cNvPr>
          <p:cNvSpPr txBox="1"/>
          <p:nvPr/>
        </p:nvSpPr>
        <p:spPr>
          <a:xfrm>
            <a:off x="1232018" y="670477"/>
            <a:ext cx="4406782" cy="369332"/>
          </a:xfrm>
          <a:prstGeom prst="rect">
            <a:avLst/>
          </a:prstGeom>
          <a:noFill/>
        </p:spPr>
        <p:txBody>
          <a:bodyPr wrap="square" rtlCol="0">
            <a:spAutoFit/>
          </a:bodyPr>
          <a:lstStyle/>
          <a:p>
            <a:r>
              <a:rPr lang="fr-FR" i="1" dirty="0">
                <a:latin typeface="+mj-lt"/>
              </a:rPr>
              <a:t>Réaliser une session</a:t>
            </a:r>
          </a:p>
        </p:txBody>
      </p:sp>
      <p:sp>
        <p:nvSpPr>
          <p:cNvPr id="38" name="Freeform 386">
            <a:extLst>
              <a:ext uri="{FF2B5EF4-FFF2-40B4-BE49-F238E27FC236}">
                <a16:creationId xmlns:a16="http://schemas.microsoft.com/office/drawing/2014/main" id="{12969A02-65FF-43FE-A567-E5102F345931}"/>
              </a:ext>
            </a:extLst>
          </p:cNvPr>
          <p:cNvSpPr/>
          <p:nvPr/>
        </p:nvSpPr>
        <p:spPr>
          <a:xfrm>
            <a:off x="9081617" y="107892"/>
            <a:ext cx="468000" cy="468000"/>
          </a:xfrm>
          <a:custGeom>
            <a:avLst/>
            <a:gdLst/>
            <a:ahLst/>
            <a:cxnLst/>
            <a:rect l="l" t="t" r="r" b="b"/>
            <a:pathLst>
              <a:path w="432708" h="432707">
                <a:moveTo>
                  <a:pt x="81133" y="0"/>
                </a:moveTo>
                <a:lnTo>
                  <a:pt x="351575" y="0"/>
                </a:lnTo>
                <a:cubicBezTo>
                  <a:pt x="373924" y="0"/>
                  <a:pt x="393034" y="7935"/>
                  <a:pt x="408903" y="23805"/>
                </a:cubicBezTo>
                <a:cubicBezTo>
                  <a:pt x="424774" y="39674"/>
                  <a:pt x="432708" y="58784"/>
                  <a:pt x="432708" y="81133"/>
                </a:cubicBezTo>
                <a:lnTo>
                  <a:pt x="432708" y="351574"/>
                </a:lnTo>
                <a:cubicBezTo>
                  <a:pt x="432708" y="373924"/>
                  <a:pt x="424774" y="393033"/>
                  <a:pt x="408903" y="408902"/>
                </a:cubicBezTo>
                <a:cubicBezTo>
                  <a:pt x="393034" y="424772"/>
                  <a:pt x="373924" y="432707"/>
                  <a:pt x="351575" y="432707"/>
                </a:cubicBezTo>
                <a:lnTo>
                  <a:pt x="81133" y="432707"/>
                </a:lnTo>
                <a:cubicBezTo>
                  <a:pt x="58784" y="432707"/>
                  <a:pt x="39675" y="424772"/>
                  <a:pt x="23805" y="408902"/>
                </a:cubicBezTo>
                <a:cubicBezTo>
                  <a:pt x="7936" y="393033"/>
                  <a:pt x="0" y="373924"/>
                  <a:pt x="0" y="351574"/>
                </a:cubicBezTo>
                <a:lnTo>
                  <a:pt x="0" y="81133"/>
                </a:lnTo>
                <a:cubicBezTo>
                  <a:pt x="0" y="58784"/>
                  <a:pt x="7936" y="39674"/>
                  <a:pt x="23805" y="23805"/>
                </a:cubicBezTo>
                <a:cubicBezTo>
                  <a:pt x="39675" y="7935"/>
                  <a:pt x="58784" y="0"/>
                  <a:pt x="81133" y="0"/>
                </a:cubicBezTo>
                <a:close/>
                <a:moveTo>
                  <a:pt x="274034" y="45074"/>
                </a:moveTo>
                <a:cubicBezTo>
                  <a:pt x="270795" y="44416"/>
                  <a:pt x="267343" y="44886"/>
                  <a:pt x="263681" y="46482"/>
                </a:cubicBezTo>
                <a:cubicBezTo>
                  <a:pt x="256170" y="49675"/>
                  <a:pt x="252413" y="55215"/>
                  <a:pt x="252413" y="63103"/>
                </a:cubicBezTo>
                <a:lnTo>
                  <a:pt x="252413" y="108177"/>
                </a:lnTo>
                <a:cubicBezTo>
                  <a:pt x="230064" y="108177"/>
                  <a:pt x="209781" y="110008"/>
                  <a:pt x="191563" y="113670"/>
                </a:cubicBezTo>
                <a:cubicBezTo>
                  <a:pt x="173347" y="117332"/>
                  <a:pt x="158087" y="122121"/>
                  <a:pt x="145785" y="128037"/>
                </a:cubicBezTo>
                <a:cubicBezTo>
                  <a:pt x="133485" y="133953"/>
                  <a:pt x="122780" y="141372"/>
                  <a:pt x="113671" y="150292"/>
                </a:cubicBezTo>
                <a:cubicBezTo>
                  <a:pt x="104562" y="159213"/>
                  <a:pt x="97379" y="168181"/>
                  <a:pt x="92120" y="177196"/>
                </a:cubicBezTo>
                <a:cubicBezTo>
                  <a:pt x="86862" y="186211"/>
                  <a:pt x="82682" y="196446"/>
                  <a:pt x="79584" y="207902"/>
                </a:cubicBezTo>
                <a:cubicBezTo>
                  <a:pt x="76484" y="219358"/>
                  <a:pt x="74467" y="229829"/>
                  <a:pt x="73527" y="239313"/>
                </a:cubicBezTo>
                <a:cubicBezTo>
                  <a:pt x="72588" y="248797"/>
                  <a:pt x="72118" y="259173"/>
                  <a:pt x="72118" y="270442"/>
                </a:cubicBezTo>
                <a:cubicBezTo>
                  <a:pt x="72118" y="304435"/>
                  <a:pt x="87801" y="342372"/>
                  <a:pt x="119164" y="384253"/>
                </a:cubicBezTo>
                <a:cubicBezTo>
                  <a:pt x="121042" y="386507"/>
                  <a:pt x="123390" y="387633"/>
                  <a:pt x="126206" y="387633"/>
                </a:cubicBezTo>
                <a:cubicBezTo>
                  <a:pt x="127521" y="387633"/>
                  <a:pt x="128742" y="387352"/>
                  <a:pt x="129869" y="386788"/>
                </a:cubicBezTo>
                <a:cubicBezTo>
                  <a:pt x="134001" y="385098"/>
                  <a:pt x="135785" y="381999"/>
                  <a:pt x="135222" y="377492"/>
                </a:cubicBezTo>
                <a:cubicBezTo>
                  <a:pt x="126958" y="311008"/>
                  <a:pt x="132780" y="266592"/>
                  <a:pt x="152687" y="244243"/>
                </a:cubicBezTo>
                <a:cubicBezTo>
                  <a:pt x="161327" y="234477"/>
                  <a:pt x="173534" y="227387"/>
                  <a:pt x="189310" y="222974"/>
                </a:cubicBezTo>
                <a:cubicBezTo>
                  <a:pt x="205085" y="218560"/>
                  <a:pt x="226120" y="216353"/>
                  <a:pt x="252413" y="216353"/>
                </a:cubicBezTo>
                <a:lnTo>
                  <a:pt x="252413" y="261427"/>
                </a:lnTo>
                <a:cubicBezTo>
                  <a:pt x="252413" y="269315"/>
                  <a:pt x="256170" y="274855"/>
                  <a:pt x="263681" y="278048"/>
                </a:cubicBezTo>
                <a:cubicBezTo>
                  <a:pt x="265935" y="278987"/>
                  <a:pt x="268188" y="279457"/>
                  <a:pt x="270442" y="279457"/>
                </a:cubicBezTo>
                <a:cubicBezTo>
                  <a:pt x="275326" y="279457"/>
                  <a:pt x="279552" y="277672"/>
                  <a:pt x="283120" y="274104"/>
                </a:cubicBezTo>
                <a:lnTo>
                  <a:pt x="382281" y="174942"/>
                </a:lnTo>
                <a:cubicBezTo>
                  <a:pt x="385850" y="171374"/>
                  <a:pt x="387634" y="167148"/>
                  <a:pt x="387634" y="162265"/>
                </a:cubicBezTo>
                <a:cubicBezTo>
                  <a:pt x="387634" y="157382"/>
                  <a:pt x="385850" y="153156"/>
                  <a:pt x="382281" y="149588"/>
                </a:cubicBezTo>
                <a:lnTo>
                  <a:pt x="283120" y="50426"/>
                </a:lnTo>
                <a:cubicBezTo>
                  <a:pt x="280302" y="47515"/>
                  <a:pt x="277275" y="45731"/>
                  <a:pt x="274034" y="450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p:txBody>
      </p:sp>
      <p:sp>
        <p:nvSpPr>
          <p:cNvPr id="39" name="ZoneTexte 38">
            <a:extLst>
              <a:ext uri="{FF2B5EF4-FFF2-40B4-BE49-F238E27FC236}">
                <a16:creationId xmlns:a16="http://schemas.microsoft.com/office/drawing/2014/main" id="{D33A4C19-751D-4CB9-8259-0FAE22140253}"/>
              </a:ext>
            </a:extLst>
          </p:cNvPr>
          <p:cNvSpPr txBox="1"/>
          <p:nvPr/>
        </p:nvSpPr>
        <p:spPr>
          <a:xfrm>
            <a:off x="9662160" y="-16534"/>
            <a:ext cx="2529840" cy="738664"/>
          </a:xfrm>
          <a:prstGeom prst="rect">
            <a:avLst/>
          </a:prstGeom>
          <a:noFill/>
        </p:spPr>
        <p:txBody>
          <a:bodyPr wrap="square" rtlCol="0">
            <a:spAutoFit/>
          </a:bodyPr>
          <a:lstStyle/>
          <a:p>
            <a:pPr algn="ctr"/>
            <a:r>
              <a:rPr lang="fr-FR" sz="1400" dirty="0">
                <a:solidFill>
                  <a:schemeClr val="bg1">
                    <a:lumMod val="50000"/>
                  </a:schemeClr>
                </a:solidFill>
              </a:rPr>
              <a:t>Voir </a:t>
            </a:r>
            <a:r>
              <a:rPr lang="fr-FR" sz="1400" b="1" dirty="0">
                <a:solidFill>
                  <a:schemeClr val="bg1">
                    <a:lumMod val="50000"/>
                  </a:schemeClr>
                </a:solidFill>
              </a:rPr>
              <a:t>Séquence N°6 </a:t>
            </a:r>
            <a:r>
              <a:rPr lang="fr-FR" sz="1400" dirty="0">
                <a:solidFill>
                  <a:schemeClr val="bg1">
                    <a:lumMod val="50000"/>
                  </a:schemeClr>
                </a:solidFill>
              </a:rPr>
              <a:t>–</a:t>
            </a:r>
            <a:br>
              <a:rPr lang="fr-FR" sz="1400" dirty="0">
                <a:solidFill>
                  <a:schemeClr val="bg1">
                    <a:lumMod val="50000"/>
                  </a:schemeClr>
                </a:solidFill>
              </a:rPr>
            </a:br>
            <a:r>
              <a:rPr lang="fr-FR" sz="1400" dirty="0">
                <a:solidFill>
                  <a:schemeClr val="bg1">
                    <a:lumMod val="50000"/>
                  </a:schemeClr>
                </a:solidFill>
              </a:rPr>
              <a:t>Réaliser une session et gérer les présences et les attestations</a:t>
            </a:r>
          </a:p>
        </p:txBody>
      </p:sp>
      <p:cxnSp>
        <p:nvCxnSpPr>
          <p:cNvPr id="40" name="Straight Connector 103">
            <a:extLst>
              <a:ext uri="{FF2B5EF4-FFF2-40B4-BE49-F238E27FC236}">
                <a16:creationId xmlns:a16="http://schemas.microsoft.com/office/drawing/2014/main" id="{77AC5FF8-8156-4011-BE70-D59364C038C3}"/>
              </a:ext>
            </a:extLst>
          </p:cNvPr>
          <p:cNvCxnSpPr>
            <a:cxnSpLocks/>
          </p:cNvCxnSpPr>
          <p:nvPr/>
        </p:nvCxnSpPr>
        <p:spPr>
          <a:xfrm flipV="1">
            <a:off x="1561283" y="2201238"/>
            <a:ext cx="9792517"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grpSp>
        <p:nvGrpSpPr>
          <p:cNvPr id="41" name="Groupe 40">
            <a:extLst>
              <a:ext uri="{FF2B5EF4-FFF2-40B4-BE49-F238E27FC236}">
                <a16:creationId xmlns:a16="http://schemas.microsoft.com/office/drawing/2014/main" id="{DCD25579-4676-48B9-A21F-9E4FCC5D40CA}"/>
              </a:ext>
            </a:extLst>
          </p:cNvPr>
          <p:cNvGrpSpPr/>
          <p:nvPr/>
        </p:nvGrpSpPr>
        <p:grpSpPr>
          <a:xfrm>
            <a:off x="1573922" y="1931238"/>
            <a:ext cx="2293651" cy="1269162"/>
            <a:chOff x="1573922" y="1931238"/>
            <a:chExt cx="2293651" cy="1269162"/>
          </a:xfrm>
        </p:grpSpPr>
        <p:sp>
          <p:nvSpPr>
            <p:cNvPr id="42" name="Rectangle 41">
              <a:extLst>
                <a:ext uri="{FF2B5EF4-FFF2-40B4-BE49-F238E27FC236}">
                  <a16:creationId xmlns:a16="http://schemas.microsoft.com/office/drawing/2014/main" id="{96FE05B6-A04A-4EEC-BC57-1F3F6055D674}"/>
                </a:ext>
              </a:extLst>
            </p:cNvPr>
            <p:cNvSpPr/>
            <p:nvPr/>
          </p:nvSpPr>
          <p:spPr>
            <a:xfrm>
              <a:off x="1573922" y="2384466"/>
              <a:ext cx="2293651" cy="815934"/>
            </a:xfrm>
            <a:prstGeom prst="rect">
              <a:avLst/>
            </a:prstGeom>
            <a:solidFill>
              <a:srgbClr val="E6F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ZoneTexte 42">
              <a:extLst>
                <a:ext uri="{FF2B5EF4-FFF2-40B4-BE49-F238E27FC236}">
                  <a16:creationId xmlns:a16="http://schemas.microsoft.com/office/drawing/2014/main" id="{9ACD6165-2C7D-432E-B3EA-46A69DD71A7E}"/>
                </a:ext>
              </a:extLst>
            </p:cNvPr>
            <p:cNvSpPr txBox="1"/>
            <p:nvPr/>
          </p:nvSpPr>
          <p:spPr>
            <a:xfrm>
              <a:off x="157392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Déclarer la session « Réalisée »</a:t>
              </a:r>
            </a:p>
          </p:txBody>
        </p:sp>
        <p:sp>
          <p:nvSpPr>
            <p:cNvPr id="44" name="Ellipse 43">
              <a:extLst>
                <a:ext uri="{FF2B5EF4-FFF2-40B4-BE49-F238E27FC236}">
                  <a16:creationId xmlns:a16="http://schemas.microsoft.com/office/drawing/2014/main" id="{44E649DD-45AC-4977-9183-BF941335F9A0}"/>
                </a:ext>
              </a:extLst>
            </p:cNvPr>
            <p:cNvSpPr/>
            <p:nvPr/>
          </p:nvSpPr>
          <p:spPr>
            <a:xfrm>
              <a:off x="2450747" y="1931238"/>
              <a:ext cx="540000" cy="540000"/>
            </a:xfrm>
            <a:prstGeom prst="ellips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45" name="ZoneTexte 44">
              <a:extLst>
                <a:ext uri="{FF2B5EF4-FFF2-40B4-BE49-F238E27FC236}">
                  <a16:creationId xmlns:a16="http://schemas.microsoft.com/office/drawing/2014/main" id="{86B94657-83A7-4A0B-9010-2BBCDBACF307}"/>
                </a:ext>
              </a:extLst>
            </p:cNvPr>
            <p:cNvSpPr txBox="1"/>
            <p:nvPr/>
          </p:nvSpPr>
          <p:spPr>
            <a:xfrm>
              <a:off x="2564311" y="1970406"/>
              <a:ext cx="312872" cy="461665"/>
            </a:xfrm>
            <a:prstGeom prst="rect">
              <a:avLst/>
            </a:prstGeom>
            <a:noFill/>
          </p:spPr>
          <p:txBody>
            <a:bodyPr wrap="square" rtlCol="0">
              <a:spAutoFit/>
            </a:bodyPr>
            <a:lstStyle/>
            <a:p>
              <a:r>
                <a:rPr lang="fr-FR" sz="2400" b="1" dirty="0">
                  <a:solidFill>
                    <a:schemeClr val="bg1"/>
                  </a:solidFill>
                </a:rPr>
                <a:t>1</a:t>
              </a:r>
              <a:endParaRPr lang="fr-FR" b="1" dirty="0">
                <a:solidFill>
                  <a:schemeClr val="bg1"/>
                </a:solidFill>
              </a:endParaRPr>
            </a:p>
          </p:txBody>
        </p:sp>
      </p:grpSp>
      <p:grpSp>
        <p:nvGrpSpPr>
          <p:cNvPr id="46" name="Groupe 45">
            <a:extLst>
              <a:ext uri="{FF2B5EF4-FFF2-40B4-BE49-F238E27FC236}">
                <a16:creationId xmlns:a16="http://schemas.microsoft.com/office/drawing/2014/main" id="{C39899DB-667C-47EB-AC3D-36F47EB43E2D}"/>
              </a:ext>
            </a:extLst>
          </p:cNvPr>
          <p:cNvGrpSpPr/>
          <p:nvPr/>
        </p:nvGrpSpPr>
        <p:grpSpPr>
          <a:xfrm>
            <a:off x="4072515" y="1931238"/>
            <a:ext cx="2293651" cy="1269162"/>
            <a:chOff x="4045422" y="1931238"/>
            <a:chExt cx="2293651" cy="1269162"/>
          </a:xfrm>
        </p:grpSpPr>
        <p:sp>
          <p:nvSpPr>
            <p:cNvPr id="47" name="Rectangle 46">
              <a:extLst>
                <a:ext uri="{FF2B5EF4-FFF2-40B4-BE49-F238E27FC236}">
                  <a16:creationId xmlns:a16="http://schemas.microsoft.com/office/drawing/2014/main" id="{B927BF3A-310A-4854-9FC1-E7E7857CAD04}"/>
                </a:ext>
              </a:extLst>
            </p:cNvPr>
            <p:cNvSpPr/>
            <p:nvPr/>
          </p:nvSpPr>
          <p:spPr>
            <a:xfrm>
              <a:off x="404542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ZoneTexte 47">
              <a:extLst>
                <a:ext uri="{FF2B5EF4-FFF2-40B4-BE49-F238E27FC236}">
                  <a16:creationId xmlns:a16="http://schemas.microsoft.com/office/drawing/2014/main" id="{499B8F47-C830-4539-AF91-4CEA846D16B3}"/>
                </a:ext>
              </a:extLst>
            </p:cNvPr>
            <p:cNvSpPr txBox="1"/>
            <p:nvPr/>
          </p:nvSpPr>
          <p:spPr>
            <a:xfrm>
              <a:off x="404542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Saisir les présences / absences</a:t>
              </a:r>
            </a:p>
          </p:txBody>
        </p:sp>
        <p:sp>
          <p:nvSpPr>
            <p:cNvPr id="49" name="Ellipse 48">
              <a:extLst>
                <a:ext uri="{FF2B5EF4-FFF2-40B4-BE49-F238E27FC236}">
                  <a16:creationId xmlns:a16="http://schemas.microsoft.com/office/drawing/2014/main" id="{B1FADE96-F101-4EF8-B3F0-5AB4E96682DA}"/>
                </a:ext>
              </a:extLst>
            </p:cNvPr>
            <p:cNvSpPr/>
            <p:nvPr/>
          </p:nvSpPr>
          <p:spPr>
            <a:xfrm>
              <a:off x="492224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0" name="ZoneTexte 49">
              <a:extLst>
                <a:ext uri="{FF2B5EF4-FFF2-40B4-BE49-F238E27FC236}">
                  <a16:creationId xmlns:a16="http://schemas.microsoft.com/office/drawing/2014/main" id="{6C762CB3-2F8E-4AB5-B883-9FDBBF020D22}"/>
                </a:ext>
              </a:extLst>
            </p:cNvPr>
            <p:cNvSpPr txBox="1"/>
            <p:nvPr/>
          </p:nvSpPr>
          <p:spPr>
            <a:xfrm>
              <a:off x="5035811" y="1970406"/>
              <a:ext cx="312872" cy="461665"/>
            </a:xfrm>
            <a:prstGeom prst="rect">
              <a:avLst/>
            </a:prstGeom>
            <a:noFill/>
          </p:spPr>
          <p:txBody>
            <a:bodyPr wrap="square" rtlCol="0">
              <a:spAutoFit/>
            </a:bodyPr>
            <a:lstStyle/>
            <a:p>
              <a:r>
                <a:rPr lang="fr-FR" sz="2400" b="1" dirty="0">
                  <a:solidFill>
                    <a:schemeClr val="bg1"/>
                  </a:solidFill>
                </a:rPr>
                <a:t>2</a:t>
              </a:r>
              <a:endParaRPr lang="fr-FR" b="1" dirty="0">
                <a:solidFill>
                  <a:schemeClr val="bg1"/>
                </a:solidFill>
              </a:endParaRPr>
            </a:p>
          </p:txBody>
        </p:sp>
      </p:grpSp>
      <p:grpSp>
        <p:nvGrpSpPr>
          <p:cNvPr id="51" name="Groupe 50">
            <a:extLst>
              <a:ext uri="{FF2B5EF4-FFF2-40B4-BE49-F238E27FC236}">
                <a16:creationId xmlns:a16="http://schemas.microsoft.com/office/drawing/2014/main" id="{2FC59C9E-7F90-4170-B77B-FB3FD999330D}"/>
              </a:ext>
            </a:extLst>
          </p:cNvPr>
          <p:cNvGrpSpPr/>
          <p:nvPr/>
        </p:nvGrpSpPr>
        <p:grpSpPr>
          <a:xfrm>
            <a:off x="6571108" y="1931238"/>
            <a:ext cx="2293651" cy="1269162"/>
            <a:chOff x="6506762" y="1931238"/>
            <a:chExt cx="2293651" cy="1269162"/>
          </a:xfrm>
        </p:grpSpPr>
        <p:sp>
          <p:nvSpPr>
            <p:cNvPr id="52" name="Rectangle 51">
              <a:extLst>
                <a:ext uri="{FF2B5EF4-FFF2-40B4-BE49-F238E27FC236}">
                  <a16:creationId xmlns:a16="http://schemas.microsoft.com/office/drawing/2014/main" id="{9DC32237-5EDB-4EDC-BF32-009D1C1AA710}"/>
                </a:ext>
              </a:extLst>
            </p:cNvPr>
            <p:cNvSpPr/>
            <p:nvPr/>
          </p:nvSpPr>
          <p:spPr>
            <a:xfrm>
              <a:off x="650676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ZoneTexte 52">
              <a:extLst>
                <a:ext uri="{FF2B5EF4-FFF2-40B4-BE49-F238E27FC236}">
                  <a16:creationId xmlns:a16="http://schemas.microsoft.com/office/drawing/2014/main" id="{5B0C6230-575F-45D6-931E-1B43FD98340D}"/>
                </a:ext>
              </a:extLst>
            </p:cNvPr>
            <p:cNvSpPr txBox="1"/>
            <p:nvPr/>
          </p:nvSpPr>
          <p:spPr>
            <a:xfrm>
              <a:off x="650676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Gérer les attestations</a:t>
              </a:r>
              <a:br>
                <a:rPr lang="fr-FR" sz="1600" b="1" dirty="0">
                  <a:solidFill>
                    <a:schemeClr val="tx1">
                      <a:lumMod val="65000"/>
                      <a:lumOff val="35000"/>
                    </a:schemeClr>
                  </a:solidFill>
                </a:rPr>
              </a:br>
              <a:r>
                <a:rPr lang="fr-FR" sz="1600" b="1" dirty="0">
                  <a:solidFill>
                    <a:schemeClr val="tx1">
                      <a:lumMod val="65000"/>
                      <a:lumOff val="35000"/>
                    </a:schemeClr>
                  </a:solidFill>
                </a:rPr>
                <a:t>de formation</a:t>
              </a:r>
            </a:p>
          </p:txBody>
        </p:sp>
        <p:sp>
          <p:nvSpPr>
            <p:cNvPr id="54" name="Ellipse 53">
              <a:extLst>
                <a:ext uri="{FF2B5EF4-FFF2-40B4-BE49-F238E27FC236}">
                  <a16:creationId xmlns:a16="http://schemas.microsoft.com/office/drawing/2014/main" id="{164E60C8-3CD3-494A-8A13-519A2CD9D802}"/>
                </a:ext>
              </a:extLst>
            </p:cNvPr>
            <p:cNvSpPr/>
            <p:nvPr/>
          </p:nvSpPr>
          <p:spPr>
            <a:xfrm>
              <a:off x="738358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5" name="ZoneTexte 54">
              <a:extLst>
                <a:ext uri="{FF2B5EF4-FFF2-40B4-BE49-F238E27FC236}">
                  <a16:creationId xmlns:a16="http://schemas.microsoft.com/office/drawing/2014/main" id="{36EC1AED-C79D-4C5B-9814-F761FF530645}"/>
                </a:ext>
              </a:extLst>
            </p:cNvPr>
            <p:cNvSpPr txBox="1"/>
            <p:nvPr/>
          </p:nvSpPr>
          <p:spPr>
            <a:xfrm>
              <a:off x="7497151" y="1970406"/>
              <a:ext cx="312872" cy="461665"/>
            </a:xfrm>
            <a:prstGeom prst="rect">
              <a:avLst/>
            </a:prstGeom>
            <a:noFill/>
          </p:spPr>
          <p:txBody>
            <a:bodyPr wrap="square" rtlCol="0">
              <a:spAutoFit/>
            </a:bodyPr>
            <a:lstStyle/>
            <a:p>
              <a:r>
                <a:rPr lang="fr-FR" sz="2400" b="1" dirty="0">
                  <a:solidFill>
                    <a:schemeClr val="bg1"/>
                  </a:solidFill>
                </a:rPr>
                <a:t>3</a:t>
              </a:r>
              <a:endParaRPr lang="fr-FR" b="1" dirty="0">
                <a:solidFill>
                  <a:schemeClr val="bg1"/>
                </a:solidFill>
              </a:endParaRPr>
            </a:p>
          </p:txBody>
        </p:sp>
      </p:grpSp>
      <p:grpSp>
        <p:nvGrpSpPr>
          <p:cNvPr id="56" name="Groupe 55">
            <a:extLst>
              <a:ext uri="{FF2B5EF4-FFF2-40B4-BE49-F238E27FC236}">
                <a16:creationId xmlns:a16="http://schemas.microsoft.com/office/drawing/2014/main" id="{61E513AB-01EF-4314-9170-ED62F774BED1}"/>
              </a:ext>
            </a:extLst>
          </p:cNvPr>
          <p:cNvGrpSpPr/>
          <p:nvPr/>
        </p:nvGrpSpPr>
        <p:grpSpPr>
          <a:xfrm>
            <a:off x="9069702" y="1931238"/>
            <a:ext cx="2293651" cy="1269162"/>
            <a:chOff x="9069702" y="1931238"/>
            <a:chExt cx="2293651" cy="1269162"/>
          </a:xfrm>
        </p:grpSpPr>
        <p:sp>
          <p:nvSpPr>
            <p:cNvPr id="57" name="Rectangle 56">
              <a:extLst>
                <a:ext uri="{FF2B5EF4-FFF2-40B4-BE49-F238E27FC236}">
                  <a16:creationId xmlns:a16="http://schemas.microsoft.com/office/drawing/2014/main" id="{7FA8F50A-A04E-4083-A396-2C0F467BBB46}"/>
                </a:ext>
              </a:extLst>
            </p:cNvPr>
            <p:cNvSpPr/>
            <p:nvPr/>
          </p:nvSpPr>
          <p:spPr>
            <a:xfrm>
              <a:off x="906970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74FDB02F-6FBE-4E59-B51A-FE43A6F6983B}"/>
                </a:ext>
              </a:extLst>
            </p:cNvPr>
            <p:cNvSpPr txBox="1"/>
            <p:nvPr/>
          </p:nvSpPr>
          <p:spPr>
            <a:xfrm>
              <a:off x="9069702" y="2504649"/>
              <a:ext cx="2293651" cy="338554"/>
            </a:xfrm>
            <a:prstGeom prst="rect">
              <a:avLst/>
            </a:prstGeom>
            <a:noFill/>
          </p:spPr>
          <p:txBody>
            <a:bodyPr wrap="square" lIns="0" rIns="0" rtlCol="0">
              <a:spAutoFit/>
            </a:bodyPr>
            <a:lstStyle/>
            <a:p>
              <a:pPr algn="ctr"/>
              <a:r>
                <a:rPr lang="fr-FR" sz="1600" b="1" dirty="0">
                  <a:solidFill>
                    <a:schemeClr val="tx1">
                      <a:lumMod val="65000"/>
                      <a:lumOff val="35000"/>
                    </a:schemeClr>
                  </a:solidFill>
                </a:rPr>
                <a:t>Clôturer la session</a:t>
              </a:r>
            </a:p>
          </p:txBody>
        </p:sp>
        <p:sp>
          <p:nvSpPr>
            <p:cNvPr id="59" name="Ellipse 58">
              <a:extLst>
                <a:ext uri="{FF2B5EF4-FFF2-40B4-BE49-F238E27FC236}">
                  <a16:creationId xmlns:a16="http://schemas.microsoft.com/office/drawing/2014/main" id="{AE729E04-2F26-4F3D-827D-B809A233EC7B}"/>
                </a:ext>
              </a:extLst>
            </p:cNvPr>
            <p:cNvSpPr/>
            <p:nvPr/>
          </p:nvSpPr>
          <p:spPr>
            <a:xfrm>
              <a:off x="994652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60" name="ZoneTexte 59">
              <a:extLst>
                <a:ext uri="{FF2B5EF4-FFF2-40B4-BE49-F238E27FC236}">
                  <a16:creationId xmlns:a16="http://schemas.microsoft.com/office/drawing/2014/main" id="{4CA5F6BE-00D0-4830-B44F-5D1BA3CA2FD9}"/>
                </a:ext>
              </a:extLst>
            </p:cNvPr>
            <p:cNvSpPr txBox="1"/>
            <p:nvPr/>
          </p:nvSpPr>
          <p:spPr>
            <a:xfrm>
              <a:off x="10060091" y="1970406"/>
              <a:ext cx="312872" cy="461665"/>
            </a:xfrm>
            <a:prstGeom prst="rect">
              <a:avLst/>
            </a:prstGeom>
            <a:noFill/>
          </p:spPr>
          <p:txBody>
            <a:bodyPr wrap="square" rtlCol="0">
              <a:spAutoFit/>
            </a:bodyPr>
            <a:lstStyle/>
            <a:p>
              <a:r>
                <a:rPr lang="fr-FR" sz="2400" b="1" dirty="0">
                  <a:solidFill>
                    <a:schemeClr val="bg1"/>
                  </a:solidFill>
                </a:rPr>
                <a:t>4</a:t>
              </a:r>
              <a:endParaRPr lang="fr-FR" b="1" dirty="0">
                <a:solidFill>
                  <a:schemeClr val="bg1"/>
                </a:solidFill>
              </a:endParaRPr>
            </a:p>
          </p:txBody>
        </p:sp>
      </p:grpSp>
      <p:cxnSp>
        <p:nvCxnSpPr>
          <p:cNvPr id="61" name="Straight Connector 103">
            <a:extLst>
              <a:ext uri="{FF2B5EF4-FFF2-40B4-BE49-F238E27FC236}">
                <a16:creationId xmlns:a16="http://schemas.microsoft.com/office/drawing/2014/main" id="{781D7EC5-8F0F-475F-A271-6908CA34DE1C}"/>
              </a:ext>
            </a:extLst>
          </p:cNvPr>
          <p:cNvCxnSpPr>
            <a:cxnSpLocks/>
          </p:cNvCxnSpPr>
          <p:nvPr/>
        </p:nvCxnSpPr>
        <p:spPr>
          <a:xfrm>
            <a:off x="1600036" y="3308917"/>
            <a:ext cx="2267537"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sp>
        <p:nvSpPr>
          <p:cNvPr id="64" name="Triangle isocèle 63">
            <a:extLst>
              <a:ext uri="{FF2B5EF4-FFF2-40B4-BE49-F238E27FC236}">
                <a16:creationId xmlns:a16="http://schemas.microsoft.com/office/drawing/2014/main" id="{6E91C137-6629-400D-BB9B-1D5BF14E494F}"/>
              </a:ext>
            </a:extLst>
          </p:cNvPr>
          <p:cNvSpPr/>
          <p:nvPr/>
        </p:nvSpPr>
        <p:spPr>
          <a:xfrm rot="10800000">
            <a:off x="2467810" y="3298284"/>
            <a:ext cx="531990" cy="231300"/>
          </a:xfrm>
          <a:prstGeom prst="triangl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5" name="Image 64" descr="Une image contenant texte&#10;&#10;Description générée automatiquement">
            <a:extLst>
              <a:ext uri="{FF2B5EF4-FFF2-40B4-BE49-F238E27FC236}">
                <a16:creationId xmlns:a16="http://schemas.microsoft.com/office/drawing/2014/main" id="{CAC1CAD9-60D3-4B21-93D4-71BDC8B055CA}"/>
              </a:ext>
            </a:extLst>
          </p:cNvPr>
          <p:cNvPicPr/>
          <p:nvPr/>
        </p:nvPicPr>
        <p:blipFill rotWithShape="1">
          <a:blip r:embed="rId2"/>
          <a:srcRect t="6154"/>
          <a:stretch/>
        </p:blipFill>
        <p:spPr bwMode="auto">
          <a:xfrm>
            <a:off x="7630735" y="3768577"/>
            <a:ext cx="3727842" cy="2392574"/>
          </a:xfrm>
          <a:prstGeom prst="rect">
            <a:avLst/>
          </a:prstGeom>
          <a:ln w="9525" cap="flat" cmpd="sng" algn="ctr">
            <a:solidFill>
              <a:sysClr val="window" lastClr="FFFFFF">
                <a:lumMod val="50000"/>
              </a:sysClr>
            </a:solidFill>
            <a:prstDash val="solid"/>
            <a:round/>
            <a:headEnd type="none" w="med" len="med"/>
            <a:tailEnd type="none" w="med" len="med"/>
            <a:extLst>
              <a:ext uri="{C807C97D-BFC1-408E-A445-0C87EB9F89A2}">
                <ask:lineSketchStyleProps xmlns:ask="http://schemas.microsoft.com/office/drawing/2018/sketchyshapes" xmln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79" name="ZoneTexte 78">
            <a:extLst>
              <a:ext uri="{FF2B5EF4-FFF2-40B4-BE49-F238E27FC236}">
                <a16:creationId xmlns:a16="http://schemas.microsoft.com/office/drawing/2014/main" id="{57B6E9AA-609A-49B5-A440-D64C452375DA}"/>
              </a:ext>
            </a:extLst>
          </p:cNvPr>
          <p:cNvSpPr txBox="1"/>
          <p:nvPr/>
        </p:nvSpPr>
        <p:spPr>
          <a:xfrm>
            <a:off x="9997934" y="5366057"/>
            <a:ext cx="37224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sp>
        <p:nvSpPr>
          <p:cNvPr id="80" name="ZoneTexte 79">
            <a:extLst>
              <a:ext uri="{FF2B5EF4-FFF2-40B4-BE49-F238E27FC236}">
                <a16:creationId xmlns:a16="http://schemas.microsoft.com/office/drawing/2014/main" id="{CF28D5C5-D2EA-428A-AD90-2435845BAF6A}"/>
              </a:ext>
            </a:extLst>
          </p:cNvPr>
          <p:cNvSpPr txBox="1"/>
          <p:nvPr/>
        </p:nvSpPr>
        <p:spPr>
          <a:xfrm>
            <a:off x="2014904" y="4916822"/>
            <a:ext cx="5546593" cy="784830"/>
          </a:xfrm>
          <a:prstGeom prst="rect">
            <a:avLst/>
          </a:prstGeom>
          <a:noFill/>
        </p:spPr>
        <p:txBody>
          <a:bodyPr wrap="square">
            <a:spAutoFit/>
          </a:bodyPr>
          <a:lstStyle/>
          <a:p>
            <a:r>
              <a:rPr lang="fr-FR" sz="1500" i="1" dirty="0">
                <a:effectLst/>
                <a:latin typeface="Calibri" panose="020F0502020204030204" pitchFamily="34" charset="0"/>
                <a:ea typeface="Calibri" panose="020F0502020204030204" pitchFamily="34" charset="0"/>
                <a:cs typeface="Times New Roman" panose="02020603050405020304" pitchFamily="18" charset="0"/>
              </a:rPr>
              <a:t>Dans le cas d’une session avec des périodes, toutes les périodes doivent être à l’état « Réalisée » avant de pouvoir déclarer la session « Réalisée »</a:t>
            </a:r>
            <a:endParaRPr lang="fr-FR" sz="1500" dirty="0"/>
          </a:p>
        </p:txBody>
      </p:sp>
      <p:sp>
        <p:nvSpPr>
          <p:cNvPr id="81" name="Freeform 458">
            <a:extLst>
              <a:ext uri="{FF2B5EF4-FFF2-40B4-BE49-F238E27FC236}">
                <a16:creationId xmlns:a16="http://schemas.microsoft.com/office/drawing/2014/main" id="{9D2BD16F-D49D-4377-806C-78E95D47A0C0}"/>
              </a:ext>
            </a:extLst>
          </p:cNvPr>
          <p:cNvSpPr/>
          <p:nvPr/>
        </p:nvSpPr>
        <p:spPr>
          <a:xfrm>
            <a:off x="1524405" y="5013032"/>
            <a:ext cx="423666" cy="432408"/>
          </a:xfrm>
          <a:custGeom>
            <a:avLst/>
            <a:gdLst>
              <a:gd name="connsiteX0" fmla="*/ 113811 w 432706"/>
              <a:gd name="connsiteY0" fmla="*/ 276076 h 432707"/>
              <a:gd name="connsiteX1" fmla="*/ 156631 w 432706"/>
              <a:gd name="connsiteY1" fmla="*/ 318896 h 432707"/>
              <a:gd name="connsiteX2" fmla="*/ 141982 w 432706"/>
              <a:gd name="connsiteY2" fmla="*/ 333545 h 432707"/>
              <a:gd name="connsiteX3" fmla="*/ 126206 w 432706"/>
              <a:gd name="connsiteY3" fmla="*/ 333545 h 432707"/>
              <a:gd name="connsiteX4" fmla="*/ 126206 w 432706"/>
              <a:gd name="connsiteY4" fmla="*/ 306501 h 432707"/>
              <a:gd name="connsiteX5" fmla="*/ 99161 w 432706"/>
              <a:gd name="connsiteY5" fmla="*/ 306501 h 432707"/>
              <a:gd name="connsiteX6" fmla="*/ 99161 w 432706"/>
              <a:gd name="connsiteY6" fmla="*/ 290725 h 432707"/>
              <a:gd name="connsiteX7" fmla="*/ 226495 w 432706"/>
              <a:gd name="connsiteY7" fmla="*/ 164448 h 432707"/>
              <a:gd name="connsiteX8" fmla="*/ 230439 w 432706"/>
              <a:gd name="connsiteY8" fmla="*/ 166209 h 432707"/>
              <a:gd name="connsiteX9" fmla="*/ 229593 w 432706"/>
              <a:gd name="connsiteY9" fmla="*/ 174660 h 432707"/>
              <a:gd name="connsiteX10" fmla="*/ 147616 w 432706"/>
              <a:gd name="connsiteY10" fmla="*/ 256638 h 432707"/>
              <a:gd name="connsiteX11" fmla="*/ 139165 w 432706"/>
              <a:gd name="connsiteY11" fmla="*/ 257483 h 432707"/>
              <a:gd name="connsiteX12" fmla="*/ 140010 w 432706"/>
              <a:gd name="connsiteY12" fmla="*/ 249032 h 432707"/>
              <a:gd name="connsiteX13" fmla="*/ 221987 w 432706"/>
              <a:gd name="connsiteY13" fmla="*/ 167054 h 432707"/>
              <a:gd name="connsiteX14" fmla="*/ 226495 w 432706"/>
              <a:gd name="connsiteY14" fmla="*/ 164448 h 432707"/>
              <a:gd name="connsiteX15" fmla="*/ 225368 w 432706"/>
              <a:gd name="connsiteY15" fmla="*/ 126206 h 432707"/>
              <a:gd name="connsiteX16" fmla="*/ 72117 w 432706"/>
              <a:gd name="connsiteY16" fmla="*/ 279457 h 432707"/>
              <a:gd name="connsiteX17" fmla="*/ 72117 w 432706"/>
              <a:gd name="connsiteY17" fmla="*/ 360589 h 432707"/>
              <a:gd name="connsiteX18" fmla="*/ 153249 w 432706"/>
              <a:gd name="connsiteY18" fmla="*/ 360589 h 432707"/>
              <a:gd name="connsiteX19" fmla="*/ 306500 w 432706"/>
              <a:gd name="connsiteY19" fmla="*/ 207339 h 432707"/>
              <a:gd name="connsiteX20" fmla="*/ 288471 w 432706"/>
              <a:gd name="connsiteY20" fmla="*/ 74372 h 432707"/>
              <a:gd name="connsiteX21" fmla="*/ 269315 w 432706"/>
              <a:gd name="connsiteY21" fmla="*/ 82259 h 432707"/>
              <a:gd name="connsiteX22" fmla="*/ 243397 w 432706"/>
              <a:gd name="connsiteY22" fmla="*/ 108177 h 432707"/>
              <a:gd name="connsiteX23" fmla="*/ 324530 w 432706"/>
              <a:gd name="connsiteY23" fmla="*/ 189309 h 432707"/>
              <a:gd name="connsiteX24" fmla="*/ 350447 w 432706"/>
              <a:gd name="connsiteY24" fmla="*/ 163392 h 432707"/>
              <a:gd name="connsiteX25" fmla="*/ 358335 w 432706"/>
              <a:gd name="connsiteY25" fmla="*/ 144236 h 432707"/>
              <a:gd name="connsiteX26" fmla="*/ 350447 w 432706"/>
              <a:gd name="connsiteY26" fmla="*/ 125079 h 432707"/>
              <a:gd name="connsiteX27" fmla="*/ 307628 w 432706"/>
              <a:gd name="connsiteY27" fmla="*/ 82259 h 432707"/>
              <a:gd name="connsiteX28" fmla="*/ 288471 w 432706"/>
              <a:gd name="connsiteY28" fmla="*/ 74372 h 432707"/>
              <a:gd name="connsiteX29" fmla="*/ 81132 w 432706"/>
              <a:gd name="connsiteY29" fmla="*/ 0 h 432707"/>
              <a:gd name="connsiteX30" fmla="*/ 351574 w 432706"/>
              <a:gd name="connsiteY30" fmla="*/ 0 h 432707"/>
              <a:gd name="connsiteX31" fmla="*/ 408902 w 432706"/>
              <a:gd name="connsiteY31" fmla="*/ 23805 h 432707"/>
              <a:gd name="connsiteX32" fmla="*/ 432706 w 432706"/>
              <a:gd name="connsiteY32" fmla="*/ 81133 h 432707"/>
              <a:gd name="connsiteX33" fmla="*/ 432706 w 432706"/>
              <a:gd name="connsiteY33" fmla="*/ 351574 h 432707"/>
              <a:gd name="connsiteX34" fmla="*/ 408902 w 432706"/>
              <a:gd name="connsiteY34" fmla="*/ 408902 h 432707"/>
              <a:gd name="connsiteX35" fmla="*/ 351574 w 432706"/>
              <a:gd name="connsiteY35" fmla="*/ 432707 h 432707"/>
              <a:gd name="connsiteX36" fmla="*/ 81132 w 432706"/>
              <a:gd name="connsiteY36" fmla="*/ 432707 h 432707"/>
              <a:gd name="connsiteX37" fmla="*/ 23804 w 432706"/>
              <a:gd name="connsiteY37" fmla="*/ 408902 h 432707"/>
              <a:gd name="connsiteX38" fmla="*/ 0 w 432706"/>
              <a:gd name="connsiteY38" fmla="*/ 351574 h 432707"/>
              <a:gd name="connsiteX39" fmla="*/ 0 w 432706"/>
              <a:gd name="connsiteY39" fmla="*/ 81133 h 432707"/>
              <a:gd name="connsiteX40" fmla="*/ 23804 w 432706"/>
              <a:gd name="connsiteY40" fmla="*/ 23805 h 432707"/>
              <a:gd name="connsiteX41" fmla="*/ 81132 w 432706"/>
              <a:gd name="connsiteY41"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32706" h="432707">
                <a:moveTo>
                  <a:pt x="113811" y="276076"/>
                </a:moveTo>
                <a:lnTo>
                  <a:pt x="156631" y="318896"/>
                </a:lnTo>
                <a:lnTo>
                  <a:pt x="141982" y="333545"/>
                </a:lnTo>
                <a:lnTo>
                  <a:pt x="126206" y="333545"/>
                </a:lnTo>
                <a:lnTo>
                  <a:pt x="126206" y="306501"/>
                </a:lnTo>
                <a:lnTo>
                  <a:pt x="99161" y="306501"/>
                </a:lnTo>
                <a:lnTo>
                  <a:pt x="99161" y="290725"/>
                </a:lnTo>
                <a:close/>
                <a:moveTo>
                  <a:pt x="226495" y="164448"/>
                </a:moveTo>
                <a:cubicBezTo>
                  <a:pt x="227903" y="164308"/>
                  <a:pt x="229218" y="164894"/>
                  <a:pt x="230439" y="166209"/>
                </a:cubicBezTo>
                <a:cubicBezTo>
                  <a:pt x="233068" y="168651"/>
                  <a:pt x="232786" y="171468"/>
                  <a:pt x="229593" y="174660"/>
                </a:cubicBezTo>
                <a:lnTo>
                  <a:pt x="147616" y="256638"/>
                </a:lnTo>
                <a:cubicBezTo>
                  <a:pt x="144423" y="259831"/>
                  <a:pt x="141606" y="260112"/>
                  <a:pt x="139165" y="257483"/>
                </a:cubicBezTo>
                <a:cubicBezTo>
                  <a:pt x="136535" y="255042"/>
                  <a:pt x="136817" y="252225"/>
                  <a:pt x="140010" y="249032"/>
                </a:cubicBezTo>
                <a:lnTo>
                  <a:pt x="221987" y="167054"/>
                </a:lnTo>
                <a:cubicBezTo>
                  <a:pt x="223584" y="165458"/>
                  <a:pt x="225086" y="164589"/>
                  <a:pt x="226495" y="164448"/>
                </a:cubicBezTo>
                <a:close/>
                <a:moveTo>
                  <a:pt x="225368" y="126206"/>
                </a:moveTo>
                <a:lnTo>
                  <a:pt x="72117" y="279457"/>
                </a:lnTo>
                <a:lnTo>
                  <a:pt x="72117" y="360589"/>
                </a:lnTo>
                <a:lnTo>
                  <a:pt x="153249" y="360589"/>
                </a:lnTo>
                <a:lnTo>
                  <a:pt x="306500" y="207339"/>
                </a:lnTo>
                <a:close/>
                <a:moveTo>
                  <a:pt x="288471" y="74372"/>
                </a:moveTo>
                <a:cubicBezTo>
                  <a:pt x="280959" y="74372"/>
                  <a:pt x="274574" y="77001"/>
                  <a:pt x="269315" y="82259"/>
                </a:cubicBezTo>
                <a:lnTo>
                  <a:pt x="243397" y="108177"/>
                </a:lnTo>
                <a:lnTo>
                  <a:pt x="324530" y="189309"/>
                </a:lnTo>
                <a:lnTo>
                  <a:pt x="350447" y="163392"/>
                </a:lnTo>
                <a:cubicBezTo>
                  <a:pt x="355706" y="158133"/>
                  <a:pt x="358335" y="151748"/>
                  <a:pt x="358335" y="144236"/>
                </a:cubicBezTo>
                <a:cubicBezTo>
                  <a:pt x="358335" y="136723"/>
                  <a:pt x="355706" y="130338"/>
                  <a:pt x="350447" y="125079"/>
                </a:cubicBezTo>
                <a:lnTo>
                  <a:pt x="307628" y="82259"/>
                </a:lnTo>
                <a:cubicBezTo>
                  <a:pt x="302369" y="77001"/>
                  <a:pt x="295983" y="74372"/>
                  <a:pt x="288471" y="74372"/>
                </a:cubicBezTo>
                <a:close/>
                <a:moveTo>
                  <a:pt x="81132" y="0"/>
                </a:moveTo>
                <a:lnTo>
                  <a:pt x="351574" y="0"/>
                </a:lnTo>
                <a:cubicBezTo>
                  <a:pt x="373923" y="0"/>
                  <a:pt x="393033" y="7935"/>
                  <a:pt x="408902" y="23805"/>
                </a:cubicBezTo>
                <a:cubicBezTo>
                  <a:pt x="424772" y="39674"/>
                  <a:pt x="432706" y="58784"/>
                  <a:pt x="432706" y="81133"/>
                </a:cubicBezTo>
                <a:lnTo>
                  <a:pt x="432706" y="351574"/>
                </a:lnTo>
                <a:cubicBezTo>
                  <a:pt x="432706" y="373924"/>
                  <a:pt x="424772" y="393033"/>
                  <a:pt x="408902" y="408902"/>
                </a:cubicBezTo>
                <a:cubicBezTo>
                  <a:pt x="393033" y="424772"/>
                  <a:pt x="373923" y="432707"/>
                  <a:pt x="351574" y="432707"/>
                </a:cubicBezTo>
                <a:lnTo>
                  <a:pt x="81132" y="432707"/>
                </a:lnTo>
                <a:cubicBezTo>
                  <a:pt x="58783" y="432707"/>
                  <a:pt x="39674" y="424772"/>
                  <a:pt x="23804" y="408902"/>
                </a:cubicBezTo>
                <a:cubicBezTo>
                  <a:pt x="7935" y="393033"/>
                  <a:pt x="0" y="373924"/>
                  <a:pt x="0" y="351574"/>
                </a:cubicBezTo>
                <a:lnTo>
                  <a:pt x="0" y="81133"/>
                </a:lnTo>
                <a:cubicBezTo>
                  <a:pt x="0" y="58784"/>
                  <a:pt x="7935" y="39674"/>
                  <a:pt x="23804" y="23805"/>
                </a:cubicBezTo>
                <a:cubicBezTo>
                  <a:pt x="39674" y="7935"/>
                  <a:pt x="58783" y="0"/>
                  <a:pt x="811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fr-FR" dirty="0"/>
          </a:p>
        </p:txBody>
      </p:sp>
      <p:sp>
        <p:nvSpPr>
          <p:cNvPr id="82" name="ZoneTexte 81">
            <a:extLst>
              <a:ext uri="{FF2B5EF4-FFF2-40B4-BE49-F238E27FC236}">
                <a16:creationId xmlns:a16="http://schemas.microsoft.com/office/drawing/2014/main" id="{CB6ABADC-7B6E-40A6-B375-80AC327A2734}"/>
              </a:ext>
            </a:extLst>
          </p:cNvPr>
          <p:cNvSpPr txBox="1"/>
          <p:nvPr/>
        </p:nvSpPr>
        <p:spPr>
          <a:xfrm>
            <a:off x="2014904" y="5645984"/>
            <a:ext cx="5625416" cy="553998"/>
          </a:xfrm>
          <a:prstGeom prst="rect">
            <a:avLst/>
          </a:prstGeom>
          <a:noFill/>
        </p:spPr>
        <p:txBody>
          <a:bodyPr wrap="square">
            <a:spAutoFit/>
          </a:bodyPr>
          <a:lstStyle/>
          <a:p>
            <a:r>
              <a:rPr lang="fr-FR" sz="1500" i="1" dirty="0">
                <a:latin typeface="Calibri" panose="020F0502020204030204" pitchFamily="34" charset="0"/>
                <a:ea typeface="Calibri" panose="020F0502020204030204" pitchFamily="34" charset="0"/>
                <a:cs typeface="Times New Roman" panose="02020603050405020304" pitchFamily="18" charset="0"/>
              </a:rPr>
              <a:t>L</a:t>
            </a:r>
            <a:r>
              <a:rPr lang="fr-FR" sz="1500" i="1" dirty="0">
                <a:effectLst/>
                <a:latin typeface="Calibri" panose="020F0502020204030204" pitchFamily="34" charset="0"/>
                <a:ea typeface="Calibri" panose="020F0502020204030204" pitchFamily="34" charset="0"/>
                <a:cs typeface="Times New Roman" panose="02020603050405020304" pitchFamily="18" charset="0"/>
              </a:rPr>
              <a:t>a liste des inscrits est mise à jour et l'état d'inscription du participant passe automatiquement d'« Inscrit » à « Présent »</a:t>
            </a:r>
            <a:endParaRPr lang="fr-FR" sz="1500" dirty="0"/>
          </a:p>
        </p:txBody>
      </p:sp>
      <p:sp>
        <p:nvSpPr>
          <p:cNvPr id="83" name="Freeform 458">
            <a:extLst>
              <a:ext uri="{FF2B5EF4-FFF2-40B4-BE49-F238E27FC236}">
                <a16:creationId xmlns:a16="http://schemas.microsoft.com/office/drawing/2014/main" id="{6A1C193E-15F2-41BD-A524-03B4865186B8}"/>
              </a:ext>
            </a:extLst>
          </p:cNvPr>
          <p:cNvSpPr/>
          <p:nvPr/>
        </p:nvSpPr>
        <p:spPr>
          <a:xfrm>
            <a:off x="1522000" y="5735389"/>
            <a:ext cx="423666" cy="432548"/>
          </a:xfrm>
          <a:custGeom>
            <a:avLst/>
            <a:gdLst>
              <a:gd name="connsiteX0" fmla="*/ 113811 w 432706"/>
              <a:gd name="connsiteY0" fmla="*/ 276076 h 432707"/>
              <a:gd name="connsiteX1" fmla="*/ 156631 w 432706"/>
              <a:gd name="connsiteY1" fmla="*/ 318896 h 432707"/>
              <a:gd name="connsiteX2" fmla="*/ 141982 w 432706"/>
              <a:gd name="connsiteY2" fmla="*/ 333545 h 432707"/>
              <a:gd name="connsiteX3" fmla="*/ 126206 w 432706"/>
              <a:gd name="connsiteY3" fmla="*/ 333545 h 432707"/>
              <a:gd name="connsiteX4" fmla="*/ 126206 w 432706"/>
              <a:gd name="connsiteY4" fmla="*/ 306501 h 432707"/>
              <a:gd name="connsiteX5" fmla="*/ 99161 w 432706"/>
              <a:gd name="connsiteY5" fmla="*/ 306501 h 432707"/>
              <a:gd name="connsiteX6" fmla="*/ 99161 w 432706"/>
              <a:gd name="connsiteY6" fmla="*/ 290725 h 432707"/>
              <a:gd name="connsiteX7" fmla="*/ 226495 w 432706"/>
              <a:gd name="connsiteY7" fmla="*/ 164448 h 432707"/>
              <a:gd name="connsiteX8" fmla="*/ 230439 w 432706"/>
              <a:gd name="connsiteY8" fmla="*/ 166209 h 432707"/>
              <a:gd name="connsiteX9" fmla="*/ 229593 w 432706"/>
              <a:gd name="connsiteY9" fmla="*/ 174660 h 432707"/>
              <a:gd name="connsiteX10" fmla="*/ 147616 w 432706"/>
              <a:gd name="connsiteY10" fmla="*/ 256638 h 432707"/>
              <a:gd name="connsiteX11" fmla="*/ 139165 w 432706"/>
              <a:gd name="connsiteY11" fmla="*/ 257483 h 432707"/>
              <a:gd name="connsiteX12" fmla="*/ 140010 w 432706"/>
              <a:gd name="connsiteY12" fmla="*/ 249032 h 432707"/>
              <a:gd name="connsiteX13" fmla="*/ 221987 w 432706"/>
              <a:gd name="connsiteY13" fmla="*/ 167054 h 432707"/>
              <a:gd name="connsiteX14" fmla="*/ 226495 w 432706"/>
              <a:gd name="connsiteY14" fmla="*/ 164448 h 432707"/>
              <a:gd name="connsiteX15" fmla="*/ 225368 w 432706"/>
              <a:gd name="connsiteY15" fmla="*/ 126206 h 432707"/>
              <a:gd name="connsiteX16" fmla="*/ 72117 w 432706"/>
              <a:gd name="connsiteY16" fmla="*/ 279457 h 432707"/>
              <a:gd name="connsiteX17" fmla="*/ 72117 w 432706"/>
              <a:gd name="connsiteY17" fmla="*/ 360589 h 432707"/>
              <a:gd name="connsiteX18" fmla="*/ 153249 w 432706"/>
              <a:gd name="connsiteY18" fmla="*/ 360589 h 432707"/>
              <a:gd name="connsiteX19" fmla="*/ 306500 w 432706"/>
              <a:gd name="connsiteY19" fmla="*/ 207339 h 432707"/>
              <a:gd name="connsiteX20" fmla="*/ 288471 w 432706"/>
              <a:gd name="connsiteY20" fmla="*/ 74372 h 432707"/>
              <a:gd name="connsiteX21" fmla="*/ 269315 w 432706"/>
              <a:gd name="connsiteY21" fmla="*/ 82259 h 432707"/>
              <a:gd name="connsiteX22" fmla="*/ 243397 w 432706"/>
              <a:gd name="connsiteY22" fmla="*/ 108177 h 432707"/>
              <a:gd name="connsiteX23" fmla="*/ 324530 w 432706"/>
              <a:gd name="connsiteY23" fmla="*/ 189309 h 432707"/>
              <a:gd name="connsiteX24" fmla="*/ 350447 w 432706"/>
              <a:gd name="connsiteY24" fmla="*/ 163392 h 432707"/>
              <a:gd name="connsiteX25" fmla="*/ 358335 w 432706"/>
              <a:gd name="connsiteY25" fmla="*/ 144236 h 432707"/>
              <a:gd name="connsiteX26" fmla="*/ 350447 w 432706"/>
              <a:gd name="connsiteY26" fmla="*/ 125079 h 432707"/>
              <a:gd name="connsiteX27" fmla="*/ 307628 w 432706"/>
              <a:gd name="connsiteY27" fmla="*/ 82259 h 432707"/>
              <a:gd name="connsiteX28" fmla="*/ 288471 w 432706"/>
              <a:gd name="connsiteY28" fmla="*/ 74372 h 432707"/>
              <a:gd name="connsiteX29" fmla="*/ 81132 w 432706"/>
              <a:gd name="connsiteY29" fmla="*/ 0 h 432707"/>
              <a:gd name="connsiteX30" fmla="*/ 351574 w 432706"/>
              <a:gd name="connsiteY30" fmla="*/ 0 h 432707"/>
              <a:gd name="connsiteX31" fmla="*/ 408902 w 432706"/>
              <a:gd name="connsiteY31" fmla="*/ 23805 h 432707"/>
              <a:gd name="connsiteX32" fmla="*/ 432706 w 432706"/>
              <a:gd name="connsiteY32" fmla="*/ 81133 h 432707"/>
              <a:gd name="connsiteX33" fmla="*/ 432706 w 432706"/>
              <a:gd name="connsiteY33" fmla="*/ 351574 h 432707"/>
              <a:gd name="connsiteX34" fmla="*/ 408902 w 432706"/>
              <a:gd name="connsiteY34" fmla="*/ 408902 h 432707"/>
              <a:gd name="connsiteX35" fmla="*/ 351574 w 432706"/>
              <a:gd name="connsiteY35" fmla="*/ 432707 h 432707"/>
              <a:gd name="connsiteX36" fmla="*/ 81132 w 432706"/>
              <a:gd name="connsiteY36" fmla="*/ 432707 h 432707"/>
              <a:gd name="connsiteX37" fmla="*/ 23804 w 432706"/>
              <a:gd name="connsiteY37" fmla="*/ 408902 h 432707"/>
              <a:gd name="connsiteX38" fmla="*/ 0 w 432706"/>
              <a:gd name="connsiteY38" fmla="*/ 351574 h 432707"/>
              <a:gd name="connsiteX39" fmla="*/ 0 w 432706"/>
              <a:gd name="connsiteY39" fmla="*/ 81133 h 432707"/>
              <a:gd name="connsiteX40" fmla="*/ 23804 w 432706"/>
              <a:gd name="connsiteY40" fmla="*/ 23805 h 432707"/>
              <a:gd name="connsiteX41" fmla="*/ 81132 w 432706"/>
              <a:gd name="connsiteY41"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32706" h="432707">
                <a:moveTo>
                  <a:pt x="113811" y="276076"/>
                </a:moveTo>
                <a:lnTo>
                  <a:pt x="156631" y="318896"/>
                </a:lnTo>
                <a:lnTo>
                  <a:pt x="141982" y="333545"/>
                </a:lnTo>
                <a:lnTo>
                  <a:pt x="126206" y="333545"/>
                </a:lnTo>
                <a:lnTo>
                  <a:pt x="126206" y="306501"/>
                </a:lnTo>
                <a:lnTo>
                  <a:pt x="99161" y="306501"/>
                </a:lnTo>
                <a:lnTo>
                  <a:pt x="99161" y="290725"/>
                </a:lnTo>
                <a:close/>
                <a:moveTo>
                  <a:pt x="226495" y="164448"/>
                </a:moveTo>
                <a:cubicBezTo>
                  <a:pt x="227903" y="164308"/>
                  <a:pt x="229218" y="164894"/>
                  <a:pt x="230439" y="166209"/>
                </a:cubicBezTo>
                <a:cubicBezTo>
                  <a:pt x="233068" y="168651"/>
                  <a:pt x="232786" y="171468"/>
                  <a:pt x="229593" y="174660"/>
                </a:cubicBezTo>
                <a:lnTo>
                  <a:pt x="147616" y="256638"/>
                </a:lnTo>
                <a:cubicBezTo>
                  <a:pt x="144423" y="259831"/>
                  <a:pt x="141606" y="260112"/>
                  <a:pt x="139165" y="257483"/>
                </a:cubicBezTo>
                <a:cubicBezTo>
                  <a:pt x="136535" y="255042"/>
                  <a:pt x="136817" y="252225"/>
                  <a:pt x="140010" y="249032"/>
                </a:cubicBezTo>
                <a:lnTo>
                  <a:pt x="221987" y="167054"/>
                </a:lnTo>
                <a:cubicBezTo>
                  <a:pt x="223584" y="165458"/>
                  <a:pt x="225086" y="164589"/>
                  <a:pt x="226495" y="164448"/>
                </a:cubicBezTo>
                <a:close/>
                <a:moveTo>
                  <a:pt x="225368" y="126206"/>
                </a:moveTo>
                <a:lnTo>
                  <a:pt x="72117" y="279457"/>
                </a:lnTo>
                <a:lnTo>
                  <a:pt x="72117" y="360589"/>
                </a:lnTo>
                <a:lnTo>
                  <a:pt x="153249" y="360589"/>
                </a:lnTo>
                <a:lnTo>
                  <a:pt x="306500" y="207339"/>
                </a:lnTo>
                <a:close/>
                <a:moveTo>
                  <a:pt x="288471" y="74372"/>
                </a:moveTo>
                <a:cubicBezTo>
                  <a:pt x="280959" y="74372"/>
                  <a:pt x="274574" y="77001"/>
                  <a:pt x="269315" y="82259"/>
                </a:cubicBezTo>
                <a:lnTo>
                  <a:pt x="243397" y="108177"/>
                </a:lnTo>
                <a:lnTo>
                  <a:pt x="324530" y="189309"/>
                </a:lnTo>
                <a:lnTo>
                  <a:pt x="350447" y="163392"/>
                </a:lnTo>
                <a:cubicBezTo>
                  <a:pt x="355706" y="158133"/>
                  <a:pt x="358335" y="151748"/>
                  <a:pt x="358335" y="144236"/>
                </a:cubicBezTo>
                <a:cubicBezTo>
                  <a:pt x="358335" y="136723"/>
                  <a:pt x="355706" y="130338"/>
                  <a:pt x="350447" y="125079"/>
                </a:cubicBezTo>
                <a:lnTo>
                  <a:pt x="307628" y="82259"/>
                </a:lnTo>
                <a:cubicBezTo>
                  <a:pt x="302369" y="77001"/>
                  <a:pt x="295983" y="74372"/>
                  <a:pt x="288471" y="74372"/>
                </a:cubicBezTo>
                <a:close/>
                <a:moveTo>
                  <a:pt x="81132" y="0"/>
                </a:moveTo>
                <a:lnTo>
                  <a:pt x="351574" y="0"/>
                </a:lnTo>
                <a:cubicBezTo>
                  <a:pt x="373923" y="0"/>
                  <a:pt x="393033" y="7935"/>
                  <a:pt x="408902" y="23805"/>
                </a:cubicBezTo>
                <a:cubicBezTo>
                  <a:pt x="424772" y="39674"/>
                  <a:pt x="432706" y="58784"/>
                  <a:pt x="432706" y="81133"/>
                </a:cubicBezTo>
                <a:lnTo>
                  <a:pt x="432706" y="351574"/>
                </a:lnTo>
                <a:cubicBezTo>
                  <a:pt x="432706" y="373924"/>
                  <a:pt x="424772" y="393033"/>
                  <a:pt x="408902" y="408902"/>
                </a:cubicBezTo>
                <a:cubicBezTo>
                  <a:pt x="393033" y="424772"/>
                  <a:pt x="373923" y="432707"/>
                  <a:pt x="351574" y="432707"/>
                </a:cubicBezTo>
                <a:lnTo>
                  <a:pt x="81132" y="432707"/>
                </a:lnTo>
                <a:cubicBezTo>
                  <a:pt x="58783" y="432707"/>
                  <a:pt x="39674" y="424772"/>
                  <a:pt x="23804" y="408902"/>
                </a:cubicBezTo>
                <a:cubicBezTo>
                  <a:pt x="7935" y="393033"/>
                  <a:pt x="0" y="373924"/>
                  <a:pt x="0" y="351574"/>
                </a:cubicBezTo>
                <a:lnTo>
                  <a:pt x="0" y="81133"/>
                </a:lnTo>
                <a:cubicBezTo>
                  <a:pt x="0" y="58784"/>
                  <a:pt x="7935" y="39674"/>
                  <a:pt x="23804" y="23805"/>
                </a:cubicBezTo>
                <a:cubicBezTo>
                  <a:pt x="39674" y="7935"/>
                  <a:pt x="58783" y="0"/>
                  <a:pt x="811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fr-FR" dirty="0"/>
          </a:p>
        </p:txBody>
      </p:sp>
      <p:sp>
        <p:nvSpPr>
          <p:cNvPr id="74" name="ZoneTexte 73">
            <a:extLst>
              <a:ext uri="{FF2B5EF4-FFF2-40B4-BE49-F238E27FC236}">
                <a16:creationId xmlns:a16="http://schemas.microsoft.com/office/drawing/2014/main" id="{E9533ACC-E331-402E-ABF6-773F869FCB89}"/>
              </a:ext>
            </a:extLst>
          </p:cNvPr>
          <p:cNvSpPr txBox="1"/>
          <p:nvPr/>
        </p:nvSpPr>
        <p:spPr>
          <a:xfrm>
            <a:off x="3505998" y="675314"/>
            <a:ext cx="6710529" cy="369332"/>
          </a:xfrm>
          <a:prstGeom prst="rect">
            <a:avLst/>
          </a:prstGeom>
          <a:solidFill>
            <a:srgbClr val="00AC8C"/>
          </a:solidFill>
        </p:spPr>
        <p:txBody>
          <a:bodyPr wrap="square" rtlCol="0">
            <a:spAutoFit/>
          </a:bodyPr>
          <a:lstStyle/>
          <a:p>
            <a:r>
              <a:rPr lang="fr-FR" b="1" dirty="0">
                <a:solidFill>
                  <a:schemeClr val="bg1"/>
                </a:solidFill>
              </a:rPr>
              <a:t>Accès à l’écran </a:t>
            </a:r>
            <a:r>
              <a:rPr lang="fr-FR" dirty="0">
                <a:solidFill>
                  <a:schemeClr val="bg1"/>
                </a:solidFill>
              </a:rPr>
              <a:t>: Formation </a:t>
            </a: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 </a:t>
            </a: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Fin de session </a:t>
            </a: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a:t>
            </a: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Confirmer la réalisation</a:t>
            </a:r>
            <a:endParaRPr lang="fr-FR" dirty="0">
              <a:solidFill>
                <a:schemeClr val="bg1"/>
              </a:solidFill>
            </a:endParaRPr>
          </a:p>
        </p:txBody>
      </p:sp>
      <p:sp>
        <p:nvSpPr>
          <p:cNvPr id="75" name="Rectangle : avec coins arrondis en diagonale 74">
            <a:extLst>
              <a:ext uri="{FF2B5EF4-FFF2-40B4-BE49-F238E27FC236}">
                <a16:creationId xmlns:a16="http://schemas.microsoft.com/office/drawing/2014/main" id="{CD51F480-36AF-4204-95D8-D9F210732D3B}"/>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76" name="Rectangle : avec coins arrondis en diagonale 75">
            <a:extLst>
              <a:ext uri="{FF2B5EF4-FFF2-40B4-BE49-F238E27FC236}">
                <a16:creationId xmlns:a16="http://schemas.microsoft.com/office/drawing/2014/main" id="{90AE5CAB-28EB-428F-9865-ACCB8A186EBE}"/>
              </a:ext>
            </a:extLst>
          </p:cNvPr>
          <p:cNvSpPr/>
          <p:nvPr/>
        </p:nvSpPr>
        <p:spPr>
          <a:xfrm>
            <a:off x="60960" y="160470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2 –</a:t>
            </a:r>
            <a:br>
              <a:rPr lang="fr-FR" sz="1000" dirty="0">
                <a:solidFill>
                  <a:srgbClr val="00AC8C"/>
                </a:solidFill>
              </a:rPr>
            </a:br>
            <a:r>
              <a:rPr lang="fr-FR" sz="1000" dirty="0">
                <a:solidFill>
                  <a:srgbClr val="00AC8C"/>
                </a:solidFill>
              </a:rPr>
              <a:t>Stage / Session</a:t>
            </a:r>
          </a:p>
        </p:txBody>
      </p:sp>
      <p:sp>
        <p:nvSpPr>
          <p:cNvPr id="77" name="Rectangle : avec coins arrondis en diagonale 76">
            <a:extLst>
              <a:ext uri="{FF2B5EF4-FFF2-40B4-BE49-F238E27FC236}">
                <a16:creationId xmlns:a16="http://schemas.microsoft.com/office/drawing/2014/main" id="{F8D582F6-93D5-4A90-8B5A-063E80E12782}"/>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78" name="Rectangle : avec coins arrondis en diagonale 77">
            <a:extLst>
              <a:ext uri="{FF2B5EF4-FFF2-40B4-BE49-F238E27FC236}">
                <a16:creationId xmlns:a16="http://schemas.microsoft.com/office/drawing/2014/main" id="{C49115F8-1B57-4A13-BFC5-FE1E48108A15}"/>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84" name="Rectangle : avec coins arrondis en diagonale 83">
            <a:extLst>
              <a:ext uri="{FF2B5EF4-FFF2-40B4-BE49-F238E27FC236}">
                <a16:creationId xmlns:a16="http://schemas.microsoft.com/office/drawing/2014/main" id="{8E03A2B7-7111-4BCD-A95F-7B102E48AD6A}"/>
              </a:ext>
            </a:extLst>
          </p:cNvPr>
          <p:cNvSpPr/>
          <p:nvPr/>
        </p:nvSpPr>
        <p:spPr>
          <a:xfrm>
            <a:off x="60960" y="3893461"/>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6 - </a:t>
            </a:r>
            <a:br>
              <a:rPr lang="fr-FR" sz="1000" dirty="0"/>
            </a:br>
            <a:r>
              <a:rPr lang="fr-FR" sz="1000" dirty="0"/>
              <a:t> Réalisation session</a:t>
            </a:r>
          </a:p>
        </p:txBody>
      </p:sp>
      <p:sp>
        <p:nvSpPr>
          <p:cNvPr id="85" name="Rectangle : avec coins arrondis en diagonale 84">
            <a:extLst>
              <a:ext uri="{FF2B5EF4-FFF2-40B4-BE49-F238E27FC236}">
                <a16:creationId xmlns:a16="http://schemas.microsoft.com/office/drawing/2014/main" id="{D8CB3349-F4C1-40F4-A209-C9E6BF96088F}"/>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86" name="Rectangle : avec coins arrondis en diagonale 85">
            <a:extLst>
              <a:ext uri="{FF2B5EF4-FFF2-40B4-BE49-F238E27FC236}">
                <a16:creationId xmlns:a16="http://schemas.microsoft.com/office/drawing/2014/main" id="{F385379D-0FF0-46AD-B5F0-60D9325A10F1}"/>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87" name="Rectangle : avec coins arrondis en diagonale 86">
            <a:extLst>
              <a:ext uri="{FF2B5EF4-FFF2-40B4-BE49-F238E27FC236}">
                <a16:creationId xmlns:a16="http://schemas.microsoft.com/office/drawing/2014/main" id="{B4CFD231-DF18-4144-9379-7B5FB5E5770B}"/>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p>
        </p:txBody>
      </p:sp>
      <p:sp>
        <p:nvSpPr>
          <p:cNvPr id="88" name="Rectangle : avec coins arrondis en diagonale 87">
            <a:extLst>
              <a:ext uri="{FF2B5EF4-FFF2-40B4-BE49-F238E27FC236}">
                <a16:creationId xmlns:a16="http://schemas.microsoft.com/office/drawing/2014/main" id="{F78A233A-1106-4BF8-8764-D126D418C987}"/>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6" name="Espace réservé de la date 5">
            <a:extLst>
              <a:ext uri="{FF2B5EF4-FFF2-40B4-BE49-F238E27FC236}">
                <a16:creationId xmlns:a16="http://schemas.microsoft.com/office/drawing/2014/main" id="{63399F94-9688-4535-BE79-046E76927721}"/>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B27D07AB-8DDF-46C0-93AE-DE6687C32CA1}"/>
              </a:ext>
            </a:extLst>
          </p:cNvPr>
          <p:cNvSpPr>
            <a:spLocks noGrp="1"/>
          </p:cNvSpPr>
          <p:nvPr>
            <p:ph type="sldNum" sz="quarter" idx="12"/>
          </p:nvPr>
        </p:nvSpPr>
        <p:spPr/>
        <p:txBody>
          <a:bodyPr/>
          <a:lstStyle/>
          <a:p>
            <a:fld id="{9BA320C2-BDE6-4EB1-A6D0-0042D9418E61}" type="slidenum">
              <a:rPr lang="fr-FR" smtClean="0"/>
              <a:pPr/>
              <a:t>26</a:t>
            </a:fld>
            <a:endParaRPr lang="fr-FR" dirty="0"/>
          </a:p>
        </p:txBody>
      </p:sp>
      <p:grpSp>
        <p:nvGrpSpPr>
          <p:cNvPr id="62" name="Groupe 61"/>
          <p:cNvGrpSpPr/>
          <p:nvPr/>
        </p:nvGrpSpPr>
        <p:grpSpPr>
          <a:xfrm>
            <a:off x="11278836" y="705942"/>
            <a:ext cx="756938" cy="527878"/>
            <a:chOff x="10975331" y="352297"/>
            <a:chExt cx="756938" cy="527878"/>
          </a:xfrm>
        </p:grpSpPr>
        <p:sp>
          <p:nvSpPr>
            <p:cNvPr id="63" name="Rectangle avec coins arrondis en diagonale 62"/>
            <p:cNvSpPr/>
            <p:nvPr/>
          </p:nvSpPr>
          <p:spPr>
            <a:xfrm>
              <a:off x="10975331" y="352297"/>
              <a:ext cx="756938" cy="527878"/>
            </a:xfrm>
            <a:prstGeom prst="round2Diag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6" name="ZoneTexte 65"/>
            <p:cNvSpPr txBox="1"/>
            <p:nvPr/>
          </p:nvSpPr>
          <p:spPr>
            <a:xfrm>
              <a:off x="10975331" y="450114"/>
              <a:ext cx="756938" cy="369332"/>
            </a:xfrm>
            <a:prstGeom prst="rect">
              <a:avLst/>
            </a:prstGeom>
            <a:noFill/>
          </p:spPr>
          <p:txBody>
            <a:bodyPr wrap="none" rtlCol="0">
              <a:spAutoFit/>
            </a:bodyPr>
            <a:lstStyle/>
            <a:p>
              <a:r>
                <a:rPr lang="fr-FR" b="1" dirty="0">
                  <a:solidFill>
                    <a:srgbClr val="F6FCFA"/>
                  </a:solidFill>
                </a:rPr>
                <a:t>Démo</a:t>
              </a:r>
            </a:p>
          </p:txBody>
        </p:sp>
      </p:grpSp>
    </p:spTree>
    <p:extLst>
      <p:ext uri="{BB962C8B-B14F-4D97-AF65-F5344CB8AC3E}">
        <p14:creationId xmlns:p14="http://schemas.microsoft.com/office/powerpoint/2010/main" val="1012083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E0BCF7-2D6A-4B33-A8FD-06978C386C96}"/>
              </a:ext>
            </a:extLst>
          </p:cNvPr>
          <p:cNvSpPr>
            <a:spLocks noGrp="1"/>
          </p:cNvSpPr>
          <p:nvPr>
            <p:ph type="title"/>
          </p:nvPr>
        </p:nvSpPr>
        <p:spPr/>
        <p:txBody>
          <a:bodyPr>
            <a:normAutofit fontScale="90000"/>
          </a:bodyPr>
          <a:lstStyle/>
          <a:p>
            <a:r>
              <a:rPr lang="fr-FR" dirty="0"/>
              <a:t>6-2 Saisir les présences (1)</a:t>
            </a:r>
          </a:p>
        </p:txBody>
      </p:sp>
      <p:sp>
        <p:nvSpPr>
          <p:cNvPr id="3" name="Espace réservé du contenu 2">
            <a:extLst>
              <a:ext uri="{FF2B5EF4-FFF2-40B4-BE49-F238E27FC236}">
                <a16:creationId xmlns:a16="http://schemas.microsoft.com/office/drawing/2014/main" id="{DA466E25-F0CE-4E5A-8F15-74B2970E889F}"/>
              </a:ext>
            </a:extLst>
          </p:cNvPr>
          <p:cNvSpPr>
            <a:spLocks noGrp="1"/>
          </p:cNvSpPr>
          <p:nvPr>
            <p:ph idx="1"/>
          </p:nvPr>
        </p:nvSpPr>
        <p:spPr/>
        <p:txBody>
          <a:bodyPr/>
          <a:lstStyle/>
          <a:p>
            <a:r>
              <a:rPr lang="fr-FR" dirty="0">
                <a:latin typeface="+mn-lt"/>
              </a:rPr>
              <a:t>Les heures de présence sont renseignées par défaut pour chaque agent avec la durée de la session. Ces heures de présence sont modifiables sur l’onglet </a:t>
            </a:r>
            <a:r>
              <a:rPr lang="fr-FR" b="1" dirty="0">
                <a:latin typeface="+mn-lt"/>
              </a:rPr>
              <a:t>Présence/Absence pour la session</a:t>
            </a:r>
            <a:r>
              <a:rPr lang="fr-FR" dirty="0">
                <a:latin typeface="+mn-lt"/>
              </a:rPr>
              <a:t> :</a:t>
            </a:r>
          </a:p>
        </p:txBody>
      </p:sp>
      <p:sp>
        <p:nvSpPr>
          <p:cNvPr id="4" name="Espace réservé du pied de page 3">
            <a:extLst>
              <a:ext uri="{FF2B5EF4-FFF2-40B4-BE49-F238E27FC236}">
                <a16:creationId xmlns:a16="http://schemas.microsoft.com/office/drawing/2014/main" id="{8D714771-CA0F-4E06-BBB9-4B6D7A93F86E}"/>
              </a:ext>
            </a:extLst>
          </p:cNvPr>
          <p:cNvSpPr>
            <a:spLocks noGrp="1"/>
          </p:cNvSpPr>
          <p:nvPr>
            <p:ph type="ftr" sz="quarter" idx="11"/>
          </p:nvPr>
        </p:nvSpPr>
        <p:spPr/>
        <p:txBody>
          <a:bodyPr/>
          <a:lstStyle/>
          <a:p>
            <a:r>
              <a:rPr lang="fr-FR" dirty="0"/>
              <a:t>Module 2</a:t>
            </a:r>
          </a:p>
        </p:txBody>
      </p:sp>
      <p:sp>
        <p:nvSpPr>
          <p:cNvPr id="7" name="ZoneTexte 6">
            <a:extLst>
              <a:ext uri="{FF2B5EF4-FFF2-40B4-BE49-F238E27FC236}">
                <a16:creationId xmlns:a16="http://schemas.microsoft.com/office/drawing/2014/main" id="{AD636A77-23C3-4718-A5C6-3BC724343A3C}"/>
              </a:ext>
            </a:extLst>
          </p:cNvPr>
          <p:cNvSpPr txBox="1"/>
          <p:nvPr/>
        </p:nvSpPr>
        <p:spPr>
          <a:xfrm>
            <a:off x="1232018" y="670477"/>
            <a:ext cx="4406782" cy="369332"/>
          </a:xfrm>
          <a:prstGeom prst="rect">
            <a:avLst/>
          </a:prstGeom>
          <a:noFill/>
        </p:spPr>
        <p:txBody>
          <a:bodyPr wrap="square" rtlCol="0">
            <a:spAutoFit/>
          </a:bodyPr>
          <a:lstStyle/>
          <a:p>
            <a:r>
              <a:rPr lang="fr-FR" i="1" dirty="0">
                <a:latin typeface="+mj-lt"/>
              </a:rPr>
              <a:t>Réaliser une session</a:t>
            </a:r>
          </a:p>
        </p:txBody>
      </p:sp>
      <p:cxnSp>
        <p:nvCxnSpPr>
          <p:cNvPr id="40" name="Straight Connector 103">
            <a:extLst>
              <a:ext uri="{FF2B5EF4-FFF2-40B4-BE49-F238E27FC236}">
                <a16:creationId xmlns:a16="http://schemas.microsoft.com/office/drawing/2014/main" id="{77AC5FF8-8156-4011-BE70-D59364C038C3}"/>
              </a:ext>
            </a:extLst>
          </p:cNvPr>
          <p:cNvCxnSpPr>
            <a:cxnSpLocks/>
          </p:cNvCxnSpPr>
          <p:nvPr/>
        </p:nvCxnSpPr>
        <p:spPr>
          <a:xfrm flipV="1">
            <a:off x="1561283" y="2201238"/>
            <a:ext cx="9792517"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grpSp>
        <p:nvGrpSpPr>
          <p:cNvPr id="41" name="Groupe 40">
            <a:extLst>
              <a:ext uri="{FF2B5EF4-FFF2-40B4-BE49-F238E27FC236}">
                <a16:creationId xmlns:a16="http://schemas.microsoft.com/office/drawing/2014/main" id="{DCD25579-4676-48B9-A21F-9E4FCC5D40CA}"/>
              </a:ext>
            </a:extLst>
          </p:cNvPr>
          <p:cNvGrpSpPr/>
          <p:nvPr/>
        </p:nvGrpSpPr>
        <p:grpSpPr>
          <a:xfrm>
            <a:off x="1573922" y="1931238"/>
            <a:ext cx="2293651" cy="1269162"/>
            <a:chOff x="1573922" y="1931238"/>
            <a:chExt cx="2293651" cy="1269162"/>
          </a:xfrm>
        </p:grpSpPr>
        <p:sp>
          <p:nvSpPr>
            <p:cNvPr id="42" name="Rectangle 41">
              <a:extLst>
                <a:ext uri="{FF2B5EF4-FFF2-40B4-BE49-F238E27FC236}">
                  <a16:creationId xmlns:a16="http://schemas.microsoft.com/office/drawing/2014/main" id="{96FE05B6-A04A-4EEC-BC57-1F3F6055D674}"/>
                </a:ext>
              </a:extLst>
            </p:cNvPr>
            <p:cNvSpPr/>
            <p:nvPr/>
          </p:nvSpPr>
          <p:spPr>
            <a:xfrm>
              <a:off x="157392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ZoneTexte 42">
              <a:extLst>
                <a:ext uri="{FF2B5EF4-FFF2-40B4-BE49-F238E27FC236}">
                  <a16:creationId xmlns:a16="http://schemas.microsoft.com/office/drawing/2014/main" id="{9ACD6165-2C7D-432E-B3EA-46A69DD71A7E}"/>
                </a:ext>
              </a:extLst>
            </p:cNvPr>
            <p:cNvSpPr txBox="1"/>
            <p:nvPr/>
          </p:nvSpPr>
          <p:spPr>
            <a:xfrm>
              <a:off x="157392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Déclarer la session « Réalisée »</a:t>
              </a:r>
            </a:p>
          </p:txBody>
        </p:sp>
        <p:sp>
          <p:nvSpPr>
            <p:cNvPr id="44" name="Ellipse 43">
              <a:extLst>
                <a:ext uri="{FF2B5EF4-FFF2-40B4-BE49-F238E27FC236}">
                  <a16:creationId xmlns:a16="http://schemas.microsoft.com/office/drawing/2014/main" id="{44E649DD-45AC-4977-9183-BF941335F9A0}"/>
                </a:ext>
              </a:extLst>
            </p:cNvPr>
            <p:cNvSpPr/>
            <p:nvPr/>
          </p:nvSpPr>
          <p:spPr>
            <a:xfrm>
              <a:off x="245074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45" name="ZoneTexte 44">
              <a:extLst>
                <a:ext uri="{FF2B5EF4-FFF2-40B4-BE49-F238E27FC236}">
                  <a16:creationId xmlns:a16="http://schemas.microsoft.com/office/drawing/2014/main" id="{86B94657-83A7-4A0B-9010-2BBCDBACF307}"/>
                </a:ext>
              </a:extLst>
            </p:cNvPr>
            <p:cNvSpPr txBox="1"/>
            <p:nvPr/>
          </p:nvSpPr>
          <p:spPr>
            <a:xfrm>
              <a:off x="2564311" y="1970406"/>
              <a:ext cx="312872" cy="461665"/>
            </a:xfrm>
            <a:prstGeom prst="rect">
              <a:avLst/>
            </a:prstGeom>
            <a:noFill/>
          </p:spPr>
          <p:txBody>
            <a:bodyPr wrap="square" rtlCol="0">
              <a:spAutoFit/>
            </a:bodyPr>
            <a:lstStyle/>
            <a:p>
              <a:r>
                <a:rPr lang="fr-FR" sz="2400" b="1" dirty="0">
                  <a:solidFill>
                    <a:schemeClr val="bg1"/>
                  </a:solidFill>
                </a:rPr>
                <a:t>1</a:t>
              </a:r>
              <a:endParaRPr lang="fr-FR" b="1" dirty="0">
                <a:solidFill>
                  <a:schemeClr val="bg1"/>
                </a:solidFill>
              </a:endParaRPr>
            </a:p>
          </p:txBody>
        </p:sp>
      </p:grpSp>
      <p:grpSp>
        <p:nvGrpSpPr>
          <p:cNvPr id="46" name="Groupe 45">
            <a:extLst>
              <a:ext uri="{FF2B5EF4-FFF2-40B4-BE49-F238E27FC236}">
                <a16:creationId xmlns:a16="http://schemas.microsoft.com/office/drawing/2014/main" id="{C39899DB-667C-47EB-AC3D-36F47EB43E2D}"/>
              </a:ext>
            </a:extLst>
          </p:cNvPr>
          <p:cNvGrpSpPr/>
          <p:nvPr/>
        </p:nvGrpSpPr>
        <p:grpSpPr>
          <a:xfrm>
            <a:off x="4072515" y="1931238"/>
            <a:ext cx="2293651" cy="1269162"/>
            <a:chOff x="4045422" y="1931238"/>
            <a:chExt cx="2293651" cy="1269162"/>
          </a:xfrm>
        </p:grpSpPr>
        <p:sp>
          <p:nvSpPr>
            <p:cNvPr id="47" name="Rectangle 46">
              <a:extLst>
                <a:ext uri="{FF2B5EF4-FFF2-40B4-BE49-F238E27FC236}">
                  <a16:creationId xmlns:a16="http://schemas.microsoft.com/office/drawing/2014/main" id="{B927BF3A-310A-4854-9FC1-E7E7857CAD04}"/>
                </a:ext>
              </a:extLst>
            </p:cNvPr>
            <p:cNvSpPr/>
            <p:nvPr/>
          </p:nvSpPr>
          <p:spPr>
            <a:xfrm>
              <a:off x="4045422" y="2384466"/>
              <a:ext cx="2293651" cy="815934"/>
            </a:xfrm>
            <a:prstGeom prst="rect">
              <a:avLst/>
            </a:prstGeom>
            <a:solidFill>
              <a:srgbClr val="E6F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ZoneTexte 47">
              <a:extLst>
                <a:ext uri="{FF2B5EF4-FFF2-40B4-BE49-F238E27FC236}">
                  <a16:creationId xmlns:a16="http://schemas.microsoft.com/office/drawing/2014/main" id="{499B8F47-C830-4539-AF91-4CEA846D16B3}"/>
                </a:ext>
              </a:extLst>
            </p:cNvPr>
            <p:cNvSpPr txBox="1"/>
            <p:nvPr/>
          </p:nvSpPr>
          <p:spPr>
            <a:xfrm>
              <a:off x="404542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Saisir les présences / absences</a:t>
              </a:r>
            </a:p>
          </p:txBody>
        </p:sp>
        <p:sp>
          <p:nvSpPr>
            <p:cNvPr id="49" name="Ellipse 48">
              <a:extLst>
                <a:ext uri="{FF2B5EF4-FFF2-40B4-BE49-F238E27FC236}">
                  <a16:creationId xmlns:a16="http://schemas.microsoft.com/office/drawing/2014/main" id="{B1FADE96-F101-4EF8-B3F0-5AB4E96682DA}"/>
                </a:ext>
              </a:extLst>
            </p:cNvPr>
            <p:cNvSpPr/>
            <p:nvPr/>
          </p:nvSpPr>
          <p:spPr>
            <a:xfrm>
              <a:off x="4922247" y="1931238"/>
              <a:ext cx="540000" cy="540000"/>
            </a:xfrm>
            <a:prstGeom prst="ellips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0" name="ZoneTexte 49">
              <a:extLst>
                <a:ext uri="{FF2B5EF4-FFF2-40B4-BE49-F238E27FC236}">
                  <a16:creationId xmlns:a16="http://schemas.microsoft.com/office/drawing/2014/main" id="{6C762CB3-2F8E-4AB5-B883-9FDBBF020D22}"/>
                </a:ext>
              </a:extLst>
            </p:cNvPr>
            <p:cNvSpPr txBox="1"/>
            <p:nvPr/>
          </p:nvSpPr>
          <p:spPr>
            <a:xfrm>
              <a:off x="5035811" y="1970406"/>
              <a:ext cx="312872" cy="461665"/>
            </a:xfrm>
            <a:prstGeom prst="rect">
              <a:avLst/>
            </a:prstGeom>
            <a:noFill/>
          </p:spPr>
          <p:txBody>
            <a:bodyPr wrap="square" rtlCol="0">
              <a:spAutoFit/>
            </a:bodyPr>
            <a:lstStyle/>
            <a:p>
              <a:r>
                <a:rPr lang="fr-FR" sz="2400" b="1" dirty="0">
                  <a:solidFill>
                    <a:schemeClr val="bg1"/>
                  </a:solidFill>
                </a:rPr>
                <a:t>2</a:t>
              </a:r>
              <a:endParaRPr lang="fr-FR" b="1" dirty="0">
                <a:solidFill>
                  <a:schemeClr val="bg1"/>
                </a:solidFill>
              </a:endParaRPr>
            </a:p>
          </p:txBody>
        </p:sp>
      </p:grpSp>
      <p:grpSp>
        <p:nvGrpSpPr>
          <p:cNvPr id="51" name="Groupe 50">
            <a:extLst>
              <a:ext uri="{FF2B5EF4-FFF2-40B4-BE49-F238E27FC236}">
                <a16:creationId xmlns:a16="http://schemas.microsoft.com/office/drawing/2014/main" id="{2FC59C9E-7F90-4170-B77B-FB3FD999330D}"/>
              </a:ext>
            </a:extLst>
          </p:cNvPr>
          <p:cNvGrpSpPr/>
          <p:nvPr/>
        </p:nvGrpSpPr>
        <p:grpSpPr>
          <a:xfrm>
            <a:off x="6571108" y="1931238"/>
            <a:ext cx="2293651" cy="1269162"/>
            <a:chOff x="6506762" y="1931238"/>
            <a:chExt cx="2293651" cy="1269162"/>
          </a:xfrm>
        </p:grpSpPr>
        <p:sp>
          <p:nvSpPr>
            <p:cNvPr id="52" name="Rectangle 51">
              <a:extLst>
                <a:ext uri="{FF2B5EF4-FFF2-40B4-BE49-F238E27FC236}">
                  <a16:creationId xmlns:a16="http://schemas.microsoft.com/office/drawing/2014/main" id="{9DC32237-5EDB-4EDC-BF32-009D1C1AA710}"/>
                </a:ext>
              </a:extLst>
            </p:cNvPr>
            <p:cNvSpPr/>
            <p:nvPr/>
          </p:nvSpPr>
          <p:spPr>
            <a:xfrm>
              <a:off x="650676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ZoneTexte 52">
              <a:extLst>
                <a:ext uri="{FF2B5EF4-FFF2-40B4-BE49-F238E27FC236}">
                  <a16:creationId xmlns:a16="http://schemas.microsoft.com/office/drawing/2014/main" id="{5B0C6230-575F-45D6-931E-1B43FD98340D}"/>
                </a:ext>
              </a:extLst>
            </p:cNvPr>
            <p:cNvSpPr txBox="1"/>
            <p:nvPr/>
          </p:nvSpPr>
          <p:spPr>
            <a:xfrm>
              <a:off x="650676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Gérer les attestations</a:t>
              </a:r>
              <a:br>
                <a:rPr lang="fr-FR" sz="1600" b="1" dirty="0">
                  <a:solidFill>
                    <a:schemeClr val="tx1">
                      <a:lumMod val="65000"/>
                      <a:lumOff val="35000"/>
                    </a:schemeClr>
                  </a:solidFill>
                </a:rPr>
              </a:br>
              <a:r>
                <a:rPr lang="fr-FR" sz="1600" b="1" dirty="0">
                  <a:solidFill>
                    <a:schemeClr val="tx1">
                      <a:lumMod val="65000"/>
                      <a:lumOff val="35000"/>
                    </a:schemeClr>
                  </a:solidFill>
                </a:rPr>
                <a:t>de formation</a:t>
              </a:r>
            </a:p>
          </p:txBody>
        </p:sp>
        <p:sp>
          <p:nvSpPr>
            <p:cNvPr id="54" name="Ellipse 53">
              <a:extLst>
                <a:ext uri="{FF2B5EF4-FFF2-40B4-BE49-F238E27FC236}">
                  <a16:creationId xmlns:a16="http://schemas.microsoft.com/office/drawing/2014/main" id="{164E60C8-3CD3-494A-8A13-519A2CD9D802}"/>
                </a:ext>
              </a:extLst>
            </p:cNvPr>
            <p:cNvSpPr/>
            <p:nvPr/>
          </p:nvSpPr>
          <p:spPr>
            <a:xfrm>
              <a:off x="738358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5" name="ZoneTexte 54">
              <a:extLst>
                <a:ext uri="{FF2B5EF4-FFF2-40B4-BE49-F238E27FC236}">
                  <a16:creationId xmlns:a16="http://schemas.microsoft.com/office/drawing/2014/main" id="{36EC1AED-C79D-4C5B-9814-F761FF530645}"/>
                </a:ext>
              </a:extLst>
            </p:cNvPr>
            <p:cNvSpPr txBox="1"/>
            <p:nvPr/>
          </p:nvSpPr>
          <p:spPr>
            <a:xfrm>
              <a:off x="7497151" y="1970406"/>
              <a:ext cx="312872" cy="461665"/>
            </a:xfrm>
            <a:prstGeom prst="rect">
              <a:avLst/>
            </a:prstGeom>
            <a:noFill/>
          </p:spPr>
          <p:txBody>
            <a:bodyPr wrap="square" rtlCol="0">
              <a:spAutoFit/>
            </a:bodyPr>
            <a:lstStyle/>
            <a:p>
              <a:r>
                <a:rPr lang="fr-FR" sz="2400" b="1" dirty="0">
                  <a:solidFill>
                    <a:schemeClr val="bg1"/>
                  </a:solidFill>
                </a:rPr>
                <a:t>3</a:t>
              </a:r>
              <a:endParaRPr lang="fr-FR" b="1" dirty="0">
                <a:solidFill>
                  <a:schemeClr val="bg1"/>
                </a:solidFill>
              </a:endParaRPr>
            </a:p>
          </p:txBody>
        </p:sp>
      </p:grpSp>
      <p:grpSp>
        <p:nvGrpSpPr>
          <p:cNvPr id="56" name="Groupe 55">
            <a:extLst>
              <a:ext uri="{FF2B5EF4-FFF2-40B4-BE49-F238E27FC236}">
                <a16:creationId xmlns:a16="http://schemas.microsoft.com/office/drawing/2014/main" id="{61E513AB-01EF-4314-9170-ED62F774BED1}"/>
              </a:ext>
            </a:extLst>
          </p:cNvPr>
          <p:cNvGrpSpPr/>
          <p:nvPr/>
        </p:nvGrpSpPr>
        <p:grpSpPr>
          <a:xfrm>
            <a:off x="9069702" y="1931238"/>
            <a:ext cx="2293651" cy="1269162"/>
            <a:chOff x="9069702" y="1931238"/>
            <a:chExt cx="2293651" cy="1269162"/>
          </a:xfrm>
        </p:grpSpPr>
        <p:sp>
          <p:nvSpPr>
            <p:cNvPr id="57" name="Rectangle 56">
              <a:extLst>
                <a:ext uri="{FF2B5EF4-FFF2-40B4-BE49-F238E27FC236}">
                  <a16:creationId xmlns:a16="http://schemas.microsoft.com/office/drawing/2014/main" id="{7FA8F50A-A04E-4083-A396-2C0F467BBB46}"/>
                </a:ext>
              </a:extLst>
            </p:cNvPr>
            <p:cNvSpPr/>
            <p:nvPr/>
          </p:nvSpPr>
          <p:spPr>
            <a:xfrm>
              <a:off x="906970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74FDB02F-6FBE-4E59-B51A-FE43A6F6983B}"/>
                </a:ext>
              </a:extLst>
            </p:cNvPr>
            <p:cNvSpPr txBox="1"/>
            <p:nvPr/>
          </p:nvSpPr>
          <p:spPr>
            <a:xfrm>
              <a:off x="9069702" y="2504649"/>
              <a:ext cx="2293651" cy="338554"/>
            </a:xfrm>
            <a:prstGeom prst="rect">
              <a:avLst/>
            </a:prstGeom>
            <a:noFill/>
          </p:spPr>
          <p:txBody>
            <a:bodyPr wrap="square" lIns="0" rIns="0" rtlCol="0">
              <a:spAutoFit/>
            </a:bodyPr>
            <a:lstStyle/>
            <a:p>
              <a:pPr algn="ctr"/>
              <a:r>
                <a:rPr lang="fr-FR" sz="1600" b="1" dirty="0">
                  <a:solidFill>
                    <a:schemeClr val="tx1">
                      <a:lumMod val="65000"/>
                      <a:lumOff val="35000"/>
                    </a:schemeClr>
                  </a:solidFill>
                </a:rPr>
                <a:t>Clôturer la session</a:t>
              </a:r>
            </a:p>
          </p:txBody>
        </p:sp>
        <p:sp>
          <p:nvSpPr>
            <p:cNvPr id="59" name="Ellipse 58">
              <a:extLst>
                <a:ext uri="{FF2B5EF4-FFF2-40B4-BE49-F238E27FC236}">
                  <a16:creationId xmlns:a16="http://schemas.microsoft.com/office/drawing/2014/main" id="{AE729E04-2F26-4F3D-827D-B809A233EC7B}"/>
                </a:ext>
              </a:extLst>
            </p:cNvPr>
            <p:cNvSpPr/>
            <p:nvPr/>
          </p:nvSpPr>
          <p:spPr>
            <a:xfrm>
              <a:off x="994652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60" name="ZoneTexte 59">
              <a:extLst>
                <a:ext uri="{FF2B5EF4-FFF2-40B4-BE49-F238E27FC236}">
                  <a16:creationId xmlns:a16="http://schemas.microsoft.com/office/drawing/2014/main" id="{4CA5F6BE-00D0-4830-B44F-5D1BA3CA2FD9}"/>
                </a:ext>
              </a:extLst>
            </p:cNvPr>
            <p:cNvSpPr txBox="1"/>
            <p:nvPr/>
          </p:nvSpPr>
          <p:spPr>
            <a:xfrm>
              <a:off x="10060091" y="1970406"/>
              <a:ext cx="312872" cy="461665"/>
            </a:xfrm>
            <a:prstGeom prst="rect">
              <a:avLst/>
            </a:prstGeom>
            <a:noFill/>
          </p:spPr>
          <p:txBody>
            <a:bodyPr wrap="square" rtlCol="0">
              <a:spAutoFit/>
            </a:bodyPr>
            <a:lstStyle/>
            <a:p>
              <a:r>
                <a:rPr lang="fr-FR" sz="2400" b="1" dirty="0">
                  <a:solidFill>
                    <a:schemeClr val="bg1"/>
                  </a:solidFill>
                </a:rPr>
                <a:t>4</a:t>
              </a:r>
              <a:endParaRPr lang="fr-FR" b="1" dirty="0">
                <a:solidFill>
                  <a:schemeClr val="bg1"/>
                </a:solidFill>
              </a:endParaRPr>
            </a:p>
          </p:txBody>
        </p:sp>
      </p:grpSp>
      <p:cxnSp>
        <p:nvCxnSpPr>
          <p:cNvPr id="61" name="Straight Connector 103">
            <a:extLst>
              <a:ext uri="{FF2B5EF4-FFF2-40B4-BE49-F238E27FC236}">
                <a16:creationId xmlns:a16="http://schemas.microsoft.com/office/drawing/2014/main" id="{781D7EC5-8F0F-475F-A271-6908CA34DE1C}"/>
              </a:ext>
            </a:extLst>
          </p:cNvPr>
          <p:cNvCxnSpPr>
            <a:cxnSpLocks/>
          </p:cNvCxnSpPr>
          <p:nvPr/>
        </p:nvCxnSpPr>
        <p:spPr>
          <a:xfrm>
            <a:off x="4089236" y="3308917"/>
            <a:ext cx="2267537"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sp>
        <p:nvSpPr>
          <p:cNvPr id="64" name="Triangle isocèle 63">
            <a:extLst>
              <a:ext uri="{FF2B5EF4-FFF2-40B4-BE49-F238E27FC236}">
                <a16:creationId xmlns:a16="http://schemas.microsoft.com/office/drawing/2014/main" id="{6E91C137-6629-400D-BB9B-1D5BF14E494F}"/>
              </a:ext>
            </a:extLst>
          </p:cNvPr>
          <p:cNvSpPr/>
          <p:nvPr/>
        </p:nvSpPr>
        <p:spPr>
          <a:xfrm rot="10800000">
            <a:off x="4957009" y="3298284"/>
            <a:ext cx="531990" cy="231300"/>
          </a:xfrm>
          <a:prstGeom prst="triangl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2" name="Image 61">
            <a:extLst>
              <a:ext uri="{FF2B5EF4-FFF2-40B4-BE49-F238E27FC236}">
                <a16:creationId xmlns:a16="http://schemas.microsoft.com/office/drawing/2014/main" id="{4C6C516C-D5F9-41B5-A49D-13FAFA580548}"/>
              </a:ext>
            </a:extLst>
          </p:cNvPr>
          <p:cNvPicPr/>
          <p:nvPr/>
        </p:nvPicPr>
        <p:blipFill rotWithShape="1">
          <a:blip r:embed="rId2"/>
          <a:srcRect t="4749"/>
          <a:stretch/>
        </p:blipFill>
        <p:spPr bwMode="auto">
          <a:xfrm>
            <a:off x="6571108" y="3217086"/>
            <a:ext cx="5029765" cy="3080060"/>
          </a:xfrm>
          <a:prstGeom prst="rect">
            <a:avLst/>
          </a:prstGeom>
          <a:ln w="9525" cap="flat" cmpd="sng" algn="ctr">
            <a:solidFill>
              <a:sysClr val="window" lastClr="FFFFFF">
                <a:lumMod val="50000"/>
              </a:sysClr>
            </a:solidFill>
            <a:prstDash val="solid"/>
            <a:round/>
            <a:headEnd type="none" w="med" len="med"/>
            <a:tailEnd type="none" w="med" len="med"/>
            <a:extLst>
              <a:ext uri="{C807C97D-BFC1-408E-A445-0C87EB9F89A2}">
                <ask:lineSketchStyleProps xmlns:ask="http://schemas.microsoft.com/office/drawing/2018/sketchyshapes" xmln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63" name="ZoneTexte 62">
            <a:extLst>
              <a:ext uri="{FF2B5EF4-FFF2-40B4-BE49-F238E27FC236}">
                <a16:creationId xmlns:a16="http://schemas.microsoft.com/office/drawing/2014/main" id="{BE34DEFA-9EB1-43EE-86C4-D0ACAA1B7EE9}"/>
              </a:ext>
            </a:extLst>
          </p:cNvPr>
          <p:cNvSpPr txBox="1"/>
          <p:nvPr/>
        </p:nvSpPr>
        <p:spPr>
          <a:xfrm>
            <a:off x="8466519" y="5058689"/>
            <a:ext cx="37224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graphicFrame>
        <p:nvGraphicFramePr>
          <p:cNvPr id="66" name="Tableau 140">
            <a:extLst>
              <a:ext uri="{FF2B5EF4-FFF2-40B4-BE49-F238E27FC236}">
                <a16:creationId xmlns:a16="http://schemas.microsoft.com/office/drawing/2014/main" id="{0A49E4CD-6BDB-4F99-91CE-4C01C9A6A69C}"/>
              </a:ext>
            </a:extLst>
          </p:cNvPr>
          <p:cNvGraphicFramePr>
            <a:graphicFrameLocks noGrp="1"/>
          </p:cNvGraphicFramePr>
          <p:nvPr>
            <p:extLst>
              <p:ext uri="{D42A27DB-BD31-4B8C-83A1-F6EECF244321}">
                <p14:modId xmlns:p14="http://schemas.microsoft.com/office/powerpoint/2010/main" val="3176622809"/>
              </p:ext>
            </p:extLst>
          </p:nvPr>
        </p:nvGraphicFramePr>
        <p:xfrm>
          <a:off x="1287179" y="3633367"/>
          <a:ext cx="5078987" cy="2571062"/>
        </p:xfrm>
        <a:graphic>
          <a:graphicData uri="http://schemas.openxmlformats.org/drawingml/2006/table">
            <a:tbl>
              <a:tblPr firstRow="1" bandRow="1">
                <a:tableStyleId>{5C22544A-7EE6-4342-B048-85BDC9FD1C3A}</a:tableStyleId>
              </a:tblPr>
              <a:tblGrid>
                <a:gridCol w="1405019">
                  <a:extLst>
                    <a:ext uri="{9D8B030D-6E8A-4147-A177-3AD203B41FA5}">
                      <a16:colId xmlns:a16="http://schemas.microsoft.com/office/drawing/2014/main" val="1458599572"/>
                    </a:ext>
                  </a:extLst>
                </a:gridCol>
                <a:gridCol w="3673968">
                  <a:extLst>
                    <a:ext uri="{9D8B030D-6E8A-4147-A177-3AD203B41FA5}">
                      <a16:colId xmlns:a16="http://schemas.microsoft.com/office/drawing/2014/main" val="1754413335"/>
                    </a:ext>
                  </a:extLst>
                </a:gridCol>
              </a:tblGrid>
              <a:tr h="323245">
                <a:tc>
                  <a:txBody>
                    <a:bodyPr/>
                    <a:lstStyle/>
                    <a:p>
                      <a:pPr algn="ctr"/>
                      <a:r>
                        <a:rPr lang="fr-FR" sz="1600" dirty="0">
                          <a:solidFill>
                            <a:schemeClr val="bg1"/>
                          </a:solidFill>
                        </a:rPr>
                        <a:t>Champ</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ED7D31"/>
                    </a:solidFill>
                  </a:tcPr>
                </a:tc>
                <a:tc>
                  <a:txBody>
                    <a:bodyPr/>
                    <a:lstStyle/>
                    <a:p>
                      <a:pPr algn="ctr"/>
                      <a:r>
                        <a:rPr lang="fr-FR" sz="1600" dirty="0">
                          <a:solidFill>
                            <a:schemeClr val="bg1"/>
                          </a:solidFill>
                        </a:rPr>
                        <a:t>Règle de gestion</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ED7D31"/>
                    </a:solidFill>
                  </a:tcPr>
                </a:tc>
                <a:extLst>
                  <a:ext uri="{0D108BD9-81ED-4DB2-BD59-A6C34878D82A}">
                    <a16:rowId xmlns:a16="http://schemas.microsoft.com/office/drawing/2014/main" val="2736262865"/>
                  </a:ext>
                </a:extLst>
              </a:tr>
              <a:tr h="514438">
                <a:tc>
                  <a:txBody>
                    <a:bodyPr/>
                    <a:lstStyle/>
                    <a:p>
                      <a:r>
                        <a:rPr lang="fr-FR" sz="1500" b="1" u="sng" dirty="0"/>
                        <a:t>Heure de présence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fr-FR" sz="1500" dirty="0"/>
                        <a:t>Saisir 0 pour un agent absent ou la durée de présence pour un agent partiellement présent</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887072426"/>
                  </a:ext>
                </a:extLst>
              </a:tr>
              <a:tr h="5661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b="0" u="none" dirty="0"/>
                        <a:t>Heures sur/hors </a:t>
                      </a:r>
                      <a:r>
                        <a:rPr lang="fr-FR" sz="1500" b="0" u="none" dirty="0" smtClean="0"/>
                        <a:t>temps </a:t>
                      </a:r>
                      <a:r>
                        <a:rPr lang="fr-FR" sz="1500" b="0" u="none" dirty="0"/>
                        <a:t>de travail</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fr-FR" sz="1500" dirty="0"/>
                        <a:t>Alimentation par défaut, ne pas modifier</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245328260"/>
                  </a:ext>
                </a:extLst>
              </a:tr>
              <a:tr h="681302">
                <a:tc>
                  <a:txBody>
                    <a:bodyPr/>
                    <a:lstStyle/>
                    <a:p>
                      <a:r>
                        <a:rPr lang="fr-FR" sz="1500" b="0" u="sng" dirty="0"/>
                        <a:t>Motif de non participation</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fr-FR" sz="1500" dirty="0"/>
                        <a:t>A saisir pour un agent absent</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677067033"/>
                  </a:ext>
                </a:extLst>
              </a:tr>
            </a:tbl>
          </a:graphicData>
        </a:graphic>
      </p:graphicFrame>
      <p:sp>
        <p:nvSpPr>
          <p:cNvPr id="65" name="ZoneTexte 64">
            <a:extLst>
              <a:ext uri="{FF2B5EF4-FFF2-40B4-BE49-F238E27FC236}">
                <a16:creationId xmlns:a16="http://schemas.microsoft.com/office/drawing/2014/main" id="{99305396-1E91-4389-9D62-D39AA70956FB}"/>
              </a:ext>
            </a:extLst>
          </p:cNvPr>
          <p:cNvSpPr txBox="1"/>
          <p:nvPr/>
        </p:nvSpPr>
        <p:spPr>
          <a:xfrm>
            <a:off x="9007573" y="4984999"/>
            <a:ext cx="37224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sp>
        <p:nvSpPr>
          <p:cNvPr id="68" name="ZoneTexte 67">
            <a:extLst>
              <a:ext uri="{FF2B5EF4-FFF2-40B4-BE49-F238E27FC236}">
                <a16:creationId xmlns:a16="http://schemas.microsoft.com/office/drawing/2014/main" id="{E6B95FB6-4A6E-4F99-8340-A77C43EEFBC8}"/>
              </a:ext>
            </a:extLst>
          </p:cNvPr>
          <p:cNvSpPr txBox="1"/>
          <p:nvPr/>
        </p:nvSpPr>
        <p:spPr>
          <a:xfrm>
            <a:off x="9537912" y="4985624"/>
            <a:ext cx="37224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sp>
        <p:nvSpPr>
          <p:cNvPr id="67" name="ZoneTexte 66">
            <a:extLst>
              <a:ext uri="{FF2B5EF4-FFF2-40B4-BE49-F238E27FC236}">
                <a16:creationId xmlns:a16="http://schemas.microsoft.com/office/drawing/2014/main" id="{03F92EF4-BB6C-4FC7-9FE5-98E6D70CA863}"/>
              </a:ext>
            </a:extLst>
          </p:cNvPr>
          <p:cNvSpPr txBox="1"/>
          <p:nvPr/>
        </p:nvSpPr>
        <p:spPr>
          <a:xfrm>
            <a:off x="4702905" y="693823"/>
            <a:ext cx="6710529" cy="369332"/>
          </a:xfrm>
          <a:prstGeom prst="rect">
            <a:avLst/>
          </a:prstGeom>
          <a:solidFill>
            <a:srgbClr val="00AC8C"/>
          </a:solidFill>
        </p:spPr>
        <p:txBody>
          <a:bodyPr wrap="square" rtlCol="0">
            <a:spAutoFit/>
          </a:bodyPr>
          <a:lstStyle/>
          <a:p>
            <a:r>
              <a:rPr lang="fr-FR" b="1" dirty="0">
                <a:solidFill>
                  <a:schemeClr val="bg1"/>
                </a:solidFill>
              </a:rPr>
              <a:t>Accès à l’écran </a:t>
            </a:r>
            <a:r>
              <a:rPr lang="fr-FR" dirty="0">
                <a:solidFill>
                  <a:schemeClr val="bg1"/>
                </a:solidFill>
              </a:rPr>
              <a:t>: Formation </a:t>
            </a: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 </a:t>
            </a: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Fin de session </a:t>
            </a: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a:t>
            </a: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Confirmer la réalisation</a:t>
            </a:r>
            <a:endParaRPr lang="fr-FR" dirty="0">
              <a:solidFill>
                <a:schemeClr val="bg1"/>
              </a:solidFill>
            </a:endParaRPr>
          </a:p>
        </p:txBody>
      </p:sp>
      <p:sp>
        <p:nvSpPr>
          <p:cNvPr id="69" name="Rectangle : avec coins arrondis en diagonale 68">
            <a:extLst>
              <a:ext uri="{FF2B5EF4-FFF2-40B4-BE49-F238E27FC236}">
                <a16:creationId xmlns:a16="http://schemas.microsoft.com/office/drawing/2014/main" id="{39A34143-EF68-4E47-AAD8-D85B5C2A2A82}"/>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70" name="Rectangle : avec coins arrondis en diagonale 69">
            <a:extLst>
              <a:ext uri="{FF2B5EF4-FFF2-40B4-BE49-F238E27FC236}">
                <a16:creationId xmlns:a16="http://schemas.microsoft.com/office/drawing/2014/main" id="{3EB81812-F199-4EC3-86B7-23CE22AC081E}"/>
              </a:ext>
            </a:extLst>
          </p:cNvPr>
          <p:cNvSpPr/>
          <p:nvPr/>
        </p:nvSpPr>
        <p:spPr>
          <a:xfrm>
            <a:off x="60960" y="160470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2 –</a:t>
            </a:r>
            <a:br>
              <a:rPr lang="fr-FR" sz="1000" dirty="0">
                <a:solidFill>
                  <a:srgbClr val="00AC8C"/>
                </a:solidFill>
              </a:rPr>
            </a:br>
            <a:r>
              <a:rPr lang="fr-FR" sz="1000" dirty="0">
                <a:solidFill>
                  <a:srgbClr val="00AC8C"/>
                </a:solidFill>
              </a:rPr>
              <a:t>Stage / Session</a:t>
            </a:r>
          </a:p>
        </p:txBody>
      </p:sp>
      <p:sp>
        <p:nvSpPr>
          <p:cNvPr id="71" name="Rectangle : avec coins arrondis en diagonale 70">
            <a:extLst>
              <a:ext uri="{FF2B5EF4-FFF2-40B4-BE49-F238E27FC236}">
                <a16:creationId xmlns:a16="http://schemas.microsoft.com/office/drawing/2014/main" id="{96E56412-687F-4E87-97C8-82FD61BD942D}"/>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72" name="Rectangle : avec coins arrondis en diagonale 71">
            <a:extLst>
              <a:ext uri="{FF2B5EF4-FFF2-40B4-BE49-F238E27FC236}">
                <a16:creationId xmlns:a16="http://schemas.microsoft.com/office/drawing/2014/main" id="{47C124C4-81DA-4C9D-99E0-95979614A095}"/>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73" name="Rectangle : avec coins arrondis en diagonale 72">
            <a:extLst>
              <a:ext uri="{FF2B5EF4-FFF2-40B4-BE49-F238E27FC236}">
                <a16:creationId xmlns:a16="http://schemas.microsoft.com/office/drawing/2014/main" id="{99A2FBE4-9DA8-4DE6-BFB8-B15C6C27AB60}"/>
              </a:ext>
            </a:extLst>
          </p:cNvPr>
          <p:cNvSpPr/>
          <p:nvPr/>
        </p:nvSpPr>
        <p:spPr>
          <a:xfrm>
            <a:off x="60960" y="3893461"/>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6 - </a:t>
            </a:r>
            <a:br>
              <a:rPr lang="fr-FR" sz="1000" dirty="0"/>
            </a:br>
            <a:r>
              <a:rPr lang="fr-FR" sz="1000" dirty="0"/>
              <a:t> Réalisation session</a:t>
            </a:r>
          </a:p>
        </p:txBody>
      </p:sp>
      <p:sp>
        <p:nvSpPr>
          <p:cNvPr id="74" name="Rectangle : avec coins arrondis en diagonale 73">
            <a:extLst>
              <a:ext uri="{FF2B5EF4-FFF2-40B4-BE49-F238E27FC236}">
                <a16:creationId xmlns:a16="http://schemas.microsoft.com/office/drawing/2014/main" id="{BE8120EB-3E17-4FF8-9323-271DAB312417}"/>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75" name="Rectangle : avec coins arrondis en diagonale 74">
            <a:extLst>
              <a:ext uri="{FF2B5EF4-FFF2-40B4-BE49-F238E27FC236}">
                <a16:creationId xmlns:a16="http://schemas.microsoft.com/office/drawing/2014/main" id="{D3A0D699-4D43-43B9-AB91-6D4D88DC9D83}"/>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76" name="Rectangle : avec coins arrondis en diagonale 75">
            <a:extLst>
              <a:ext uri="{FF2B5EF4-FFF2-40B4-BE49-F238E27FC236}">
                <a16:creationId xmlns:a16="http://schemas.microsoft.com/office/drawing/2014/main" id="{4983FDFA-AE0E-49E8-A87B-DCF8C4CA6863}"/>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p>
        </p:txBody>
      </p:sp>
      <p:sp>
        <p:nvSpPr>
          <p:cNvPr id="77" name="Rectangle : avec coins arrondis en diagonale 76">
            <a:extLst>
              <a:ext uri="{FF2B5EF4-FFF2-40B4-BE49-F238E27FC236}">
                <a16:creationId xmlns:a16="http://schemas.microsoft.com/office/drawing/2014/main" id="{77F3F658-F5CE-4BDE-AE32-CD874D5FE116}"/>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6" name="Espace réservé de la date 5">
            <a:extLst>
              <a:ext uri="{FF2B5EF4-FFF2-40B4-BE49-F238E27FC236}">
                <a16:creationId xmlns:a16="http://schemas.microsoft.com/office/drawing/2014/main" id="{F039EA30-C2D7-45B6-8C6D-5F02D21B13BD}"/>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7CD703E3-10D5-4831-9E3E-878D2F3005AA}"/>
              </a:ext>
            </a:extLst>
          </p:cNvPr>
          <p:cNvSpPr>
            <a:spLocks noGrp="1"/>
          </p:cNvSpPr>
          <p:nvPr>
            <p:ph type="sldNum" sz="quarter" idx="12"/>
          </p:nvPr>
        </p:nvSpPr>
        <p:spPr/>
        <p:txBody>
          <a:bodyPr/>
          <a:lstStyle/>
          <a:p>
            <a:fld id="{9BA320C2-BDE6-4EB1-A6D0-0042D9418E61}" type="slidenum">
              <a:rPr lang="fr-FR" smtClean="0"/>
              <a:pPr/>
              <a:t>27</a:t>
            </a:fld>
            <a:endParaRPr lang="fr-FR" dirty="0"/>
          </a:p>
        </p:txBody>
      </p:sp>
      <p:grpSp>
        <p:nvGrpSpPr>
          <p:cNvPr id="78" name="Groupe 77"/>
          <p:cNvGrpSpPr/>
          <p:nvPr/>
        </p:nvGrpSpPr>
        <p:grpSpPr>
          <a:xfrm>
            <a:off x="11331025" y="113495"/>
            <a:ext cx="756938" cy="527878"/>
            <a:chOff x="10975331" y="352297"/>
            <a:chExt cx="756938" cy="527878"/>
          </a:xfrm>
        </p:grpSpPr>
        <p:sp>
          <p:nvSpPr>
            <p:cNvPr id="79" name="Rectangle avec coins arrondis en diagonale 78"/>
            <p:cNvSpPr/>
            <p:nvPr/>
          </p:nvSpPr>
          <p:spPr>
            <a:xfrm>
              <a:off x="10975331" y="352297"/>
              <a:ext cx="756938" cy="527878"/>
            </a:xfrm>
            <a:prstGeom prst="round2Diag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0" name="ZoneTexte 79"/>
            <p:cNvSpPr txBox="1"/>
            <p:nvPr/>
          </p:nvSpPr>
          <p:spPr>
            <a:xfrm>
              <a:off x="10975331" y="450114"/>
              <a:ext cx="756938" cy="369332"/>
            </a:xfrm>
            <a:prstGeom prst="rect">
              <a:avLst/>
            </a:prstGeom>
            <a:noFill/>
          </p:spPr>
          <p:txBody>
            <a:bodyPr wrap="none" rtlCol="0">
              <a:spAutoFit/>
            </a:bodyPr>
            <a:lstStyle/>
            <a:p>
              <a:r>
                <a:rPr lang="fr-FR" b="1" dirty="0">
                  <a:solidFill>
                    <a:srgbClr val="F6FCFA"/>
                  </a:solidFill>
                </a:rPr>
                <a:t>Démo</a:t>
              </a:r>
            </a:p>
          </p:txBody>
        </p:sp>
      </p:grpSp>
      <p:sp>
        <p:nvSpPr>
          <p:cNvPr id="8" name="Rectangle 7"/>
          <p:cNvSpPr/>
          <p:nvPr/>
        </p:nvSpPr>
        <p:spPr>
          <a:xfrm>
            <a:off x="10216527" y="5505837"/>
            <a:ext cx="737800" cy="174527"/>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1" name="Rectangle 80"/>
          <p:cNvSpPr/>
          <p:nvPr/>
        </p:nvSpPr>
        <p:spPr>
          <a:xfrm>
            <a:off x="10214931" y="5169665"/>
            <a:ext cx="877942" cy="184666"/>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1425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E0BCF7-2D6A-4B33-A8FD-06978C386C96}"/>
              </a:ext>
            </a:extLst>
          </p:cNvPr>
          <p:cNvSpPr>
            <a:spLocks noGrp="1"/>
          </p:cNvSpPr>
          <p:nvPr>
            <p:ph type="title"/>
          </p:nvPr>
        </p:nvSpPr>
        <p:spPr/>
        <p:txBody>
          <a:bodyPr>
            <a:normAutofit fontScale="90000"/>
          </a:bodyPr>
          <a:lstStyle/>
          <a:p>
            <a:r>
              <a:rPr lang="fr-FR" dirty="0"/>
              <a:t>6-2 Saisir les présences (2)</a:t>
            </a:r>
          </a:p>
        </p:txBody>
      </p:sp>
      <p:sp>
        <p:nvSpPr>
          <p:cNvPr id="3" name="Espace réservé du contenu 2">
            <a:extLst>
              <a:ext uri="{FF2B5EF4-FFF2-40B4-BE49-F238E27FC236}">
                <a16:creationId xmlns:a16="http://schemas.microsoft.com/office/drawing/2014/main" id="{DA466E25-F0CE-4E5A-8F15-74B2970E889F}"/>
              </a:ext>
            </a:extLst>
          </p:cNvPr>
          <p:cNvSpPr>
            <a:spLocks noGrp="1"/>
          </p:cNvSpPr>
          <p:nvPr>
            <p:ph idx="1"/>
          </p:nvPr>
        </p:nvSpPr>
        <p:spPr>
          <a:xfrm>
            <a:off x="1247258" y="1302028"/>
            <a:ext cx="10106542" cy="5429366"/>
          </a:xfrm>
        </p:spPr>
        <p:txBody>
          <a:bodyPr>
            <a:normAutofit/>
          </a:bodyPr>
          <a:lstStyle/>
          <a:p>
            <a:pPr marL="0" indent="0">
              <a:buNone/>
            </a:pPr>
            <a:endParaRPr lang="fr-FR" dirty="0">
              <a:latin typeface="+mn-lt"/>
            </a:endParaRPr>
          </a:p>
          <a:p>
            <a:pPr marL="0" indent="0">
              <a:buNone/>
            </a:pPr>
            <a:endParaRPr lang="fr-FR" dirty="0">
              <a:latin typeface="+mn-lt"/>
            </a:endParaRPr>
          </a:p>
          <a:p>
            <a:endParaRPr lang="fr-FR" dirty="0">
              <a:latin typeface="+mn-lt"/>
            </a:endParaRPr>
          </a:p>
          <a:p>
            <a:endParaRPr lang="fr-FR" dirty="0">
              <a:latin typeface="+mn-lt"/>
            </a:endParaRPr>
          </a:p>
          <a:p>
            <a:endParaRPr lang="fr-FR" dirty="0">
              <a:latin typeface="+mn-lt"/>
            </a:endParaRPr>
          </a:p>
          <a:p>
            <a:r>
              <a:rPr lang="fr-FR" dirty="0" smtClean="0">
                <a:latin typeface="+mn-lt"/>
              </a:rPr>
              <a:t>Les </a:t>
            </a:r>
            <a:r>
              <a:rPr lang="fr-FR" dirty="0">
                <a:latin typeface="+mn-lt"/>
              </a:rPr>
              <a:t>heures de présence sont renseignées par défaut pour chaque agent avec la durée de la session</a:t>
            </a:r>
          </a:p>
          <a:p>
            <a:r>
              <a:rPr lang="fr-FR" dirty="0">
                <a:latin typeface="+mn-lt"/>
              </a:rPr>
              <a:t>Le nombre d’heures CPF est alimenté automatiquement si l’agent a spécifié au moment de sa demande que la formation était demandée dans ce cadre</a:t>
            </a:r>
          </a:p>
          <a:p>
            <a:r>
              <a:rPr lang="fr-FR" dirty="0">
                <a:latin typeface="+mn-lt"/>
              </a:rPr>
              <a:t>La saisie de la valeur « 0 » dans les Heures de présence fait automatiquement passer l'état d'inscription de l’agent de « Présent » à « Absent »</a:t>
            </a:r>
          </a:p>
          <a:p>
            <a:r>
              <a:rPr lang="fr-FR" dirty="0">
                <a:latin typeface="+mn-lt"/>
              </a:rPr>
              <a:t>La case </a:t>
            </a:r>
            <a:r>
              <a:rPr lang="fr-FR" b="1" dirty="0">
                <a:latin typeface="+mn-lt"/>
              </a:rPr>
              <a:t>Présence insuffisante </a:t>
            </a:r>
            <a:r>
              <a:rPr lang="fr-FR" dirty="0">
                <a:latin typeface="+mn-lt"/>
              </a:rPr>
              <a:t>est cochée par défaut si la durée de présence déclarée est inférieure à la moitié de la durée de la session. Elle peut être cochée / décochée</a:t>
            </a:r>
          </a:p>
          <a:p>
            <a:r>
              <a:rPr lang="fr-FR" b="1" dirty="0">
                <a:latin typeface="+mn-lt"/>
              </a:rPr>
              <a:t>Cas d’une session avec périodes </a:t>
            </a:r>
            <a:r>
              <a:rPr lang="fr-FR" dirty="0">
                <a:latin typeface="+mn-lt"/>
              </a:rPr>
              <a:t>: les heures de présence peuvent être mises à jour dans l’onglet </a:t>
            </a:r>
            <a:r>
              <a:rPr lang="fr-FR" b="1" dirty="0">
                <a:latin typeface="+mn-lt"/>
              </a:rPr>
              <a:t>Présence/Absence pour les périodes</a:t>
            </a:r>
            <a:r>
              <a:rPr lang="fr-FR" dirty="0">
                <a:latin typeface="+mn-lt"/>
              </a:rPr>
              <a:t>. Elles sont consolidées au niveau de la </a:t>
            </a:r>
            <a:r>
              <a:rPr lang="fr-FR" dirty="0" smtClean="0">
                <a:latin typeface="+mn-lt"/>
              </a:rPr>
              <a:t>session.</a:t>
            </a:r>
            <a:endParaRPr lang="fr-FR" dirty="0"/>
          </a:p>
          <a:p>
            <a:endParaRPr lang="fr-FR" dirty="0"/>
          </a:p>
          <a:p>
            <a:endParaRPr lang="fr-FR" dirty="0"/>
          </a:p>
          <a:p>
            <a:endParaRPr lang="fr-FR" dirty="0"/>
          </a:p>
        </p:txBody>
      </p:sp>
      <p:sp>
        <p:nvSpPr>
          <p:cNvPr id="4" name="Espace réservé du pied de page 3">
            <a:extLst>
              <a:ext uri="{FF2B5EF4-FFF2-40B4-BE49-F238E27FC236}">
                <a16:creationId xmlns:a16="http://schemas.microsoft.com/office/drawing/2014/main" id="{8D714771-CA0F-4E06-BBB9-4B6D7A93F86E}"/>
              </a:ext>
            </a:extLst>
          </p:cNvPr>
          <p:cNvSpPr>
            <a:spLocks noGrp="1"/>
          </p:cNvSpPr>
          <p:nvPr>
            <p:ph type="ftr" sz="quarter" idx="11"/>
          </p:nvPr>
        </p:nvSpPr>
        <p:spPr/>
        <p:txBody>
          <a:bodyPr/>
          <a:lstStyle/>
          <a:p>
            <a:r>
              <a:rPr lang="fr-FR" dirty="0"/>
              <a:t>Module 2</a:t>
            </a:r>
          </a:p>
        </p:txBody>
      </p:sp>
      <p:sp>
        <p:nvSpPr>
          <p:cNvPr id="7" name="ZoneTexte 6">
            <a:extLst>
              <a:ext uri="{FF2B5EF4-FFF2-40B4-BE49-F238E27FC236}">
                <a16:creationId xmlns:a16="http://schemas.microsoft.com/office/drawing/2014/main" id="{AD636A77-23C3-4718-A5C6-3BC724343A3C}"/>
              </a:ext>
            </a:extLst>
          </p:cNvPr>
          <p:cNvSpPr txBox="1"/>
          <p:nvPr/>
        </p:nvSpPr>
        <p:spPr>
          <a:xfrm>
            <a:off x="1232018" y="670477"/>
            <a:ext cx="4406782" cy="369332"/>
          </a:xfrm>
          <a:prstGeom prst="rect">
            <a:avLst/>
          </a:prstGeom>
          <a:noFill/>
        </p:spPr>
        <p:txBody>
          <a:bodyPr wrap="square" rtlCol="0">
            <a:spAutoFit/>
          </a:bodyPr>
          <a:lstStyle/>
          <a:p>
            <a:r>
              <a:rPr lang="fr-FR" i="1" dirty="0">
                <a:latin typeface="+mj-lt"/>
              </a:rPr>
              <a:t>Réaliser une session</a:t>
            </a:r>
          </a:p>
        </p:txBody>
      </p:sp>
      <p:grpSp>
        <p:nvGrpSpPr>
          <p:cNvPr id="8" name="Groupe 7"/>
          <p:cNvGrpSpPr/>
          <p:nvPr/>
        </p:nvGrpSpPr>
        <p:grpSpPr>
          <a:xfrm>
            <a:off x="1429311" y="1500521"/>
            <a:ext cx="9802070" cy="1598346"/>
            <a:chOff x="1561283" y="1931238"/>
            <a:chExt cx="9802070" cy="1598346"/>
          </a:xfrm>
        </p:grpSpPr>
        <p:cxnSp>
          <p:nvCxnSpPr>
            <p:cNvPr id="40" name="Straight Connector 103">
              <a:extLst>
                <a:ext uri="{FF2B5EF4-FFF2-40B4-BE49-F238E27FC236}">
                  <a16:creationId xmlns:a16="http://schemas.microsoft.com/office/drawing/2014/main" id="{77AC5FF8-8156-4011-BE70-D59364C038C3}"/>
                </a:ext>
              </a:extLst>
            </p:cNvPr>
            <p:cNvCxnSpPr>
              <a:cxnSpLocks/>
            </p:cNvCxnSpPr>
            <p:nvPr/>
          </p:nvCxnSpPr>
          <p:spPr>
            <a:xfrm flipV="1">
              <a:off x="1561283" y="2201238"/>
              <a:ext cx="9792517"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grpSp>
          <p:nvGrpSpPr>
            <p:cNvPr id="41" name="Groupe 40">
              <a:extLst>
                <a:ext uri="{FF2B5EF4-FFF2-40B4-BE49-F238E27FC236}">
                  <a16:creationId xmlns:a16="http://schemas.microsoft.com/office/drawing/2014/main" id="{DCD25579-4676-48B9-A21F-9E4FCC5D40CA}"/>
                </a:ext>
              </a:extLst>
            </p:cNvPr>
            <p:cNvGrpSpPr/>
            <p:nvPr/>
          </p:nvGrpSpPr>
          <p:grpSpPr>
            <a:xfrm>
              <a:off x="1573922" y="1931238"/>
              <a:ext cx="2293651" cy="1269162"/>
              <a:chOff x="1573922" y="1931238"/>
              <a:chExt cx="2293651" cy="1269162"/>
            </a:xfrm>
          </p:grpSpPr>
          <p:sp>
            <p:nvSpPr>
              <p:cNvPr id="42" name="Rectangle 41">
                <a:extLst>
                  <a:ext uri="{FF2B5EF4-FFF2-40B4-BE49-F238E27FC236}">
                    <a16:creationId xmlns:a16="http://schemas.microsoft.com/office/drawing/2014/main" id="{96FE05B6-A04A-4EEC-BC57-1F3F6055D674}"/>
                  </a:ext>
                </a:extLst>
              </p:cNvPr>
              <p:cNvSpPr/>
              <p:nvPr/>
            </p:nvSpPr>
            <p:spPr>
              <a:xfrm>
                <a:off x="157392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ZoneTexte 42">
                <a:extLst>
                  <a:ext uri="{FF2B5EF4-FFF2-40B4-BE49-F238E27FC236}">
                    <a16:creationId xmlns:a16="http://schemas.microsoft.com/office/drawing/2014/main" id="{9ACD6165-2C7D-432E-B3EA-46A69DD71A7E}"/>
                  </a:ext>
                </a:extLst>
              </p:cNvPr>
              <p:cNvSpPr txBox="1"/>
              <p:nvPr/>
            </p:nvSpPr>
            <p:spPr>
              <a:xfrm>
                <a:off x="157392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Déclarer la session « Réalisée »</a:t>
                </a:r>
              </a:p>
            </p:txBody>
          </p:sp>
          <p:sp>
            <p:nvSpPr>
              <p:cNvPr id="44" name="Ellipse 43">
                <a:extLst>
                  <a:ext uri="{FF2B5EF4-FFF2-40B4-BE49-F238E27FC236}">
                    <a16:creationId xmlns:a16="http://schemas.microsoft.com/office/drawing/2014/main" id="{44E649DD-45AC-4977-9183-BF941335F9A0}"/>
                  </a:ext>
                </a:extLst>
              </p:cNvPr>
              <p:cNvSpPr/>
              <p:nvPr/>
            </p:nvSpPr>
            <p:spPr>
              <a:xfrm>
                <a:off x="245074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45" name="ZoneTexte 44">
                <a:extLst>
                  <a:ext uri="{FF2B5EF4-FFF2-40B4-BE49-F238E27FC236}">
                    <a16:creationId xmlns:a16="http://schemas.microsoft.com/office/drawing/2014/main" id="{86B94657-83A7-4A0B-9010-2BBCDBACF307}"/>
                  </a:ext>
                </a:extLst>
              </p:cNvPr>
              <p:cNvSpPr txBox="1"/>
              <p:nvPr/>
            </p:nvSpPr>
            <p:spPr>
              <a:xfrm>
                <a:off x="2564311" y="1970406"/>
                <a:ext cx="312872" cy="461665"/>
              </a:xfrm>
              <a:prstGeom prst="rect">
                <a:avLst/>
              </a:prstGeom>
              <a:noFill/>
            </p:spPr>
            <p:txBody>
              <a:bodyPr wrap="square" rtlCol="0">
                <a:spAutoFit/>
              </a:bodyPr>
              <a:lstStyle/>
              <a:p>
                <a:r>
                  <a:rPr lang="fr-FR" sz="2400" b="1" dirty="0">
                    <a:solidFill>
                      <a:schemeClr val="bg1"/>
                    </a:solidFill>
                  </a:rPr>
                  <a:t>1</a:t>
                </a:r>
                <a:endParaRPr lang="fr-FR" b="1" dirty="0">
                  <a:solidFill>
                    <a:schemeClr val="bg1"/>
                  </a:solidFill>
                </a:endParaRPr>
              </a:p>
            </p:txBody>
          </p:sp>
        </p:grpSp>
        <p:grpSp>
          <p:nvGrpSpPr>
            <p:cNvPr id="46" name="Groupe 45">
              <a:extLst>
                <a:ext uri="{FF2B5EF4-FFF2-40B4-BE49-F238E27FC236}">
                  <a16:creationId xmlns:a16="http://schemas.microsoft.com/office/drawing/2014/main" id="{C39899DB-667C-47EB-AC3D-36F47EB43E2D}"/>
                </a:ext>
              </a:extLst>
            </p:cNvPr>
            <p:cNvGrpSpPr/>
            <p:nvPr/>
          </p:nvGrpSpPr>
          <p:grpSpPr>
            <a:xfrm>
              <a:off x="4072515" y="1931238"/>
              <a:ext cx="2293651" cy="1269162"/>
              <a:chOff x="4045422" y="1931238"/>
              <a:chExt cx="2293651" cy="1269162"/>
            </a:xfrm>
          </p:grpSpPr>
          <p:sp>
            <p:nvSpPr>
              <p:cNvPr id="47" name="Rectangle 46">
                <a:extLst>
                  <a:ext uri="{FF2B5EF4-FFF2-40B4-BE49-F238E27FC236}">
                    <a16:creationId xmlns:a16="http://schemas.microsoft.com/office/drawing/2014/main" id="{B927BF3A-310A-4854-9FC1-E7E7857CAD04}"/>
                  </a:ext>
                </a:extLst>
              </p:cNvPr>
              <p:cNvSpPr/>
              <p:nvPr/>
            </p:nvSpPr>
            <p:spPr>
              <a:xfrm>
                <a:off x="4045422" y="2384466"/>
                <a:ext cx="2293651" cy="815934"/>
              </a:xfrm>
              <a:prstGeom prst="rect">
                <a:avLst/>
              </a:prstGeom>
              <a:solidFill>
                <a:srgbClr val="E6F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ZoneTexte 47">
                <a:extLst>
                  <a:ext uri="{FF2B5EF4-FFF2-40B4-BE49-F238E27FC236}">
                    <a16:creationId xmlns:a16="http://schemas.microsoft.com/office/drawing/2014/main" id="{499B8F47-C830-4539-AF91-4CEA846D16B3}"/>
                  </a:ext>
                </a:extLst>
              </p:cNvPr>
              <p:cNvSpPr txBox="1"/>
              <p:nvPr/>
            </p:nvSpPr>
            <p:spPr>
              <a:xfrm>
                <a:off x="404542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Saisir les présences / absences</a:t>
                </a:r>
              </a:p>
            </p:txBody>
          </p:sp>
          <p:sp>
            <p:nvSpPr>
              <p:cNvPr id="49" name="Ellipse 48">
                <a:extLst>
                  <a:ext uri="{FF2B5EF4-FFF2-40B4-BE49-F238E27FC236}">
                    <a16:creationId xmlns:a16="http://schemas.microsoft.com/office/drawing/2014/main" id="{B1FADE96-F101-4EF8-B3F0-5AB4E96682DA}"/>
                  </a:ext>
                </a:extLst>
              </p:cNvPr>
              <p:cNvSpPr/>
              <p:nvPr/>
            </p:nvSpPr>
            <p:spPr>
              <a:xfrm>
                <a:off x="4922247" y="1931238"/>
                <a:ext cx="540000" cy="540000"/>
              </a:xfrm>
              <a:prstGeom prst="ellips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0" name="ZoneTexte 49">
                <a:extLst>
                  <a:ext uri="{FF2B5EF4-FFF2-40B4-BE49-F238E27FC236}">
                    <a16:creationId xmlns:a16="http://schemas.microsoft.com/office/drawing/2014/main" id="{6C762CB3-2F8E-4AB5-B883-9FDBBF020D22}"/>
                  </a:ext>
                </a:extLst>
              </p:cNvPr>
              <p:cNvSpPr txBox="1"/>
              <p:nvPr/>
            </p:nvSpPr>
            <p:spPr>
              <a:xfrm>
                <a:off x="5035811" y="1970406"/>
                <a:ext cx="312872" cy="461665"/>
              </a:xfrm>
              <a:prstGeom prst="rect">
                <a:avLst/>
              </a:prstGeom>
              <a:noFill/>
            </p:spPr>
            <p:txBody>
              <a:bodyPr wrap="square" rtlCol="0">
                <a:spAutoFit/>
              </a:bodyPr>
              <a:lstStyle/>
              <a:p>
                <a:r>
                  <a:rPr lang="fr-FR" sz="2400" b="1" dirty="0">
                    <a:solidFill>
                      <a:schemeClr val="bg1"/>
                    </a:solidFill>
                  </a:rPr>
                  <a:t>2</a:t>
                </a:r>
                <a:endParaRPr lang="fr-FR" b="1" dirty="0">
                  <a:solidFill>
                    <a:schemeClr val="bg1"/>
                  </a:solidFill>
                </a:endParaRPr>
              </a:p>
            </p:txBody>
          </p:sp>
        </p:grpSp>
        <p:grpSp>
          <p:nvGrpSpPr>
            <p:cNvPr id="51" name="Groupe 50">
              <a:extLst>
                <a:ext uri="{FF2B5EF4-FFF2-40B4-BE49-F238E27FC236}">
                  <a16:creationId xmlns:a16="http://schemas.microsoft.com/office/drawing/2014/main" id="{2FC59C9E-7F90-4170-B77B-FB3FD999330D}"/>
                </a:ext>
              </a:extLst>
            </p:cNvPr>
            <p:cNvGrpSpPr/>
            <p:nvPr/>
          </p:nvGrpSpPr>
          <p:grpSpPr>
            <a:xfrm>
              <a:off x="6571108" y="1931238"/>
              <a:ext cx="2293651" cy="1269162"/>
              <a:chOff x="6506762" y="1931238"/>
              <a:chExt cx="2293651" cy="1269162"/>
            </a:xfrm>
          </p:grpSpPr>
          <p:sp>
            <p:nvSpPr>
              <p:cNvPr id="52" name="Rectangle 51">
                <a:extLst>
                  <a:ext uri="{FF2B5EF4-FFF2-40B4-BE49-F238E27FC236}">
                    <a16:creationId xmlns:a16="http://schemas.microsoft.com/office/drawing/2014/main" id="{9DC32237-5EDB-4EDC-BF32-009D1C1AA710}"/>
                  </a:ext>
                </a:extLst>
              </p:cNvPr>
              <p:cNvSpPr/>
              <p:nvPr/>
            </p:nvSpPr>
            <p:spPr>
              <a:xfrm>
                <a:off x="650676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ZoneTexte 52">
                <a:extLst>
                  <a:ext uri="{FF2B5EF4-FFF2-40B4-BE49-F238E27FC236}">
                    <a16:creationId xmlns:a16="http://schemas.microsoft.com/office/drawing/2014/main" id="{5B0C6230-575F-45D6-931E-1B43FD98340D}"/>
                  </a:ext>
                </a:extLst>
              </p:cNvPr>
              <p:cNvSpPr txBox="1"/>
              <p:nvPr/>
            </p:nvSpPr>
            <p:spPr>
              <a:xfrm>
                <a:off x="650676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Gérer les attestations</a:t>
                </a:r>
                <a:br>
                  <a:rPr lang="fr-FR" sz="1600" b="1" dirty="0">
                    <a:solidFill>
                      <a:schemeClr val="tx1">
                        <a:lumMod val="65000"/>
                        <a:lumOff val="35000"/>
                      </a:schemeClr>
                    </a:solidFill>
                  </a:rPr>
                </a:br>
                <a:r>
                  <a:rPr lang="fr-FR" sz="1600" b="1" dirty="0">
                    <a:solidFill>
                      <a:schemeClr val="tx1">
                        <a:lumMod val="65000"/>
                        <a:lumOff val="35000"/>
                      </a:schemeClr>
                    </a:solidFill>
                  </a:rPr>
                  <a:t>de formation</a:t>
                </a:r>
              </a:p>
            </p:txBody>
          </p:sp>
          <p:sp>
            <p:nvSpPr>
              <p:cNvPr id="54" name="Ellipse 53">
                <a:extLst>
                  <a:ext uri="{FF2B5EF4-FFF2-40B4-BE49-F238E27FC236}">
                    <a16:creationId xmlns:a16="http://schemas.microsoft.com/office/drawing/2014/main" id="{164E60C8-3CD3-494A-8A13-519A2CD9D802}"/>
                  </a:ext>
                </a:extLst>
              </p:cNvPr>
              <p:cNvSpPr/>
              <p:nvPr/>
            </p:nvSpPr>
            <p:spPr>
              <a:xfrm>
                <a:off x="738358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5" name="ZoneTexte 54">
                <a:extLst>
                  <a:ext uri="{FF2B5EF4-FFF2-40B4-BE49-F238E27FC236}">
                    <a16:creationId xmlns:a16="http://schemas.microsoft.com/office/drawing/2014/main" id="{36EC1AED-C79D-4C5B-9814-F761FF530645}"/>
                  </a:ext>
                </a:extLst>
              </p:cNvPr>
              <p:cNvSpPr txBox="1"/>
              <p:nvPr/>
            </p:nvSpPr>
            <p:spPr>
              <a:xfrm>
                <a:off x="7497151" y="1970406"/>
                <a:ext cx="312872" cy="461665"/>
              </a:xfrm>
              <a:prstGeom prst="rect">
                <a:avLst/>
              </a:prstGeom>
              <a:noFill/>
            </p:spPr>
            <p:txBody>
              <a:bodyPr wrap="square" rtlCol="0">
                <a:spAutoFit/>
              </a:bodyPr>
              <a:lstStyle/>
              <a:p>
                <a:r>
                  <a:rPr lang="fr-FR" sz="2400" b="1" dirty="0">
                    <a:solidFill>
                      <a:schemeClr val="bg1"/>
                    </a:solidFill>
                  </a:rPr>
                  <a:t>3</a:t>
                </a:r>
                <a:endParaRPr lang="fr-FR" b="1" dirty="0">
                  <a:solidFill>
                    <a:schemeClr val="bg1"/>
                  </a:solidFill>
                </a:endParaRPr>
              </a:p>
            </p:txBody>
          </p:sp>
        </p:grpSp>
        <p:grpSp>
          <p:nvGrpSpPr>
            <p:cNvPr id="56" name="Groupe 55">
              <a:extLst>
                <a:ext uri="{FF2B5EF4-FFF2-40B4-BE49-F238E27FC236}">
                  <a16:creationId xmlns:a16="http://schemas.microsoft.com/office/drawing/2014/main" id="{61E513AB-01EF-4314-9170-ED62F774BED1}"/>
                </a:ext>
              </a:extLst>
            </p:cNvPr>
            <p:cNvGrpSpPr/>
            <p:nvPr/>
          </p:nvGrpSpPr>
          <p:grpSpPr>
            <a:xfrm>
              <a:off x="9069702" y="1931238"/>
              <a:ext cx="2293651" cy="1269162"/>
              <a:chOff x="9069702" y="1931238"/>
              <a:chExt cx="2293651" cy="1269162"/>
            </a:xfrm>
          </p:grpSpPr>
          <p:sp>
            <p:nvSpPr>
              <p:cNvPr id="57" name="Rectangle 56">
                <a:extLst>
                  <a:ext uri="{FF2B5EF4-FFF2-40B4-BE49-F238E27FC236}">
                    <a16:creationId xmlns:a16="http://schemas.microsoft.com/office/drawing/2014/main" id="{7FA8F50A-A04E-4083-A396-2C0F467BBB46}"/>
                  </a:ext>
                </a:extLst>
              </p:cNvPr>
              <p:cNvSpPr/>
              <p:nvPr/>
            </p:nvSpPr>
            <p:spPr>
              <a:xfrm>
                <a:off x="906970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74FDB02F-6FBE-4E59-B51A-FE43A6F6983B}"/>
                  </a:ext>
                </a:extLst>
              </p:cNvPr>
              <p:cNvSpPr txBox="1"/>
              <p:nvPr/>
            </p:nvSpPr>
            <p:spPr>
              <a:xfrm>
                <a:off x="9069702" y="2504649"/>
                <a:ext cx="2293651" cy="338554"/>
              </a:xfrm>
              <a:prstGeom prst="rect">
                <a:avLst/>
              </a:prstGeom>
              <a:noFill/>
            </p:spPr>
            <p:txBody>
              <a:bodyPr wrap="square" lIns="0" rIns="0" rtlCol="0">
                <a:spAutoFit/>
              </a:bodyPr>
              <a:lstStyle/>
              <a:p>
                <a:pPr algn="ctr"/>
                <a:r>
                  <a:rPr lang="fr-FR" sz="1600" b="1" dirty="0">
                    <a:solidFill>
                      <a:schemeClr val="tx1">
                        <a:lumMod val="65000"/>
                        <a:lumOff val="35000"/>
                      </a:schemeClr>
                    </a:solidFill>
                  </a:rPr>
                  <a:t>Clôturer la session</a:t>
                </a:r>
              </a:p>
            </p:txBody>
          </p:sp>
          <p:sp>
            <p:nvSpPr>
              <p:cNvPr id="59" name="Ellipse 58">
                <a:extLst>
                  <a:ext uri="{FF2B5EF4-FFF2-40B4-BE49-F238E27FC236}">
                    <a16:creationId xmlns:a16="http://schemas.microsoft.com/office/drawing/2014/main" id="{AE729E04-2F26-4F3D-827D-B809A233EC7B}"/>
                  </a:ext>
                </a:extLst>
              </p:cNvPr>
              <p:cNvSpPr/>
              <p:nvPr/>
            </p:nvSpPr>
            <p:spPr>
              <a:xfrm>
                <a:off x="994652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60" name="ZoneTexte 59">
                <a:extLst>
                  <a:ext uri="{FF2B5EF4-FFF2-40B4-BE49-F238E27FC236}">
                    <a16:creationId xmlns:a16="http://schemas.microsoft.com/office/drawing/2014/main" id="{4CA5F6BE-00D0-4830-B44F-5D1BA3CA2FD9}"/>
                  </a:ext>
                </a:extLst>
              </p:cNvPr>
              <p:cNvSpPr txBox="1"/>
              <p:nvPr/>
            </p:nvSpPr>
            <p:spPr>
              <a:xfrm>
                <a:off x="10060091" y="1970406"/>
                <a:ext cx="312872" cy="461665"/>
              </a:xfrm>
              <a:prstGeom prst="rect">
                <a:avLst/>
              </a:prstGeom>
              <a:noFill/>
            </p:spPr>
            <p:txBody>
              <a:bodyPr wrap="square" rtlCol="0">
                <a:spAutoFit/>
              </a:bodyPr>
              <a:lstStyle/>
              <a:p>
                <a:r>
                  <a:rPr lang="fr-FR" sz="2400" b="1" dirty="0">
                    <a:solidFill>
                      <a:schemeClr val="bg1"/>
                    </a:solidFill>
                  </a:rPr>
                  <a:t>4</a:t>
                </a:r>
                <a:endParaRPr lang="fr-FR" b="1" dirty="0">
                  <a:solidFill>
                    <a:schemeClr val="bg1"/>
                  </a:solidFill>
                </a:endParaRPr>
              </a:p>
            </p:txBody>
          </p:sp>
        </p:grpSp>
        <p:cxnSp>
          <p:nvCxnSpPr>
            <p:cNvPr id="61" name="Straight Connector 103">
              <a:extLst>
                <a:ext uri="{FF2B5EF4-FFF2-40B4-BE49-F238E27FC236}">
                  <a16:creationId xmlns:a16="http://schemas.microsoft.com/office/drawing/2014/main" id="{781D7EC5-8F0F-475F-A271-6908CA34DE1C}"/>
                </a:ext>
              </a:extLst>
            </p:cNvPr>
            <p:cNvCxnSpPr>
              <a:cxnSpLocks/>
            </p:cNvCxnSpPr>
            <p:nvPr/>
          </p:nvCxnSpPr>
          <p:spPr>
            <a:xfrm>
              <a:off x="4089236" y="3308917"/>
              <a:ext cx="2267537"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sp>
          <p:nvSpPr>
            <p:cNvPr id="64" name="Triangle isocèle 63">
              <a:extLst>
                <a:ext uri="{FF2B5EF4-FFF2-40B4-BE49-F238E27FC236}">
                  <a16:creationId xmlns:a16="http://schemas.microsoft.com/office/drawing/2014/main" id="{6E91C137-6629-400D-BB9B-1D5BF14E494F}"/>
                </a:ext>
              </a:extLst>
            </p:cNvPr>
            <p:cNvSpPr/>
            <p:nvPr/>
          </p:nvSpPr>
          <p:spPr>
            <a:xfrm rot="10800000">
              <a:off x="4957009" y="3298284"/>
              <a:ext cx="531990" cy="231300"/>
            </a:xfrm>
            <a:prstGeom prst="triangl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62" name="Rectangle : avec coins arrondis en diagonale 61">
            <a:extLst>
              <a:ext uri="{FF2B5EF4-FFF2-40B4-BE49-F238E27FC236}">
                <a16:creationId xmlns:a16="http://schemas.microsoft.com/office/drawing/2014/main" id="{C6E52EB1-D83B-4C54-98CA-B8E9455DFF41}"/>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63" name="Rectangle : avec coins arrondis en diagonale 62">
            <a:extLst>
              <a:ext uri="{FF2B5EF4-FFF2-40B4-BE49-F238E27FC236}">
                <a16:creationId xmlns:a16="http://schemas.microsoft.com/office/drawing/2014/main" id="{5446A9B5-37F3-4C29-8B50-0F2A88D0D5C1}"/>
              </a:ext>
            </a:extLst>
          </p:cNvPr>
          <p:cNvSpPr/>
          <p:nvPr/>
        </p:nvSpPr>
        <p:spPr>
          <a:xfrm>
            <a:off x="60960" y="160470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2 –</a:t>
            </a:r>
            <a:br>
              <a:rPr lang="fr-FR" sz="1000" dirty="0">
                <a:solidFill>
                  <a:srgbClr val="00AC8C"/>
                </a:solidFill>
              </a:rPr>
            </a:br>
            <a:r>
              <a:rPr lang="fr-FR" sz="1000" dirty="0">
                <a:solidFill>
                  <a:srgbClr val="00AC8C"/>
                </a:solidFill>
              </a:rPr>
              <a:t>Stage / Session</a:t>
            </a:r>
          </a:p>
        </p:txBody>
      </p:sp>
      <p:sp>
        <p:nvSpPr>
          <p:cNvPr id="65" name="Rectangle : avec coins arrondis en diagonale 64">
            <a:extLst>
              <a:ext uri="{FF2B5EF4-FFF2-40B4-BE49-F238E27FC236}">
                <a16:creationId xmlns:a16="http://schemas.microsoft.com/office/drawing/2014/main" id="{17547E95-FAA2-44F5-9E3C-EAB56D929421}"/>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66" name="Rectangle : avec coins arrondis en diagonale 65">
            <a:extLst>
              <a:ext uri="{FF2B5EF4-FFF2-40B4-BE49-F238E27FC236}">
                <a16:creationId xmlns:a16="http://schemas.microsoft.com/office/drawing/2014/main" id="{D4ADF258-E6E6-4443-A6FC-A6373ED3810E}"/>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67" name="Rectangle : avec coins arrondis en diagonale 66">
            <a:extLst>
              <a:ext uri="{FF2B5EF4-FFF2-40B4-BE49-F238E27FC236}">
                <a16:creationId xmlns:a16="http://schemas.microsoft.com/office/drawing/2014/main" id="{0216B327-EB45-420A-8B01-F961EF46C34E}"/>
              </a:ext>
            </a:extLst>
          </p:cNvPr>
          <p:cNvSpPr/>
          <p:nvPr/>
        </p:nvSpPr>
        <p:spPr>
          <a:xfrm>
            <a:off x="60960" y="3893461"/>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6 - </a:t>
            </a:r>
            <a:br>
              <a:rPr lang="fr-FR" sz="1000" dirty="0"/>
            </a:br>
            <a:r>
              <a:rPr lang="fr-FR" sz="1000" dirty="0"/>
              <a:t> Réalisation session</a:t>
            </a:r>
          </a:p>
        </p:txBody>
      </p:sp>
      <p:sp>
        <p:nvSpPr>
          <p:cNvPr id="68" name="Rectangle : avec coins arrondis en diagonale 67">
            <a:extLst>
              <a:ext uri="{FF2B5EF4-FFF2-40B4-BE49-F238E27FC236}">
                <a16:creationId xmlns:a16="http://schemas.microsoft.com/office/drawing/2014/main" id="{7436A565-4DD7-44D4-81A0-6609E580C8DA}"/>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69" name="Rectangle : avec coins arrondis en diagonale 68">
            <a:extLst>
              <a:ext uri="{FF2B5EF4-FFF2-40B4-BE49-F238E27FC236}">
                <a16:creationId xmlns:a16="http://schemas.microsoft.com/office/drawing/2014/main" id="{D13E98CA-8A99-4D38-A0CC-8891D85EDD7D}"/>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70" name="Rectangle : avec coins arrondis en diagonale 69">
            <a:extLst>
              <a:ext uri="{FF2B5EF4-FFF2-40B4-BE49-F238E27FC236}">
                <a16:creationId xmlns:a16="http://schemas.microsoft.com/office/drawing/2014/main" id="{50BCF006-562C-4A67-AC34-21933D5111DA}"/>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p>
        </p:txBody>
      </p:sp>
      <p:sp>
        <p:nvSpPr>
          <p:cNvPr id="71" name="Rectangle : avec coins arrondis en diagonale 70">
            <a:extLst>
              <a:ext uri="{FF2B5EF4-FFF2-40B4-BE49-F238E27FC236}">
                <a16:creationId xmlns:a16="http://schemas.microsoft.com/office/drawing/2014/main" id="{F1C460D9-180A-41C0-834B-11E309BBA97D}"/>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72" name="ZoneTexte 71">
            <a:extLst>
              <a:ext uri="{FF2B5EF4-FFF2-40B4-BE49-F238E27FC236}">
                <a16:creationId xmlns:a16="http://schemas.microsoft.com/office/drawing/2014/main" id="{F7CEC57F-9D39-4FBC-B52A-7BD3D777FB45}"/>
              </a:ext>
            </a:extLst>
          </p:cNvPr>
          <p:cNvSpPr txBox="1"/>
          <p:nvPr/>
        </p:nvSpPr>
        <p:spPr>
          <a:xfrm>
            <a:off x="4702905" y="693823"/>
            <a:ext cx="6710529" cy="369332"/>
          </a:xfrm>
          <a:prstGeom prst="rect">
            <a:avLst/>
          </a:prstGeom>
          <a:solidFill>
            <a:srgbClr val="00AC8C"/>
          </a:solidFill>
        </p:spPr>
        <p:txBody>
          <a:bodyPr wrap="square" rtlCol="0">
            <a:spAutoFit/>
          </a:bodyPr>
          <a:lstStyle/>
          <a:p>
            <a:r>
              <a:rPr lang="fr-FR" b="1" dirty="0">
                <a:solidFill>
                  <a:schemeClr val="bg1"/>
                </a:solidFill>
              </a:rPr>
              <a:t>Accès à l’écran </a:t>
            </a:r>
            <a:r>
              <a:rPr lang="fr-FR" dirty="0">
                <a:solidFill>
                  <a:schemeClr val="bg1"/>
                </a:solidFill>
              </a:rPr>
              <a:t>: Formation </a:t>
            </a: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 </a:t>
            </a: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Fin de session </a:t>
            </a: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a:t>
            </a: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Confirmer la réalisation</a:t>
            </a:r>
            <a:endParaRPr lang="fr-FR" dirty="0">
              <a:solidFill>
                <a:schemeClr val="bg1"/>
              </a:solidFill>
            </a:endParaRPr>
          </a:p>
        </p:txBody>
      </p:sp>
      <p:sp>
        <p:nvSpPr>
          <p:cNvPr id="6" name="Espace réservé de la date 5">
            <a:extLst>
              <a:ext uri="{FF2B5EF4-FFF2-40B4-BE49-F238E27FC236}">
                <a16:creationId xmlns:a16="http://schemas.microsoft.com/office/drawing/2014/main" id="{789C3772-D1B8-40F1-8869-3E62174D4B81}"/>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0AD5FB25-1041-49FD-BF73-1A49CC3F51C8}"/>
              </a:ext>
            </a:extLst>
          </p:cNvPr>
          <p:cNvSpPr>
            <a:spLocks noGrp="1"/>
          </p:cNvSpPr>
          <p:nvPr>
            <p:ph type="sldNum" sz="quarter" idx="12"/>
          </p:nvPr>
        </p:nvSpPr>
        <p:spPr/>
        <p:txBody>
          <a:bodyPr/>
          <a:lstStyle/>
          <a:p>
            <a:fld id="{9BA320C2-BDE6-4EB1-A6D0-0042D9418E61}" type="slidenum">
              <a:rPr lang="fr-FR" smtClean="0"/>
              <a:pPr/>
              <a:t>28</a:t>
            </a:fld>
            <a:endParaRPr lang="fr-FR" dirty="0"/>
          </a:p>
        </p:txBody>
      </p:sp>
    </p:spTree>
    <p:extLst>
      <p:ext uri="{BB962C8B-B14F-4D97-AF65-F5344CB8AC3E}">
        <p14:creationId xmlns:p14="http://schemas.microsoft.com/office/powerpoint/2010/main" val="2142028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E0BCF7-2D6A-4B33-A8FD-06978C386C96}"/>
              </a:ext>
            </a:extLst>
          </p:cNvPr>
          <p:cNvSpPr>
            <a:spLocks noGrp="1"/>
          </p:cNvSpPr>
          <p:nvPr>
            <p:ph type="title"/>
          </p:nvPr>
        </p:nvSpPr>
        <p:spPr/>
        <p:txBody>
          <a:bodyPr>
            <a:normAutofit fontScale="90000"/>
          </a:bodyPr>
          <a:lstStyle/>
          <a:p>
            <a:r>
              <a:rPr lang="fr-FR" dirty="0"/>
              <a:t>6-3 Gérer les attestations (1)</a:t>
            </a:r>
          </a:p>
        </p:txBody>
      </p:sp>
      <p:sp>
        <p:nvSpPr>
          <p:cNvPr id="3" name="Espace réservé du contenu 2">
            <a:extLst>
              <a:ext uri="{FF2B5EF4-FFF2-40B4-BE49-F238E27FC236}">
                <a16:creationId xmlns:a16="http://schemas.microsoft.com/office/drawing/2014/main" id="{DA466E25-F0CE-4E5A-8F15-74B2970E889F}"/>
              </a:ext>
            </a:extLst>
          </p:cNvPr>
          <p:cNvSpPr>
            <a:spLocks noGrp="1"/>
          </p:cNvSpPr>
          <p:nvPr>
            <p:ph idx="1"/>
          </p:nvPr>
        </p:nvSpPr>
        <p:spPr>
          <a:xfrm>
            <a:off x="1214930" y="1234246"/>
            <a:ext cx="10106542" cy="4874935"/>
          </a:xfrm>
        </p:spPr>
        <p:txBody>
          <a:bodyPr/>
          <a:lstStyle/>
          <a:p>
            <a:r>
              <a:rPr lang="fr-FR" dirty="0">
                <a:latin typeface="+mn-lt"/>
              </a:rPr>
              <a:t>Dans l’onglet </a:t>
            </a:r>
            <a:r>
              <a:rPr lang="fr-FR" b="1" dirty="0">
                <a:latin typeface="+mn-lt"/>
              </a:rPr>
              <a:t>Présence/Absence pour la session</a:t>
            </a:r>
            <a:r>
              <a:rPr lang="fr-FR" dirty="0">
                <a:latin typeface="+mn-lt"/>
              </a:rPr>
              <a:t>, cochez la case </a:t>
            </a:r>
            <a:r>
              <a:rPr lang="fr-FR" b="1" dirty="0">
                <a:latin typeface="+mn-lt"/>
              </a:rPr>
              <a:t>Envoyer les attestations par </a:t>
            </a:r>
            <a:r>
              <a:rPr lang="fr-FR" b="1" dirty="0" smtClean="0">
                <a:latin typeface="+mn-lt"/>
              </a:rPr>
              <a:t>mail</a:t>
            </a:r>
            <a:endParaRPr lang="fr-FR" dirty="0" smtClean="0">
              <a:latin typeface="+mn-lt"/>
            </a:endParaRPr>
          </a:p>
          <a:p>
            <a:pPr marL="0" indent="0">
              <a:buNone/>
            </a:pPr>
            <a:endParaRPr lang="fr-FR" dirty="0" smtClean="0">
              <a:latin typeface="+mn-lt"/>
            </a:endParaRPr>
          </a:p>
          <a:p>
            <a:endParaRPr lang="fr-FR" dirty="0">
              <a:latin typeface="+mn-lt"/>
            </a:endParaRPr>
          </a:p>
          <a:p>
            <a:endParaRPr lang="fr-FR" dirty="0">
              <a:latin typeface="+mn-lt"/>
            </a:endParaRPr>
          </a:p>
          <a:p>
            <a:endParaRPr lang="fr-FR" dirty="0">
              <a:latin typeface="+mn-lt"/>
            </a:endParaRPr>
          </a:p>
          <a:p>
            <a:endParaRPr lang="fr-FR" dirty="0"/>
          </a:p>
          <a:p>
            <a:endParaRPr lang="fr-FR" dirty="0"/>
          </a:p>
          <a:p>
            <a:endParaRPr lang="fr-FR" dirty="0"/>
          </a:p>
        </p:txBody>
      </p:sp>
      <p:sp>
        <p:nvSpPr>
          <p:cNvPr id="4" name="Espace réservé du pied de page 3">
            <a:extLst>
              <a:ext uri="{FF2B5EF4-FFF2-40B4-BE49-F238E27FC236}">
                <a16:creationId xmlns:a16="http://schemas.microsoft.com/office/drawing/2014/main" id="{8D714771-CA0F-4E06-BBB9-4B6D7A93F86E}"/>
              </a:ext>
            </a:extLst>
          </p:cNvPr>
          <p:cNvSpPr>
            <a:spLocks noGrp="1"/>
          </p:cNvSpPr>
          <p:nvPr>
            <p:ph type="ftr" sz="quarter" idx="11"/>
          </p:nvPr>
        </p:nvSpPr>
        <p:spPr/>
        <p:txBody>
          <a:bodyPr/>
          <a:lstStyle/>
          <a:p>
            <a:r>
              <a:rPr lang="fr-FR" dirty="0"/>
              <a:t>Module 2</a:t>
            </a:r>
          </a:p>
        </p:txBody>
      </p:sp>
      <p:sp>
        <p:nvSpPr>
          <p:cNvPr id="7" name="ZoneTexte 6">
            <a:extLst>
              <a:ext uri="{FF2B5EF4-FFF2-40B4-BE49-F238E27FC236}">
                <a16:creationId xmlns:a16="http://schemas.microsoft.com/office/drawing/2014/main" id="{AD636A77-23C3-4718-A5C6-3BC724343A3C}"/>
              </a:ext>
            </a:extLst>
          </p:cNvPr>
          <p:cNvSpPr txBox="1"/>
          <p:nvPr/>
        </p:nvSpPr>
        <p:spPr>
          <a:xfrm>
            <a:off x="1232018" y="670477"/>
            <a:ext cx="4406782" cy="369332"/>
          </a:xfrm>
          <a:prstGeom prst="rect">
            <a:avLst/>
          </a:prstGeom>
          <a:noFill/>
        </p:spPr>
        <p:txBody>
          <a:bodyPr wrap="square" rtlCol="0">
            <a:spAutoFit/>
          </a:bodyPr>
          <a:lstStyle/>
          <a:p>
            <a:r>
              <a:rPr lang="fr-FR" i="1" dirty="0">
                <a:latin typeface="+mj-lt"/>
              </a:rPr>
              <a:t>Réaliser une session</a:t>
            </a:r>
          </a:p>
        </p:txBody>
      </p:sp>
      <p:cxnSp>
        <p:nvCxnSpPr>
          <p:cNvPr id="62" name="Straight Connector 103">
            <a:extLst>
              <a:ext uri="{FF2B5EF4-FFF2-40B4-BE49-F238E27FC236}">
                <a16:creationId xmlns:a16="http://schemas.microsoft.com/office/drawing/2014/main" id="{F7EC1E1C-6E72-439C-9608-26AB0DEC038B}"/>
              </a:ext>
            </a:extLst>
          </p:cNvPr>
          <p:cNvCxnSpPr>
            <a:cxnSpLocks/>
          </p:cNvCxnSpPr>
          <p:nvPr/>
        </p:nvCxnSpPr>
        <p:spPr>
          <a:xfrm>
            <a:off x="6439136" y="3011471"/>
            <a:ext cx="2267537"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cxnSp>
        <p:nvCxnSpPr>
          <p:cNvPr id="40" name="Straight Connector 103">
            <a:extLst>
              <a:ext uri="{FF2B5EF4-FFF2-40B4-BE49-F238E27FC236}">
                <a16:creationId xmlns:a16="http://schemas.microsoft.com/office/drawing/2014/main" id="{77AC5FF8-8156-4011-BE70-D59364C038C3}"/>
              </a:ext>
            </a:extLst>
          </p:cNvPr>
          <p:cNvCxnSpPr>
            <a:cxnSpLocks/>
          </p:cNvCxnSpPr>
          <p:nvPr/>
        </p:nvCxnSpPr>
        <p:spPr>
          <a:xfrm flipV="1">
            <a:off x="1429311" y="1978898"/>
            <a:ext cx="9792517"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grpSp>
        <p:nvGrpSpPr>
          <p:cNvPr id="41" name="Groupe 40">
            <a:extLst>
              <a:ext uri="{FF2B5EF4-FFF2-40B4-BE49-F238E27FC236}">
                <a16:creationId xmlns:a16="http://schemas.microsoft.com/office/drawing/2014/main" id="{DCD25579-4676-48B9-A21F-9E4FCC5D40CA}"/>
              </a:ext>
            </a:extLst>
          </p:cNvPr>
          <p:cNvGrpSpPr/>
          <p:nvPr/>
        </p:nvGrpSpPr>
        <p:grpSpPr>
          <a:xfrm>
            <a:off x="1441950" y="1708898"/>
            <a:ext cx="2293651" cy="1269162"/>
            <a:chOff x="1573922" y="1931238"/>
            <a:chExt cx="2293651" cy="1269162"/>
          </a:xfrm>
        </p:grpSpPr>
        <p:sp>
          <p:nvSpPr>
            <p:cNvPr id="42" name="Rectangle 41">
              <a:extLst>
                <a:ext uri="{FF2B5EF4-FFF2-40B4-BE49-F238E27FC236}">
                  <a16:creationId xmlns:a16="http://schemas.microsoft.com/office/drawing/2014/main" id="{96FE05B6-A04A-4EEC-BC57-1F3F6055D674}"/>
                </a:ext>
              </a:extLst>
            </p:cNvPr>
            <p:cNvSpPr/>
            <p:nvPr/>
          </p:nvSpPr>
          <p:spPr>
            <a:xfrm>
              <a:off x="157392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ZoneTexte 42">
              <a:extLst>
                <a:ext uri="{FF2B5EF4-FFF2-40B4-BE49-F238E27FC236}">
                  <a16:creationId xmlns:a16="http://schemas.microsoft.com/office/drawing/2014/main" id="{9ACD6165-2C7D-432E-B3EA-46A69DD71A7E}"/>
                </a:ext>
              </a:extLst>
            </p:cNvPr>
            <p:cNvSpPr txBox="1"/>
            <p:nvPr/>
          </p:nvSpPr>
          <p:spPr>
            <a:xfrm>
              <a:off x="157392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Déclarer la session « Réalisée »</a:t>
              </a:r>
            </a:p>
          </p:txBody>
        </p:sp>
        <p:sp>
          <p:nvSpPr>
            <p:cNvPr id="44" name="Ellipse 43">
              <a:extLst>
                <a:ext uri="{FF2B5EF4-FFF2-40B4-BE49-F238E27FC236}">
                  <a16:creationId xmlns:a16="http://schemas.microsoft.com/office/drawing/2014/main" id="{44E649DD-45AC-4977-9183-BF941335F9A0}"/>
                </a:ext>
              </a:extLst>
            </p:cNvPr>
            <p:cNvSpPr/>
            <p:nvPr/>
          </p:nvSpPr>
          <p:spPr>
            <a:xfrm>
              <a:off x="245074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45" name="ZoneTexte 44">
              <a:extLst>
                <a:ext uri="{FF2B5EF4-FFF2-40B4-BE49-F238E27FC236}">
                  <a16:creationId xmlns:a16="http://schemas.microsoft.com/office/drawing/2014/main" id="{86B94657-83A7-4A0B-9010-2BBCDBACF307}"/>
                </a:ext>
              </a:extLst>
            </p:cNvPr>
            <p:cNvSpPr txBox="1"/>
            <p:nvPr/>
          </p:nvSpPr>
          <p:spPr>
            <a:xfrm>
              <a:off x="2564311" y="1970406"/>
              <a:ext cx="312872" cy="461665"/>
            </a:xfrm>
            <a:prstGeom prst="rect">
              <a:avLst/>
            </a:prstGeom>
            <a:noFill/>
          </p:spPr>
          <p:txBody>
            <a:bodyPr wrap="square" rtlCol="0">
              <a:spAutoFit/>
            </a:bodyPr>
            <a:lstStyle/>
            <a:p>
              <a:r>
                <a:rPr lang="fr-FR" sz="2400" b="1" dirty="0">
                  <a:solidFill>
                    <a:schemeClr val="bg1"/>
                  </a:solidFill>
                </a:rPr>
                <a:t>1</a:t>
              </a:r>
              <a:endParaRPr lang="fr-FR" b="1" dirty="0">
                <a:solidFill>
                  <a:schemeClr val="bg1"/>
                </a:solidFill>
              </a:endParaRPr>
            </a:p>
          </p:txBody>
        </p:sp>
      </p:grpSp>
      <p:grpSp>
        <p:nvGrpSpPr>
          <p:cNvPr id="46" name="Groupe 45">
            <a:extLst>
              <a:ext uri="{FF2B5EF4-FFF2-40B4-BE49-F238E27FC236}">
                <a16:creationId xmlns:a16="http://schemas.microsoft.com/office/drawing/2014/main" id="{C39899DB-667C-47EB-AC3D-36F47EB43E2D}"/>
              </a:ext>
            </a:extLst>
          </p:cNvPr>
          <p:cNvGrpSpPr/>
          <p:nvPr/>
        </p:nvGrpSpPr>
        <p:grpSpPr>
          <a:xfrm>
            <a:off x="3940543" y="1708898"/>
            <a:ext cx="2293651" cy="1269162"/>
            <a:chOff x="4045422" y="1931238"/>
            <a:chExt cx="2293651" cy="1269162"/>
          </a:xfrm>
        </p:grpSpPr>
        <p:sp>
          <p:nvSpPr>
            <p:cNvPr id="47" name="Rectangle 46">
              <a:extLst>
                <a:ext uri="{FF2B5EF4-FFF2-40B4-BE49-F238E27FC236}">
                  <a16:creationId xmlns:a16="http://schemas.microsoft.com/office/drawing/2014/main" id="{B927BF3A-310A-4854-9FC1-E7E7857CAD04}"/>
                </a:ext>
              </a:extLst>
            </p:cNvPr>
            <p:cNvSpPr/>
            <p:nvPr/>
          </p:nvSpPr>
          <p:spPr>
            <a:xfrm>
              <a:off x="404542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ZoneTexte 47">
              <a:extLst>
                <a:ext uri="{FF2B5EF4-FFF2-40B4-BE49-F238E27FC236}">
                  <a16:creationId xmlns:a16="http://schemas.microsoft.com/office/drawing/2014/main" id="{499B8F47-C830-4539-AF91-4CEA846D16B3}"/>
                </a:ext>
              </a:extLst>
            </p:cNvPr>
            <p:cNvSpPr txBox="1"/>
            <p:nvPr/>
          </p:nvSpPr>
          <p:spPr>
            <a:xfrm>
              <a:off x="404542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Saisir les présences / absences</a:t>
              </a:r>
            </a:p>
          </p:txBody>
        </p:sp>
        <p:sp>
          <p:nvSpPr>
            <p:cNvPr id="49" name="Ellipse 48">
              <a:extLst>
                <a:ext uri="{FF2B5EF4-FFF2-40B4-BE49-F238E27FC236}">
                  <a16:creationId xmlns:a16="http://schemas.microsoft.com/office/drawing/2014/main" id="{B1FADE96-F101-4EF8-B3F0-5AB4E96682DA}"/>
                </a:ext>
              </a:extLst>
            </p:cNvPr>
            <p:cNvSpPr/>
            <p:nvPr/>
          </p:nvSpPr>
          <p:spPr>
            <a:xfrm>
              <a:off x="492224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0" name="ZoneTexte 49">
              <a:extLst>
                <a:ext uri="{FF2B5EF4-FFF2-40B4-BE49-F238E27FC236}">
                  <a16:creationId xmlns:a16="http://schemas.microsoft.com/office/drawing/2014/main" id="{6C762CB3-2F8E-4AB5-B883-9FDBBF020D22}"/>
                </a:ext>
              </a:extLst>
            </p:cNvPr>
            <p:cNvSpPr txBox="1"/>
            <p:nvPr/>
          </p:nvSpPr>
          <p:spPr>
            <a:xfrm>
              <a:off x="5035811" y="1970406"/>
              <a:ext cx="312872" cy="461665"/>
            </a:xfrm>
            <a:prstGeom prst="rect">
              <a:avLst/>
            </a:prstGeom>
            <a:noFill/>
          </p:spPr>
          <p:txBody>
            <a:bodyPr wrap="square" rtlCol="0">
              <a:spAutoFit/>
            </a:bodyPr>
            <a:lstStyle/>
            <a:p>
              <a:r>
                <a:rPr lang="fr-FR" sz="2400" b="1" dirty="0">
                  <a:solidFill>
                    <a:schemeClr val="bg1"/>
                  </a:solidFill>
                </a:rPr>
                <a:t>2</a:t>
              </a:r>
              <a:endParaRPr lang="fr-FR" b="1" dirty="0">
                <a:solidFill>
                  <a:schemeClr val="bg1"/>
                </a:solidFill>
              </a:endParaRPr>
            </a:p>
          </p:txBody>
        </p:sp>
      </p:grpSp>
      <p:grpSp>
        <p:nvGrpSpPr>
          <p:cNvPr id="51" name="Groupe 50">
            <a:extLst>
              <a:ext uri="{FF2B5EF4-FFF2-40B4-BE49-F238E27FC236}">
                <a16:creationId xmlns:a16="http://schemas.microsoft.com/office/drawing/2014/main" id="{2FC59C9E-7F90-4170-B77B-FB3FD999330D}"/>
              </a:ext>
            </a:extLst>
          </p:cNvPr>
          <p:cNvGrpSpPr/>
          <p:nvPr/>
        </p:nvGrpSpPr>
        <p:grpSpPr>
          <a:xfrm>
            <a:off x="6439136" y="1708898"/>
            <a:ext cx="2293651" cy="1269162"/>
            <a:chOff x="6506762" y="1931238"/>
            <a:chExt cx="2293651" cy="1269162"/>
          </a:xfrm>
        </p:grpSpPr>
        <p:sp>
          <p:nvSpPr>
            <p:cNvPr id="52" name="Rectangle 51">
              <a:extLst>
                <a:ext uri="{FF2B5EF4-FFF2-40B4-BE49-F238E27FC236}">
                  <a16:creationId xmlns:a16="http://schemas.microsoft.com/office/drawing/2014/main" id="{9DC32237-5EDB-4EDC-BF32-009D1C1AA710}"/>
                </a:ext>
              </a:extLst>
            </p:cNvPr>
            <p:cNvSpPr/>
            <p:nvPr/>
          </p:nvSpPr>
          <p:spPr>
            <a:xfrm>
              <a:off x="6506762" y="2384466"/>
              <a:ext cx="2293651" cy="815934"/>
            </a:xfrm>
            <a:prstGeom prst="rect">
              <a:avLst/>
            </a:prstGeom>
            <a:solidFill>
              <a:srgbClr val="E6F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ZoneTexte 52">
              <a:extLst>
                <a:ext uri="{FF2B5EF4-FFF2-40B4-BE49-F238E27FC236}">
                  <a16:creationId xmlns:a16="http://schemas.microsoft.com/office/drawing/2014/main" id="{5B0C6230-575F-45D6-931E-1B43FD98340D}"/>
                </a:ext>
              </a:extLst>
            </p:cNvPr>
            <p:cNvSpPr txBox="1"/>
            <p:nvPr/>
          </p:nvSpPr>
          <p:spPr>
            <a:xfrm>
              <a:off x="650676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Gérer les attestations</a:t>
              </a:r>
              <a:br>
                <a:rPr lang="fr-FR" sz="1600" b="1" dirty="0">
                  <a:solidFill>
                    <a:schemeClr val="tx1">
                      <a:lumMod val="65000"/>
                      <a:lumOff val="35000"/>
                    </a:schemeClr>
                  </a:solidFill>
                </a:rPr>
              </a:br>
              <a:r>
                <a:rPr lang="fr-FR" sz="1600" b="1" dirty="0">
                  <a:solidFill>
                    <a:schemeClr val="tx1">
                      <a:lumMod val="65000"/>
                      <a:lumOff val="35000"/>
                    </a:schemeClr>
                  </a:solidFill>
                </a:rPr>
                <a:t>de formation</a:t>
              </a:r>
            </a:p>
          </p:txBody>
        </p:sp>
        <p:sp>
          <p:nvSpPr>
            <p:cNvPr id="54" name="Ellipse 53">
              <a:extLst>
                <a:ext uri="{FF2B5EF4-FFF2-40B4-BE49-F238E27FC236}">
                  <a16:creationId xmlns:a16="http://schemas.microsoft.com/office/drawing/2014/main" id="{164E60C8-3CD3-494A-8A13-519A2CD9D802}"/>
                </a:ext>
              </a:extLst>
            </p:cNvPr>
            <p:cNvSpPr/>
            <p:nvPr/>
          </p:nvSpPr>
          <p:spPr>
            <a:xfrm>
              <a:off x="7383587" y="1931238"/>
              <a:ext cx="540000" cy="540000"/>
            </a:xfrm>
            <a:prstGeom prst="ellips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5" name="ZoneTexte 54">
              <a:extLst>
                <a:ext uri="{FF2B5EF4-FFF2-40B4-BE49-F238E27FC236}">
                  <a16:creationId xmlns:a16="http://schemas.microsoft.com/office/drawing/2014/main" id="{36EC1AED-C79D-4C5B-9814-F761FF530645}"/>
                </a:ext>
              </a:extLst>
            </p:cNvPr>
            <p:cNvSpPr txBox="1"/>
            <p:nvPr/>
          </p:nvSpPr>
          <p:spPr>
            <a:xfrm>
              <a:off x="7497151" y="1970406"/>
              <a:ext cx="312872" cy="461665"/>
            </a:xfrm>
            <a:prstGeom prst="rect">
              <a:avLst/>
            </a:prstGeom>
            <a:noFill/>
          </p:spPr>
          <p:txBody>
            <a:bodyPr wrap="square" rtlCol="0">
              <a:spAutoFit/>
            </a:bodyPr>
            <a:lstStyle/>
            <a:p>
              <a:r>
                <a:rPr lang="fr-FR" sz="2400" b="1" dirty="0">
                  <a:solidFill>
                    <a:schemeClr val="bg1"/>
                  </a:solidFill>
                </a:rPr>
                <a:t>3</a:t>
              </a:r>
              <a:endParaRPr lang="fr-FR" b="1" dirty="0">
                <a:solidFill>
                  <a:schemeClr val="bg1"/>
                </a:solidFill>
              </a:endParaRPr>
            </a:p>
          </p:txBody>
        </p:sp>
      </p:grpSp>
      <p:grpSp>
        <p:nvGrpSpPr>
          <p:cNvPr id="56" name="Groupe 55">
            <a:extLst>
              <a:ext uri="{FF2B5EF4-FFF2-40B4-BE49-F238E27FC236}">
                <a16:creationId xmlns:a16="http://schemas.microsoft.com/office/drawing/2014/main" id="{61E513AB-01EF-4314-9170-ED62F774BED1}"/>
              </a:ext>
            </a:extLst>
          </p:cNvPr>
          <p:cNvGrpSpPr/>
          <p:nvPr/>
        </p:nvGrpSpPr>
        <p:grpSpPr>
          <a:xfrm>
            <a:off x="8937730" y="1708898"/>
            <a:ext cx="2293651" cy="1269162"/>
            <a:chOff x="9069702" y="1931238"/>
            <a:chExt cx="2293651" cy="1269162"/>
          </a:xfrm>
        </p:grpSpPr>
        <p:sp>
          <p:nvSpPr>
            <p:cNvPr id="57" name="Rectangle 56">
              <a:extLst>
                <a:ext uri="{FF2B5EF4-FFF2-40B4-BE49-F238E27FC236}">
                  <a16:creationId xmlns:a16="http://schemas.microsoft.com/office/drawing/2014/main" id="{7FA8F50A-A04E-4083-A396-2C0F467BBB46}"/>
                </a:ext>
              </a:extLst>
            </p:cNvPr>
            <p:cNvSpPr/>
            <p:nvPr/>
          </p:nvSpPr>
          <p:spPr>
            <a:xfrm>
              <a:off x="906970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74FDB02F-6FBE-4E59-B51A-FE43A6F6983B}"/>
                </a:ext>
              </a:extLst>
            </p:cNvPr>
            <p:cNvSpPr txBox="1"/>
            <p:nvPr/>
          </p:nvSpPr>
          <p:spPr>
            <a:xfrm>
              <a:off x="9069702" y="2504649"/>
              <a:ext cx="2293651" cy="338554"/>
            </a:xfrm>
            <a:prstGeom prst="rect">
              <a:avLst/>
            </a:prstGeom>
            <a:noFill/>
          </p:spPr>
          <p:txBody>
            <a:bodyPr wrap="square" lIns="0" rIns="0" rtlCol="0">
              <a:spAutoFit/>
            </a:bodyPr>
            <a:lstStyle/>
            <a:p>
              <a:pPr algn="ctr"/>
              <a:r>
                <a:rPr lang="fr-FR" sz="1600" b="1" dirty="0">
                  <a:solidFill>
                    <a:schemeClr val="tx1">
                      <a:lumMod val="65000"/>
                      <a:lumOff val="35000"/>
                    </a:schemeClr>
                  </a:solidFill>
                </a:rPr>
                <a:t>Clôturer la session</a:t>
              </a:r>
            </a:p>
          </p:txBody>
        </p:sp>
        <p:sp>
          <p:nvSpPr>
            <p:cNvPr id="59" name="Ellipse 58">
              <a:extLst>
                <a:ext uri="{FF2B5EF4-FFF2-40B4-BE49-F238E27FC236}">
                  <a16:creationId xmlns:a16="http://schemas.microsoft.com/office/drawing/2014/main" id="{AE729E04-2F26-4F3D-827D-B809A233EC7B}"/>
                </a:ext>
              </a:extLst>
            </p:cNvPr>
            <p:cNvSpPr/>
            <p:nvPr/>
          </p:nvSpPr>
          <p:spPr>
            <a:xfrm>
              <a:off x="994652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60" name="ZoneTexte 59">
              <a:extLst>
                <a:ext uri="{FF2B5EF4-FFF2-40B4-BE49-F238E27FC236}">
                  <a16:creationId xmlns:a16="http://schemas.microsoft.com/office/drawing/2014/main" id="{4CA5F6BE-00D0-4830-B44F-5D1BA3CA2FD9}"/>
                </a:ext>
              </a:extLst>
            </p:cNvPr>
            <p:cNvSpPr txBox="1"/>
            <p:nvPr/>
          </p:nvSpPr>
          <p:spPr>
            <a:xfrm>
              <a:off x="10060091" y="1970406"/>
              <a:ext cx="312872" cy="461665"/>
            </a:xfrm>
            <a:prstGeom prst="rect">
              <a:avLst/>
            </a:prstGeom>
            <a:noFill/>
          </p:spPr>
          <p:txBody>
            <a:bodyPr wrap="square" rtlCol="0">
              <a:spAutoFit/>
            </a:bodyPr>
            <a:lstStyle/>
            <a:p>
              <a:r>
                <a:rPr lang="fr-FR" sz="2400" b="1" dirty="0">
                  <a:solidFill>
                    <a:schemeClr val="bg1"/>
                  </a:solidFill>
                </a:rPr>
                <a:t>4</a:t>
              </a:r>
              <a:endParaRPr lang="fr-FR" b="1" dirty="0">
                <a:solidFill>
                  <a:schemeClr val="bg1"/>
                </a:solidFill>
              </a:endParaRPr>
            </a:p>
          </p:txBody>
        </p:sp>
      </p:grpSp>
      <p:sp>
        <p:nvSpPr>
          <p:cNvPr id="63" name="Triangle isocèle 62">
            <a:extLst>
              <a:ext uri="{FF2B5EF4-FFF2-40B4-BE49-F238E27FC236}">
                <a16:creationId xmlns:a16="http://schemas.microsoft.com/office/drawing/2014/main" id="{C5FFCC0A-E9A3-4A76-85BD-7E20449B3367}"/>
              </a:ext>
            </a:extLst>
          </p:cNvPr>
          <p:cNvSpPr/>
          <p:nvPr/>
        </p:nvSpPr>
        <p:spPr>
          <a:xfrm rot="10800000">
            <a:off x="7325842" y="3011471"/>
            <a:ext cx="531990" cy="231300"/>
          </a:xfrm>
          <a:prstGeom prst="triangl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7" name="Image 66" descr="Une image contenant texte&#10;&#10;Description générée automatiquement">
            <a:extLst>
              <a:ext uri="{FF2B5EF4-FFF2-40B4-BE49-F238E27FC236}">
                <a16:creationId xmlns:a16="http://schemas.microsoft.com/office/drawing/2014/main" id="{6BCBF508-CADB-4EA8-91D3-28893C065505}"/>
              </a:ext>
            </a:extLst>
          </p:cNvPr>
          <p:cNvPicPr/>
          <p:nvPr/>
        </p:nvPicPr>
        <p:blipFill rotWithShape="1">
          <a:blip r:embed="rId2"/>
          <a:srcRect t="10513"/>
          <a:stretch/>
        </p:blipFill>
        <p:spPr bwMode="auto">
          <a:xfrm>
            <a:off x="5488406" y="3314906"/>
            <a:ext cx="6449797" cy="2178769"/>
          </a:xfrm>
          <a:prstGeom prst="rect">
            <a:avLst/>
          </a:prstGeom>
          <a:ln w="9525" cap="flat" cmpd="sng" algn="ctr">
            <a:solidFill>
              <a:sysClr val="window" lastClr="FFFFFF">
                <a:lumMod val="50000"/>
              </a:sysClr>
            </a:solidFill>
            <a:prstDash val="solid"/>
            <a:round/>
            <a:headEnd type="none" w="med" len="med"/>
            <a:tailEnd type="none" w="med" len="med"/>
            <a:extLst>
              <a:ext uri="{C807C97D-BFC1-408E-A445-0C87EB9F89A2}">
                <ask:lineSketchStyleProps xmlns:ask="http://schemas.microsoft.com/office/drawing/2018/sketchyshapes" xmln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68" name="ZoneTexte 67">
            <a:extLst>
              <a:ext uri="{FF2B5EF4-FFF2-40B4-BE49-F238E27FC236}">
                <a16:creationId xmlns:a16="http://schemas.microsoft.com/office/drawing/2014/main" id="{44BB2FF7-C691-40A9-ADB7-9E197894B04A}"/>
              </a:ext>
            </a:extLst>
          </p:cNvPr>
          <p:cNvSpPr txBox="1"/>
          <p:nvPr/>
        </p:nvSpPr>
        <p:spPr>
          <a:xfrm>
            <a:off x="9442308" y="5144269"/>
            <a:ext cx="37224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sp>
        <p:nvSpPr>
          <p:cNvPr id="69" name="ZoneTexte 68">
            <a:extLst>
              <a:ext uri="{FF2B5EF4-FFF2-40B4-BE49-F238E27FC236}">
                <a16:creationId xmlns:a16="http://schemas.microsoft.com/office/drawing/2014/main" id="{8BA7A00B-70FD-409B-A672-BFC4F7960274}"/>
              </a:ext>
            </a:extLst>
          </p:cNvPr>
          <p:cNvSpPr txBox="1"/>
          <p:nvPr/>
        </p:nvSpPr>
        <p:spPr>
          <a:xfrm>
            <a:off x="1696388" y="5513601"/>
            <a:ext cx="9933450" cy="338554"/>
          </a:xfrm>
          <a:prstGeom prst="rect">
            <a:avLst/>
          </a:prstGeom>
          <a:noFill/>
        </p:spPr>
        <p:txBody>
          <a:bodyPr wrap="square">
            <a:spAutoFit/>
          </a:bodyPr>
          <a:lstStyle/>
          <a:p>
            <a:r>
              <a:rPr lang="fr-FR" sz="1600" i="1" dirty="0">
                <a:latin typeface="Calibri" panose="020F0502020204030204" pitchFamily="34" charset="0"/>
                <a:cs typeface="Times New Roman" panose="02020603050405020304" pitchFamily="18" charset="0"/>
              </a:rPr>
              <a:t>Seuls les participants ayant un temps de présence à la session </a:t>
            </a:r>
            <a:r>
              <a:rPr lang="fr-FR" sz="1600" i="1" dirty="0" smtClean="0">
                <a:latin typeface="Calibri" panose="020F0502020204030204" pitchFamily="34" charset="0"/>
                <a:cs typeface="Times New Roman" panose="02020603050405020304" pitchFamily="18" charset="0"/>
              </a:rPr>
              <a:t>&gt; </a:t>
            </a:r>
            <a:r>
              <a:rPr lang="fr-FR" sz="1600" i="1" dirty="0">
                <a:latin typeface="Calibri" panose="020F0502020204030204" pitchFamily="34" charset="0"/>
                <a:cs typeface="Times New Roman" panose="02020603050405020304" pitchFamily="18" charset="0"/>
              </a:rPr>
              <a:t>ou </a:t>
            </a:r>
            <a:r>
              <a:rPr lang="fr-FR" sz="1600" i="1" dirty="0" smtClean="0">
                <a:latin typeface="Calibri" panose="020F0502020204030204" pitchFamily="34" charset="0"/>
                <a:cs typeface="Times New Roman" panose="02020603050405020304" pitchFamily="18" charset="0"/>
              </a:rPr>
              <a:t>= </a:t>
            </a:r>
            <a:r>
              <a:rPr lang="fr-FR" sz="1600" i="1" dirty="0">
                <a:latin typeface="Calibri" panose="020F0502020204030204" pitchFamily="34" charset="0"/>
                <a:cs typeface="Times New Roman" panose="02020603050405020304" pitchFamily="18" charset="0"/>
              </a:rPr>
              <a:t>à 50% recevront une attestation de formation</a:t>
            </a:r>
          </a:p>
        </p:txBody>
      </p:sp>
      <p:sp>
        <p:nvSpPr>
          <p:cNvPr id="70" name="Freeform 458">
            <a:extLst>
              <a:ext uri="{FF2B5EF4-FFF2-40B4-BE49-F238E27FC236}">
                <a16:creationId xmlns:a16="http://schemas.microsoft.com/office/drawing/2014/main" id="{CEB12033-090C-4517-B430-ADF4B8983F5E}"/>
              </a:ext>
            </a:extLst>
          </p:cNvPr>
          <p:cNvSpPr/>
          <p:nvPr/>
        </p:nvSpPr>
        <p:spPr>
          <a:xfrm>
            <a:off x="1368924" y="5916838"/>
            <a:ext cx="327464" cy="339598"/>
          </a:xfrm>
          <a:custGeom>
            <a:avLst/>
            <a:gdLst>
              <a:gd name="connsiteX0" fmla="*/ 113811 w 432706"/>
              <a:gd name="connsiteY0" fmla="*/ 276076 h 432707"/>
              <a:gd name="connsiteX1" fmla="*/ 156631 w 432706"/>
              <a:gd name="connsiteY1" fmla="*/ 318896 h 432707"/>
              <a:gd name="connsiteX2" fmla="*/ 141982 w 432706"/>
              <a:gd name="connsiteY2" fmla="*/ 333545 h 432707"/>
              <a:gd name="connsiteX3" fmla="*/ 126206 w 432706"/>
              <a:gd name="connsiteY3" fmla="*/ 333545 h 432707"/>
              <a:gd name="connsiteX4" fmla="*/ 126206 w 432706"/>
              <a:gd name="connsiteY4" fmla="*/ 306501 h 432707"/>
              <a:gd name="connsiteX5" fmla="*/ 99161 w 432706"/>
              <a:gd name="connsiteY5" fmla="*/ 306501 h 432707"/>
              <a:gd name="connsiteX6" fmla="*/ 99161 w 432706"/>
              <a:gd name="connsiteY6" fmla="*/ 290725 h 432707"/>
              <a:gd name="connsiteX7" fmla="*/ 226495 w 432706"/>
              <a:gd name="connsiteY7" fmla="*/ 164448 h 432707"/>
              <a:gd name="connsiteX8" fmla="*/ 230439 w 432706"/>
              <a:gd name="connsiteY8" fmla="*/ 166209 h 432707"/>
              <a:gd name="connsiteX9" fmla="*/ 229593 w 432706"/>
              <a:gd name="connsiteY9" fmla="*/ 174660 h 432707"/>
              <a:gd name="connsiteX10" fmla="*/ 147616 w 432706"/>
              <a:gd name="connsiteY10" fmla="*/ 256638 h 432707"/>
              <a:gd name="connsiteX11" fmla="*/ 139165 w 432706"/>
              <a:gd name="connsiteY11" fmla="*/ 257483 h 432707"/>
              <a:gd name="connsiteX12" fmla="*/ 140010 w 432706"/>
              <a:gd name="connsiteY12" fmla="*/ 249032 h 432707"/>
              <a:gd name="connsiteX13" fmla="*/ 221987 w 432706"/>
              <a:gd name="connsiteY13" fmla="*/ 167054 h 432707"/>
              <a:gd name="connsiteX14" fmla="*/ 226495 w 432706"/>
              <a:gd name="connsiteY14" fmla="*/ 164448 h 432707"/>
              <a:gd name="connsiteX15" fmla="*/ 225368 w 432706"/>
              <a:gd name="connsiteY15" fmla="*/ 126206 h 432707"/>
              <a:gd name="connsiteX16" fmla="*/ 72117 w 432706"/>
              <a:gd name="connsiteY16" fmla="*/ 279457 h 432707"/>
              <a:gd name="connsiteX17" fmla="*/ 72117 w 432706"/>
              <a:gd name="connsiteY17" fmla="*/ 360589 h 432707"/>
              <a:gd name="connsiteX18" fmla="*/ 153249 w 432706"/>
              <a:gd name="connsiteY18" fmla="*/ 360589 h 432707"/>
              <a:gd name="connsiteX19" fmla="*/ 306500 w 432706"/>
              <a:gd name="connsiteY19" fmla="*/ 207339 h 432707"/>
              <a:gd name="connsiteX20" fmla="*/ 288471 w 432706"/>
              <a:gd name="connsiteY20" fmla="*/ 74372 h 432707"/>
              <a:gd name="connsiteX21" fmla="*/ 269315 w 432706"/>
              <a:gd name="connsiteY21" fmla="*/ 82259 h 432707"/>
              <a:gd name="connsiteX22" fmla="*/ 243397 w 432706"/>
              <a:gd name="connsiteY22" fmla="*/ 108177 h 432707"/>
              <a:gd name="connsiteX23" fmla="*/ 324530 w 432706"/>
              <a:gd name="connsiteY23" fmla="*/ 189309 h 432707"/>
              <a:gd name="connsiteX24" fmla="*/ 350447 w 432706"/>
              <a:gd name="connsiteY24" fmla="*/ 163392 h 432707"/>
              <a:gd name="connsiteX25" fmla="*/ 358335 w 432706"/>
              <a:gd name="connsiteY25" fmla="*/ 144236 h 432707"/>
              <a:gd name="connsiteX26" fmla="*/ 350447 w 432706"/>
              <a:gd name="connsiteY26" fmla="*/ 125079 h 432707"/>
              <a:gd name="connsiteX27" fmla="*/ 307628 w 432706"/>
              <a:gd name="connsiteY27" fmla="*/ 82259 h 432707"/>
              <a:gd name="connsiteX28" fmla="*/ 288471 w 432706"/>
              <a:gd name="connsiteY28" fmla="*/ 74372 h 432707"/>
              <a:gd name="connsiteX29" fmla="*/ 81132 w 432706"/>
              <a:gd name="connsiteY29" fmla="*/ 0 h 432707"/>
              <a:gd name="connsiteX30" fmla="*/ 351574 w 432706"/>
              <a:gd name="connsiteY30" fmla="*/ 0 h 432707"/>
              <a:gd name="connsiteX31" fmla="*/ 408902 w 432706"/>
              <a:gd name="connsiteY31" fmla="*/ 23805 h 432707"/>
              <a:gd name="connsiteX32" fmla="*/ 432706 w 432706"/>
              <a:gd name="connsiteY32" fmla="*/ 81133 h 432707"/>
              <a:gd name="connsiteX33" fmla="*/ 432706 w 432706"/>
              <a:gd name="connsiteY33" fmla="*/ 351574 h 432707"/>
              <a:gd name="connsiteX34" fmla="*/ 408902 w 432706"/>
              <a:gd name="connsiteY34" fmla="*/ 408902 h 432707"/>
              <a:gd name="connsiteX35" fmla="*/ 351574 w 432706"/>
              <a:gd name="connsiteY35" fmla="*/ 432707 h 432707"/>
              <a:gd name="connsiteX36" fmla="*/ 81132 w 432706"/>
              <a:gd name="connsiteY36" fmla="*/ 432707 h 432707"/>
              <a:gd name="connsiteX37" fmla="*/ 23804 w 432706"/>
              <a:gd name="connsiteY37" fmla="*/ 408902 h 432707"/>
              <a:gd name="connsiteX38" fmla="*/ 0 w 432706"/>
              <a:gd name="connsiteY38" fmla="*/ 351574 h 432707"/>
              <a:gd name="connsiteX39" fmla="*/ 0 w 432706"/>
              <a:gd name="connsiteY39" fmla="*/ 81133 h 432707"/>
              <a:gd name="connsiteX40" fmla="*/ 23804 w 432706"/>
              <a:gd name="connsiteY40" fmla="*/ 23805 h 432707"/>
              <a:gd name="connsiteX41" fmla="*/ 81132 w 432706"/>
              <a:gd name="connsiteY41"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32706" h="432707">
                <a:moveTo>
                  <a:pt x="113811" y="276076"/>
                </a:moveTo>
                <a:lnTo>
                  <a:pt x="156631" y="318896"/>
                </a:lnTo>
                <a:lnTo>
                  <a:pt x="141982" y="333545"/>
                </a:lnTo>
                <a:lnTo>
                  <a:pt x="126206" y="333545"/>
                </a:lnTo>
                <a:lnTo>
                  <a:pt x="126206" y="306501"/>
                </a:lnTo>
                <a:lnTo>
                  <a:pt x="99161" y="306501"/>
                </a:lnTo>
                <a:lnTo>
                  <a:pt x="99161" y="290725"/>
                </a:lnTo>
                <a:close/>
                <a:moveTo>
                  <a:pt x="226495" y="164448"/>
                </a:moveTo>
                <a:cubicBezTo>
                  <a:pt x="227903" y="164308"/>
                  <a:pt x="229218" y="164894"/>
                  <a:pt x="230439" y="166209"/>
                </a:cubicBezTo>
                <a:cubicBezTo>
                  <a:pt x="233068" y="168651"/>
                  <a:pt x="232786" y="171468"/>
                  <a:pt x="229593" y="174660"/>
                </a:cubicBezTo>
                <a:lnTo>
                  <a:pt x="147616" y="256638"/>
                </a:lnTo>
                <a:cubicBezTo>
                  <a:pt x="144423" y="259831"/>
                  <a:pt x="141606" y="260112"/>
                  <a:pt x="139165" y="257483"/>
                </a:cubicBezTo>
                <a:cubicBezTo>
                  <a:pt x="136535" y="255042"/>
                  <a:pt x="136817" y="252225"/>
                  <a:pt x="140010" y="249032"/>
                </a:cubicBezTo>
                <a:lnTo>
                  <a:pt x="221987" y="167054"/>
                </a:lnTo>
                <a:cubicBezTo>
                  <a:pt x="223584" y="165458"/>
                  <a:pt x="225086" y="164589"/>
                  <a:pt x="226495" y="164448"/>
                </a:cubicBezTo>
                <a:close/>
                <a:moveTo>
                  <a:pt x="225368" y="126206"/>
                </a:moveTo>
                <a:lnTo>
                  <a:pt x="72117" y="279457"/>
                </a:lnTo>
                <a:lnTo>
                  <a:pt x="72117" y="360589"/>
                </a:lnTo>
                <a:lnTo>
                  <a:pt x="153249" y="360589"/>
                </a:lnTo>
                <a:lnTo>
                  <a:pt x="306500" y="207339"/>
                </a:lnTo>
                <a:close/>
                <a:moveTo>
                  <a:pt x="288471" y="74372"/>
                </a:moveTo>
                <a:cubicBezTo>
                  <a:pt x="280959" y="74372"/>
                  <a:pt x="274574" y="77001"/>
                  <a:pt x="269315" y="82259"/>
                </a:cubicBezTo>
                <a:lnTo>
                  <a:pt x="243397" y="108177"/>
                </a:lnTo>
                <a:lnTo>
                  <a:pt x="324530" y="189309"/>
                </a:lnTo>
                <a:lnTo>
                  <a:pt x="350447" y="163392"/>
                </a:lnTo>
                <a:cubicBezTo>
                  <a:pt x="355706" y="158133"/>
                  <a:pt x="358335" y="151748"/>
                  <a:pt x="358335" y="144236"/>
                </a:cubicBezTo>
                <a:cubicBezTo>
                  <a:pt x="358335" y="136723"/>
                  <a:pt x="355706" y="130338"/>
                  <a:pt x="350447" y="125079"/>
                </a:cubicBezTo>
                <a:lnTo>
                  <a:pt x="307628" y="82259"/>
                </a:lnTo>
                <a:cubicBezTo>
                  <a:pt x="302369" y="77001"/>
                  <a:pt x="295983" y="74372"/>
                  <a:pt x="288471" y="74372"/>
                </a:cubicBezTo>
                <a:close/>
                <a:moveTo>
                  <a:pt x="81132" y="0"/>
                </a:moveTo>
                <a:lnTo>
                  <a:pt x="351574" y="0"/>
                </a:lnTo>
                <a:cubicBezTo>
                  <a:pt x="373923" y="0"/>
                  <a:pt x="393033" y="7935"/>
                  <a:pt x="408902" y="23805"/>
                </a:cubicBezTo>
                <a:cubicBezTo>
                  <a:pt x="424772" y="39674"/>
                  <a:pt x="432706" y="58784"/>
                  <a:pt x="432706" y="81133"/>
                </a:cubicBezTo>
                <a:lnTo>
                  <a:pt x="432706" y="351574"/>
                </a:lnTo>
                <a:cubicBezTo>
                  <a:pt x="432706" y="373924"/>
                  <a:pt x="424772" y="393033"/>
                  <a:pt x="408902" y="408902"/>
                </a:cubicBezTo>
                <a:cubicBezTo>
                  <a:pt x="393033" y="424772"/>
                  <a:pt x="373923" y="432707"/>
                  <a:pt x="351574" y="432707"/>
                </a:cubicBezTo>
                <a:lnTo>
                  <a:pt x="81132" y="432707"/>
                </a:lnTo>
                <a:cubicBezTo>
                  <a:pt x="58783" y="432707"/>
                  <a:pt x="39674" y="424772"/>
                  <a:pt x="23804" y="408902"/>
                </a:cubicBezTo>
                <a:cubicBezTo>
                  <a:pt x="7935" y="393033"/>
                  <a:pt x="0" y="373924"/>
                  <a:pt x="0" y="351574"/>
                </a:cubicBezTo>
                <a:lnTo>
                  <a:pt x="0" y="81133"/>
                </a:lnTo>
                <a:cubicBezTo>
                  <a:pt x="0" y="58784"/>
                  <a:pt x="7935" y="39674"/>
                  <a:pt x="23804" y="23805"/>
                </a:cubicBezTo>
                <a:cubicBezTo>
                  <a:pt x="39674" y="7935"/>
                  <a:pt x="58783" y="0"/>
                  <a:pt x="811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fr-FR" dirty="0"/>
          </a:p>
        </p:txBody>
      </p:sp>
      <p:sp>
        <p:nvSpPr>
          <p:cNvPr id="61" name="ZoneTexte 60">
            <a:extLst>
              <a:ext uri="{FF2B5EF4-FFF2-40B4-BE49-F238E27FC236}">
                <a16:creationId xmlns:a16="http://schemas.microsoft.com/office/drawing/2014/main" id="{EC1E7184-0B75-4515-B82D-9EDA6D98F642}"/>
              </a:ext>
            </a:extLst>
          </p:cNvPr>
          <p:cNvSpPr txBox="1"/>
          <p:nvPr/>
        </p:nvSpPr>
        <p:spPr>
          <a:xfrm>
            <a:off x="1094719" y="3472813"/>
            <a:ext cx="4262649" cy="1815882"/>
          </a:xfrm>
          <a:prstGeom prst="rect">
            <a:avLst/>
          </a:prstGeom>
          <a:noFill/>
        </p:spPr>
        <p:txBody>
          <a:bodyPr wrap="square">
            <a:spAutoFit/>
          </a:bodyPr>
          <a:lstStyle/>
          <a:p>
            <a:pPr marL="285750" indent="-285750">
              <a:buClr>
                <a:srgbClr val="00AC8C"/>
              </a:buClr>
              <a:buFont typeface="Arial" panose="020B0604020202020204" pitchFamily="34" charset="0"/>
              <a:buChar char="•"/>
            </a:pPr>
            <a:r>
              <a:rPr lang="fr-FR" sz="1700" dirty="0" smtClean="0">
                <a:latin typeface="Calibri" panose="020F0502020204030204" pitchFamily="34" charset="0"/>
                <a:ea typeface="Calibri" panose="020F0502020204030204" pitchFamily="34" charset="0"/>
                <a:cs typeface="Times New Roman" panose="02020603050405020304" pitchFamily="18" charset="0"/>
              </a:rPr>
              <a:t>Les </a:t>
            </a:r>
            <a:r>
              <a:rPr lang="fr-FR" sz="1700" dirty="0">
                <a:latin typeface="Calibri" panose="020F0502020204030204" pitchFamily="34" charset="0"/>
                <a:ea typeface="Calibri" panose="020F0502020204030204" pitchFamily="34" charset="0"/>
                <a:cs typeface="Times New Roman" panose="02020603050405020304" pitchFamily="18" charset="0"/>
              </a:rPr>
              <a:t>attestations sont envoyées par mail à chaque stagiaire, automatiquement la nuit suivante (vers 1h00</a:t>
            </a:r>
            <a:r>
              <a:rPr lang="fr-FR" sz="1700" dirty="0" smtClean="0">
                <a:latin typeface="Calibri" panose="020F0502020204030204" pitchFamily="34" charset="0"/>
                <a:ea typeface="Calibri" panose="020F0502020204030204" pitchFamily="34" charset="0"/>
                <a:cs typeface="Times New Roman" panose="02020603050405020304" pitchFamily="18" charset="0"/>
              </a:rPr>
              <a:t>)</a:t>
            </a:r>
          </a:p>
          <a:p>
            <a:pPr marL="285750" indent="-285750">
              <a:buClr>
                <a:srgbClr val="00AC8C"/>
              </a:buClr>
              <a:buFont typeface="Arial" panose="020B0604020202020204" pitchFamily="34" charset="0"/>
              <a:buChar char="•"/>
            </a:pPr>
            <a:endParaRPr lang="fr-FR" sz="5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Clr>
                <a:srgbClr val="00AC8C"/>
              </a:buClr>
              <a:buFont typeface="Arial" panose="020B0604020202020204" pitchFamily="34" charset="0"/>
              <a:buChar char="•"/>
            </a:pPr>
            <a:r>
              <a:rPr lang="fr-FR" sz="1700" dirty="0">
                <a:latin typeface="Calibri" panose="020F0502020204030204" pitchFamily="34" charset="0"/>
                <a:ea typeface="Calibri" panose="020F0502020204030204" pitchFamily="34" charset="0"/>
                <a:cs typeface="Times New Roman" panose="02020603050405020304" pitchFamily="18" charset="0"/>
              </a:rPr>
              <a:t>A l’issue de l’envoi, le champ </a:t>
            </a:r>
            <a:r>
              <a:rPr lang="fr-FR" sz="1700" b="1" dirty="0">
                <a:latin typeface="Calibri" panose="020F0502020204030204" pitchFamily="34" charset="0"/>
                <a:ea typeface="Calibri" panose="020F0502020204030204" pitchFamily="34" charset="0"/>
                <a:cs typeface="Times New Roman" panose="02020603050405020304" pitchFamily="18" charset="0"/>
              </a:rPr>
              <a:t>Mails envoyés </a:t>
            </a:r>
            <a:r>
              <a:rPr lang="fr-FR" sz="1700" dirty="0">
                <a:latin typeface="Calibri" panose="020F0502020204030204" pitchFamily="34" charset="0"/>
                <a:ea typeface="Calibri" panose="020F0502020204030204" pitchFamily="34" charset="0"/>
                <a:cs typeface="Times New Roman" panose="02020603050405020304" pitchFamily="18" charset="0"/>
              </a:rPr>
              <a:t>se met automatiquement à jour avec la date d’envoi des mails</a:t>
            </a:r>
            <a:r>
              <a:rPr lang="fr-FR" sz="1700" dirty="0" smtClean="0">
                <a:latin typeface="Calibri" panose="020F0502020204030204" pitchFamily="34" charset="0"/>
                <a:ea typeface="Calibri" panose="020F0502020204030204" pitchFamily="34" charset="0"/>
                <a:cs typeface="Times New Roman" panose="02020603050405020304" pitchFamily="18" charset="0"/>
              </a:rPr>
              <a:t>.</a:t>
            </a:r>
          </a:p>
          <a:p>
            <a:pPr marL="285750" indent="-285750">
              <a:buClr>
                <a:srgbClr val="00AC8C"/>
              </a:buClr>
              <a:buFont typeface="Arial" panose="020B0604020202020204" pitchFamily="34" charset="0"/>
              <a:buChar char="•"/>
            </a:pPr>
            <a:endParaRPr lang="fr-FR" sz="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4" name="ZoneTexte 63">
            <a:extLst>
              <a:ext uri="{FF2B5EF4-FFF2-40B4-BE49-F238E27FC236}">
                <a16:creationId xmlns:a16="http://schemas.microsoft.com/office/drawing/2014/main" id="{E2E11907-0DAF-4B46-9DA1-4B838980E813}"/>
              </a:ext>
            </a:extLst>
          </p:cNvPr>
          <p:cNvSpPr txBox="1"/>
          <p:nvPr/>
        </p:nvSpPr>
        <p:spPr>
          <a:xfrm>
            <a:off x="6772918" y="5144269"/>
            <a:ext cx="37224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sp>
        <p:nvSpPr>
          <p:cNvPr id="65" name="Rectangle : avec coins arrondis en diagonale 64">
            <a:extLst>
              <a:ext uri="{FF2B5EF4-FFF2-40B4-BE49-F238E27FC236}">
                <a16:creationId xmlns:a16="http://schemas.microsoft.com/office/drawing/2014/main" id="{7F526844-39E1-44CB-8AB4-3ECDEB41D32E}"/>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66" name="Rectangle : avec coins arrondis en diagonale 65">
            <a:extLst>
              <a:ext uri="{FF2B5EF4-FFF2-40B4-BE49-F238E27FC236}">
                <a16:creationId xmlns:a16="http://schemas.microsoft.com/office/drawing/2014/main" id="{B25E5D12-CA80-4FB9-93DF-02DFDC100353}"/>
              </a:ext>
            </a:extLst>
          </p:cNvPr>
          <p:cNvSpPr/>
          <p:nvPr/>
        </p:nvSpPr>
        <p:spPr>
          <a:xfrm>
            <a:off x="60960" y="160470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2 –</a:t>
            </a:r>
            <a:br>
              <a:rPr lang="fr-FR" sz="1000" dirty="0">
                <a:solidFill>
                  <a:srgbClr val="00AC8C"/>
                </a:solidFill>
              </a:rPr>
            </a:br>
            <a:r>
              <a:rPr lang="fr-FR" sz="1000" dirty="0">
                <a:solidFill>
                  <a:srgbClr val="00AC8C"/>
                </a:solidFill>
              </a:rPr>
              <a:t>Stage / Session</a:t>
            </a:r>
          </a:p>
        </p:txBody>
      </p:sp>
      <p:sp>
        <p:nvSpPr>
          <p:cNvPr id="71" name="Rectangle : avec coins arrondis en diagonale 70">
            <a:extLst>
              <a:ext uri="{FF2B5EF4-FFF2-40B4-BE49-F238E27FC236}">
                <a16:creationId xmlns:a16="http://schemas.microsoft.com/office/drawing/2014/main" id="{C9D0DFD4-8FCF-4AD1-9897-E97E5E8A64E8}"/>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72" name="Rectangle : avec coins arrondis en diagonale 71">
            <a:extLst>
              <a:ext uri="{FF2B5EF4-FFF2-40B4-BE49-F238E27FC236}">
                <a16:creationId xmlns:a16="http://schemas.microsoft.com/office/drawing/2014/main" id="{D1271646-2C85-40F9-A1C8-BE76E0C4A585}"/>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73" name="Rectangle : avec coins arrondis en diagonale 72">
            <a:extLst>
              <a:ext uri="{FF2B5EF4-FFF2-40B4-BE49-F238E27FC236}">
                <a16:creationId xmlns:a16="http://schemas.microsoft.com/office/drawing/2014/main" id="{7E964EC3-6B7A-4370-B757-497A4E509632}"/>
              </a:ext>
            </a:extLst>
          </p:cNvPr>
          <p:cNvSpPr/>
          <p:nvPr/>
        </p:nvSpPr>
        <p:spPr>
          <a:xfrm>
            <a:off x="60960" y="3893461"/>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6 - </a:t>
            </a:r>
            <a:br>
              <a:rPr lang="fr-FR" sz="1000" dirty="0"/>
            </a:br>
            <a:r>
              <a:rPr lang="fr-FR" sz="1000" dirty="0"/>
              <a:t> Réalisation session</a:t>
            </a:r>
          </a:p>
        </p:txBody>
      </p:sp>
      <p:sp>
        <p:nvSpPr>
          <p:cNvPr id="74" name="Rectangle : avec coins arrondis en diagonale 73">
            <a:extLst>
              <a:ext uri="{FF2B5EF4-FFF2-40B4-BE49-F238E27FC236}">
                <a16:creationId xmlns:a16="http://schemas.microsoft.com/office/drawing/2014/main" id="{149EC24C-9DFC-4B24-ADFC-23F82004C313}"/>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75" name="Rectangle : avec coins arrondis en diagonale 74">
            <a:extLst>
              <a:ext uri="{FF2B5EF4-FFF2-40B4-BE49-F238E27FC236}">
                <a16:creationId xmlns:a16="http://schemas.microsoft.com/office/drawing/2014/main" id="{F37DF3AD-EE98-4D28-A973-6A1647787E24}"/>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76" name="Rectangle : avec coins arrondis en diagonale 75">
            <a:extLst>
              <a:ext uri="{FF2B5EF4-FFF2-40B4-BE49-F238E27FC236}">
                <a16:creationId xmlns:a16="http://schemas.microsoft.com/office/drawing/2014/main" id="{F5C1F5CA-80B7-49BE-9171-9168D5680CB2}"/>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p>
        </p:txBody>
      </p:sp>
      <p:sp>
        <p:nvSpPr>
          <p:cNvPr id="77" name="Rectangle : avec coins arrondis en diagonale 76">
            <a:extLst>
              <a:ext uri="{FF2B5EF4-FFF2-40B4-BE49-F238E27FC236}">
                <a16:creationId xmlns:a16="http://schemas.microsoft.com/office/drawing/2014/main" id="{53786AC3-CEB3-4D66-BC80-46E70732FE64}"/>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78" name="ZoneTexte 77">
            <a:extLst>
              <a:ext uri="{FF2B5EF4-FFF2-40B4-BE49-F238E27FC236}">
                <a16:creationId xmlns:a16="http://schemas.microsoft.com/office/drawing/2014/main" id="{26E07F71-F8CD-44AD-A7FF-0946C1B3E45F}"/>
              </a:ext>
            </a:extLst>
          </p:cNvPr>
          <p:cNvSpPr txBox="1"/>
          <p:nvPr/>
        </p:nvSpPr>
        <p:spPr>
          <a:xfrm>
            <a:off x="4702905" y="693823"/>
            <a:ext cx="6710529" cy="369332"/>
          </a:xfrm>
          <a:prstGeom prst="rect">
            <a:avLst/>
          </a:prstGeom>
          <a:solidFill>
            <a:srgbClr val="00AC8C"/>
          </a:solidFill>
        </p:spPr>
        <p:txBody>
          <a:bodyPr wrap="square" rtlCol="0">
            <a:spAutoFit/>
          </a:bodyPr>
          <a:lstStyle/>
          <a:p>
            <a:r>
              <a:rPr lang="fr-FR" b="1" dirty="0">
                <a:solidFill>
                  <a:schemeClr val="bg1"/>
                </a:solidFill>
              </a:rPr>
              <a:t>Accès à l’écran </a:t>
            </a:r>
            <a:r>
              <a:rPr lang="fr-FR" dirty="0">
                <a:solidFill>
                  <a:schemeClr val="bg1"/>
                </a:solidFill>
              </a:rPr>
              <a:t>: Formation </a:t>
            </a: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 </a:t>
            </a: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Fin de session </a:t>
            </a: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a:t>
            </a: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Confirmer la réalisation</a:t>
            </a:r>
            <a:endParaRPr lang="fr-FR" dirty="0">
              <a:solidFill>
                <a:schemeClr val="bg1"/>
              </a:solidFill>
            </a:endParaRPr>
          </a:p>
        </p:txBody>
      </p:sp>
      <p:sp>
        <p:nvSpPr>
          <p:cNvPr id="6" name="Espace réservé de la date 5">
            <a:extLst>
              <a:ext uri="{FF2B5EF4-FFF2-40B4-BE49-F238E27FC236}">
                <a16:creationId xmlns:a16="http://schemas.microsoft.com/office/drawing/2014/main" id="{D86482C1-537C-40E9-96AF-906031E7AACE}"/>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057A2CA3-B241-49E2-86D0-6014CF0ABC53}"/>
              </a:ext>
            </a:extLst>
          </p:cNvPr>
          <p:cNvSpPr>
            <a:spLocks noGrp="1"/>
          </p:cNvSpPr>
          <p:nvPr>
            <p:ph type="sldNum" sz="quarter" idx="12"/>
          </p:nvPr>
        </p:nvSpPr>
        <p:spPr/>
        <p:txBody>
          <a:bodyPr/>
          <a:lstStyle/>
          <a:p>
            <a:fld id="{9BA320C2-BDE6-4EB1-A6D0-0042D9418E61}" type="slidenum">
              <a:rPr lang="fr-FR" smtClean="0"/>
              <a:pPr/>
              <a:t>29</a:t>
            </a:fld>
            <a:endParaRPr lang="fr-FR" dirty="0"/>
          </a:p>
        </p:txBody>
      </p:sp>
      <p:grpSp>
        <p:nvGrpSpPr>
          <p:cNvPr id="79" name="Groupe 78"/>
          <p:cNvGrpSpPr/>
          <p:nvPr/>
        </p:nvGrpSpPr>
        <p:grpSpPr>
          <a:xfrm>
            <a:off x="11331025" y="113495"/>
            <a:ext cx="756938" cy="527878"/>
            <a:chOff x="10975331" y="352297"/>
            <a:chExt cx="756938" cy="527878"/>
          </a:xfrm>
        </p:grpSpPr>
        <p:sp>
          <p:nvSpPr>
            <p:cNvPr id="80" name="Rectangle avec coins arrondis en diagonale 79"/>
            <p:cNvSpPr/>
            <p:nvPr/>
          </p:nvSpPr>
          <p:spPr>
            <a:xfrm>
              <a:off x="10975331" y="352297"/>
              <a:ext cx="756938" cy="527878"/>
            </a:xfrm>
            <a:prstGeom prst="round2Diag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1" name="ZoneTexte 80"/>
            <p:cNvSpPr txBox="1"/>
            <p:nvPr/>
          </p:nvSpPr>
          <p:spPr>
            <a:xfrm>
              <a:off x="10975331" y="450114"/>
              <a:ext cx="756938" cy="369332"/>
            </a:xfrm>
            <a:prstGeom prst="rect">
              <a:avLst/>
            </a:prstGeom>
            <a:noFill/>
          </p:spPr>
          <p:txBody>
            <a:bodyPr wrap="none" rtlCol="0">
              <a:spAutoFit/>
            </a:bodyPr>
            <a:lstStyle/>
            <a:p>
              <a:r>
                <a:rPr lang="fr-FR" b="1" dirty="0">
                  <a:solidFill>
                    <a:srgbClr val="F6FCFA"/>
                  </a:solidFill>
                </a:rPr>
                <a:t>Démo</a:t>
              </a:r>
            </a:p>
          </p:txBody>
        </p:sp>
      </p:grpSp>
      <p:sp>
        <p:nvSpPr>
          <p:cNvPr id="82" name="ZoneTexte 81">
            <a:extLst>
              <a:ext uri="{FF2B5EF4-FFF2-40B4-BE49-F238E27FC236}">
                <a16:creationId xmlns:a16="http://schemas.microsoft.com/office/drawing/2014/main" id="{8BA7A00B-70FD-409B-A672-BFC4F7960274}"/>
              </a:ext>
            </a:extLst>
          </p:cNvPr>
          <p:cNvSpPr txBox="1"/>
          <p:nvPr/>
        </p:nvSpPr>
        <p:spPr>
          <a:xfrm>
            <a:off x="1696388" y="5768194"/>
            <a:ext cx="9933450" cy="584775"/>
          </a:xfrm>
          <a:prstGeom prst="rect">
            <a:avLst/>
          </a:prstGeom>
          <a:noFill/>
        </p:spPr>
        <p:txBody>
          <a:bodyPr wrap="square">
            <a:spAutoFit/>
          </a:bodyPr>
          <a:lstStyle/>
          <a:p>
            <a:pPr>
              <a:buClr>
                <a:srgbClr val="00AC8C"/>
              </a:buClr>
            </a:pPr>
            <a:r>
              <a:rPr lang="fr-FR" sz="1600" dirty="0">
                <a:ea typeface="Calibri" panose="020F0502020204030204" pitchFamily="34" charset="0"/>
                <a:cs typeface="Times New Roman" panose="02020603050405020304" pitchFamily="18" charset="0"/>
              </a:rPr>
              <a:t>Pour les sessions avec périodes, il n’y a pas d’envoi par mail d’une attestation pour chaque période mais uniquement d’une attestation groupée pour la session</a:t>
            </a:r>
          </a:p>
        </p:txBody>
      </p:sp>
      <p:sp>
        <p:nvSpPr>
          <p:cNvPr id="83" name="Freeform 458">
            <a:extLst>
              <a:ext uri="{FF2B5EF4-FFF2-40B4-BE49-F238E27FC236}">
                <a16:creationId xmlns:a16="http://schemas.microsoft.com/office/drawing/2014/main" id="{CEB12033-090C-4517-B430-ADF4B8983F5E}"/>
              </a:ext>
            </a:extLst>
          </p:cNvPr>
          <p:cNvSpPr/>
          <p:nvPr/>
        </p:nvSpPr>
        <p:spPr>
          <a:xfrm>
            <a:off x="1368924" y="5532483"/>
            <a:ext cx="327464" cy="339598"/>
          </a:xfrm>
          <a:custGeom>
            <a:avLst/>
            <a:gdLst>
              <a:gd name="connsiteX0" fmla="*/ 113811 w 432706"/>
              <a:gd name="connsiteY0" fmla="*/ 276076 h 432707"/>
              <a:gd name="connsiteX1" fmla="*/ 156631 w 432706"/>
              <a:gd name="connsiteY1" fmla="*/ 318896 h 432707"/>
              <a:gd name="connsiteX2" fmla="*/ 141982 w 432706"/>
              <a:gd name="connsiteY2" fmla="*/ 333545 h 432707"/>
              <a:gd name="connsiteX3" fmla="*/ 126206 w 432706"/>
              <a:gd name="connsiteY3" fmla="*/ 333545 h 432707"/>
              <a:gd name="connsiteX4" fmla="*/ 126206 w 432706"/>
              <a:gd name="connsiteY4" fmla="*/ 306501 h 432707"/>
              <a:gd name="connsiteX5" fmla="*/ 99161 w 432706"/>
              <a:gd name="connsiteY5" fmla="*/ 306501 h 432707"/>
              <a:gd name="connsiteX6" fmla="*/ 99161 w 432706"/>
              <a:gd name="connsiteY6" fmla="*/ 290725 h 432707"/>
              <a:gd name="connsiteX7" fmla="*/ 226495 w 432706"/>
              <a:gd name="connsiteY7" fmla="*/ 164448 h 432707"/>
              <a:gd name="connsiteX8" fmla="*/ 230439 w 432706"/>
              <a:gd name="connsiteY8" fmla="*/ 166209 h 432707"/>
              <a:gd name="connsiteX9" fmla="*/ 229593 w 432706"/>
              <a:gd name="connsiteY9" fmla="*/ 174660 h 432707"/>
              <a:gd name="connsiteX10" fmla="*/ 147616 w 432706"/>
              <a:gd name="connsiteY10" fmla="*/ 256638 h 432707"/>
              <a:gd name="connsiteX11" fmla="*/ 139165 w 432706"/>
              <a:gd name="connsiteY11" fmla="*/ 257483 h 432707"/>
              <a:gd name="connsiteX12" fmla="*/ 140010 w 432706"/>
              <a:gd name="connsiteY12" fmla="*/ 249032 h 432707"/>
              <a:gd name="connsiteX13" fmla="*/ 221987 w 432706"/>
              <a:gd name="connsiteY13" fmla="*/ 167054 h 432707"/>
              <a:gd name="connsiteX14" fmla="*/ 226495 w 432706"/>
              <a:gd name="connsiteY14" fmla="*/ 164448 h 432707"/>
              <a:gd name="connsiteX15" fmla="*/ 225368 w 432706"/>
              <a:gd name="connsiteY15" fmla="*/ 126206 h 432707"/>
              <a:gd name="connsiteX16" fmla="*/ 72117 w 432706"/>
              <a:gd name="connsiteY16" fmla="*/ 279457 h 432707"/>
              <a:gd name="connsiteX17" fmla="*/ 72117 w 432706"/>
              <a:gd name="connsiteY17" fmla="*/ 360589 h 432707"/>
              <a:gd name="connsiteX18" fmla="*/ 153249 w 432706"/>
              <a:gd name="connsiteY18" fmla="*/ 360589 h 432707"/>
              <a:gd name="connsiteX19" fmla="*/ 306500 w 432706"/>
              <a:gd name="connsiteY19" fmla="*/ 207339 h 432707"/>
              <a:gd name="connsiteX20" fmla="*/ 288471 w 432706"/>
              <a:gd name="connsiteY20" fmla="*/ 74372 h 432707"/>
              <a:gd name="connsiteX21" fmla="*/ 269315 w 432706"/>
              <a:gd name="connsiteY21" fmla="*/ 82259 h 432707"/>
              <a:gd name="connsiteX22" fmla="*/ 243397 w 432706"/>
              <a:gd name="connsiteY22" fmla="*/ 108177 h 432707"/>
              <a:gd name="connsiteX23" fmla="*/ 324530 w 432706"/>
              <a:gd name="connsiteY23" fmla="*/ 189309 h 432707"/>
              <a:gd name="connsiteX24" fmla="*/ 350447 w 432706"/>
              <a:gd name="connsiteY24" fmla="*/ 163392 h 432707"/>
              <a:gd name="connsiteX25" fmla="*/ 358335 w 432706"/>
              <a:gd name="connsiteY25" fmla="*/ 144236 h 432707"/>
              <a:gd name="connsiteX26" fmla="*/ 350447 w 432706"/>
              <a:gd name="connsiteY26" fmla="*/ 125079 h 432707"/>
              <a:gd name="connsiteX27" fmla="*/ 307628 w 432706"/>
              <a:gd name="connsiteY27" fmla="*/ 82259 h 432707"/>
              <a:gd name="connsiteX28" fmla="*/ 288471 w 432706"/>
              <a:gd name="connsiteY28" fmla="*/ 74372 h 432707"/>
              <a:gd name="connsiteX29" fmla="*/ 81132 w 432706"/>
              <a:gd name="connsiteY29" fmla="*/ 0 h 432707"/>
              <a:gd name="connsiteX30" fmla="*/ 351574 w 432706"/>
              <a:gd name="connsiteY30" fmla="*/ 0 h 432707"/>
              <a:gd name="connsiteX31" fmla="*/ 408902 w 432706"/>
              <a:gd name="connsiteY31" fmla="*/ 23805 h 432707"/>
              <a:gd name="connsiteX32" fmla="*/ 432706 w 432706"/>
              <a:gd name="connsiteY32" fmla="*/ 81133 h 432707"/>
              <a:gd name="connsiteX33" fmla="*/ 432706 w 432706"/>
              <a:gd name="connsiteY33" fmla="*/ 351574 h 432707"/>
              <a:gd name="connsiteX34" fmla="*/ 408902 w 432706"/>
              <a:gd name="connsiteY34" fmla="*/ 408902 h 432707"/>
              <a:gd name="connsiteX35" fmla="*/ 351574 w 432706"/>
              <a:gd name="connsiteY35" fmla="*/ 432707 h 432707"/>
              <a:gd name="connsiteX36" fmla="*/ 81132 w 432706"/>
              <a:gd name="connsiteY36" fmla="*/ 432707 h 432707"/>
              <a:gd name="connsiteX37" fmla="*/ 23804 w 432706"/>
              <a:gd name="connsiteY37" fmla="*/ 408902 h 432707"/>
              <a:gd name="connsiteX38" fmla="*/ 0 w 432706"/>
              <a:gd name="connsiteY38" fmla="*/ 351574 h 432707"/>
              <a:gd name="connsiteX39" fmla="*/ 0 w 432706"/>
              <a:gd name="connsiteY39" fmla="*/ 81133 h 432707"/>
              <a:gd name="connsiteX40" fmla="*/ 23804 w 432706"/>
              <a:gd name="connsiteY40" fmla="*/ 23805 h 432707"/>
              <a:gd name="connsiteX41" fmla="*/ 81132 w 432706"/>
              <a:gd name="connsiteY41"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32706" h="432707">
                <a:moveTo>
                  <a:pt x="113811" y="276076"/>
                </a:moveTo>
                <a:lnTo>
                  <a:pt x="156631" y="318896"/>
                </a:lnTo>
                <a:lnTo>
                  <a:pt x="141982" y="333545"/>
                </a:lnTo>
                <a:lnTo>
                  <a:pt x="126206" y="333545"/>
                </a:lnTo>
                <a:lnTo>
                  <a:pt x="126206" y="306501"/>
                </a:lnTo>
                <a:lnTo>
                  <a:pt x="99161" y="306501"/>
                </a:lnTo>
                <a:lnTo>
                  <a:pt x="99161" y="290725"/>
                </a:lnTo>
                <a:close/>
                <a:moveTo>
                  <a:pt x="226495" y="164448"/>
                </a:moveTo>
                <a:cubicBezTo>
                  <a:pt x="227903" y="164308"/>
                  <a:pt x="229218" y="164894"/>
                  <a:pt x="230439" y="166209"/>
                </a:cubicBezTo>
                <a:cubicBezTo>
                  <a:pt x="233068" y="168651"/>
                  <a:pt x="232786" y="171468"/>
                  <a:pt x="229593" y="174660"/>
                </a:cubicBezTo>
                <a:lnTo>
                  <a:pt x="147616" y="256638"/>
                </a:lnTo>
                <a:cubicBezTo>
                  <a:pt x="144423" y="259831"/>
                  <a:pt x="141606" y="260112"/>
                  <a:pt x="139165" y="257483"/>
                </a:cubicBezTo>
                <a:cubicBezTo>
                  <a:pt x="136535" y="255042"/>
                  <a:pt x="136817" y="252225"/>
                  <a:pt x="140010" y="249032"/>
                </a:cubicBezTo>
                <a:lnTo>
                  <a:pt x="221987" y="167054"/>
                </a:lnTo>
                <a:cubicBezTo>
                  <a:pt x="223584" y="165458"/>
                  <a:pt x="225086" y="164589"/>
                  <a:pt x="226495" y="164448"/>
                </a:cubicBezTo>
                <a:close/>
                <a:moveTo>
                  <a:pt x="225368" y="126206"/>
                </a:moveTo>
                <a:lnTo>
                  <a:pt x="72117" y="279457"/>
                </a:lnTo>
                <a:lnTo>
                  <a:pt x="72117" y="360589"/>
                </a:lnTo>
                <a:lnTo>
                  <a:pt x="153249" y="360589"/>
                </a:lnTo>
                <a:lnTo>
                  <a:pt x="306500" y="207339"/>
                </a:lnTo>
                <a:close/>
                <a:moveTo>
                  <a:pt x="288471" y="74372"/>
                </a:moveTo>
                <a:cubicBezTo>
                  <a:pt x="280959" y="74372"/>
                  <a:pt x="274574" y="77001"/>
                  <a:pt x="269315" y="82259"/>
                </a:cubicBezTo>
                <a:lnTo>
                  <a:pt x="243397" y="108177"/>
                </a:lnTo>
                <a:lnTo>
                  <a:pt x="324530" y="189309"/>
                </a:lnTo>
                <a:lnTo>
                  <a:pt x="350447" y="163392"/>
                </a:lnTo>
                <a:cubicBezTo>
                  <a:pt x="355706" y="158133"/>
                  <a:pt x="358335" y="151748"/>
                  <a:pt x="358335" y="144236"/>
                </a:cubicBezTo>
                <a:cubicBezTo>
                  <a:pt x="358335" y="136723"/>
                  <a:pt x="355706" y="130338"/>
                  <a:pt x="350447" y="125079"/>
                </a:cubicBezTo>
                <a:lnTo>
                  <a:pt x="307628" y="82259"/>
                </a:lnTo>
                <a:cubicBezTo>
                  <a:pt x="302369" y="77001"/>
                  <a:pt x="295983" y="74372"/>
                  <a:pt x="288471" y="74372"/>
                </a:cubicBezTo>
                <a:close/>
                <a:moveTo>
                  <a:pt x="81132" y="0"/>
                </a:moveTo>
                <a:lnTo>
                  <a:pt x="351574" y="0"/>
                </a:lnTo>
                <a:cubicBezTo>
                  <a:pt x="373923" y="0"/>
                  <a:pt x="393033" y="7935"/>
                  <a:pt x="408902" y="23805"/>
                </a:cubicBezTo>
                <a:cubicBezTo>
                  <a:pt x="424772" y="39674"/>
                  <a:pt x="432706" y="58784"/>
                  <a:pt x="432706" y="81133"/>
                </a:cubicBezTo>
                <a:lnTo>
                  <a:pt x="432706" y="351574"/>
                </a:lnTo>
                <a:cubicBezTo>
                  <a:pt x="432706" y="373924"/>
                  <a:pt x="424772" y="393033"/>
                  <a:pt x="408902" y="408902"/>
                </a:cubicBezTo>
                <a:cubicBezTo>
                  <a:pt x="393033" y="424772"/>
                  <a:pt x="373923" y="432707"/>
                  <a:pt x="351574" y="432707"/>
                </a:cubicBezTo>
                <a:lnTo>
                  <a:pt x="81132" y="432707"/>
                </a:lnTo>
                <a:cubicBezTo>
                  <a:pt x="58783" y="432707"/>
                  <a:pt x="39674" y="424772"/>
                  <a:pt x="23804" y="408902"/>
                </a:cubicBezTo>
                <a:cubicBezTo>
                  <a:pt x="7935" y="393033"/>
                  <a:pt x="0" y="373924"/>
                  <a:pt x="0" y="351574"/>
                </a:cubicBezTo>
                <a:lnTo>
                  <a:pt x="0" y="81133"/>
                </a:lnTo>
                <a:cubicBezTo>
                  <a:pt x="0" y="58784"/>
                  <a:pt x="7935" y="39674"/>
                  <a:pt x="23804" y="23805"/>
                </a:cubicBezTo>
                <a:cubicBezTo>
                  <a:pt x="39674" y="7935"/>
                  <a:pt x="58783" y="0"/>
                  <a:pt x="811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fr-FR" dirty="0"/>
          </a:p>
        </p:txBody>
      </p:sp>
    </p:spTree>
    <p:extLst>
      <p:ext uri="{BB962C8B-B14F-4D97-AF65-F5344CB8AC3E}">
        <p14:creationId xmlns:p14="http://schemas.microsoft.com/office/powerpoint/2010/main" val="3699988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E0BCF7-2D6A-4B33-A8FD-06978C386C96}"/>
              </a:ext>
            </a:extLst>
          </p:cNvPr>
          <p:cNvSpPr>
            <a:spLocks noGrp="1"/>
          </p:cNvSpPr>
          <p:nvPr>
            <p:ph type="title"/>
          </p:nvPr>
        </p:nvSpPr>
        <p:spPr/>
        <p:txBody>
          <a:bodyPr>
            <a:normAutofit fontScale="90000"/>
          </a:bodyPr>
          <a:lstStyle/>
          <a:p>
            <a:r>
              <a:rPr lang="fr-FR" dirty="0"/>
              <a:t>4-1 Valider une demande agent : règles de gestion</a:t>
            </a:r>
          </a:p>
        </p:txBody>
      </p:sp>
      <p:sp>
        <p:nvSpPr>
          <p:cNvPr id="4" name="Espace réservé du pied de page 3">
            <a:extLst>
              <a:ext uri="{FF2B5EF4-FFF2-40B4-BE49-F238E27FC236}">
                <a16:creationId xmlns:a16="http://schemas.microsoft.com/office/drawing/2014/main" id="{8D714771-CA0F-4E06-BBB9-4B6D7A93F86E}"/>
              </a:ext>
            </a:extLst>
          </p:cNvPr>
          <p:cNvSpPr>
            <a:spLocks noGrp="1"/>
          </p:cNvSpPr>
          <p:nvPr>
            <p:ph type="ftr" sz="quarter" idx="11"/>
          </p:nvPr>
        </p:nvSpPr>
        <p:spPr/>
        <p:txBody>
          <a:bodyPr/>
          <a:lstStyle/>
          <a:p>
            <a:r>
              <a:rPr lang="fr-FR" dirty="0"/>
              <a:t>Module 2</a:t>
            </a:r>
          </a:p>
        </p:txBody>
      </p:sp>
      <p:sp>
        <p:nvSpPr>
          <p:cNvPr id="7" name="ZoneTexte 6">
            <a:extLst>
              <a:ext uri="{FF2B5EF4-FFF2-40B4-BE49-F238E27FC236}">
                <a16:creationId xmlns:a16="http://schemas.microsoft.com/office/drawing/2014/main" id="{AD636A77-23C3-4718-A5C6-3BC724343A3C}"/>
              </a:ext>
            </a:extLst>
          </p:cNvPr>
          <p:cNvSpPr txBox="1"/>
          <p:nvPr/>
        </p:nvSpPr>
        <p:spPr>
          <a:xfrm>
            <a:off x="1232018" y="670477"/>
            <a:ext cx="4406782" cy="369332"/>
          </a:xfrm>
          <a:prstGeom prst="rect">
            <a:avLst/>
          </a:prstGeom>
          <a:noFill/>
        </p:spPr>
        <p:txBody>
          <a:bodyPr wrap="square" rtlCol="0">
            <a:spAutoFit/>
          </a:bodyPr>
          <a:lstStyle/>
          <a:p>
            <a:r>
              <a:rPr lang="fr-FR" i="1" dirty="0">
                <a:latin typeface="+mj-lt"/>
              </a:rPr>
              <a:t>Valider une demande de formation</a:t>
            </a:r>
          </a:p>
        </p:txBody>
      </p:sp>
      <p:sp>
        <p:nvSpPr>
          <p:cNvPr id="73" name="Rectangle : coins arrondis 72">
            <a:extLst>
              <a:ext uri="{FF2B5EF4-FFF2-40B4-BE49-F238E27FC236}">
                <a16:creationId xmlns:a16="http://schemas.microsoft.com/office/drawing/2014/main" id="{1C172AA7-21FC-4486-B5CB-B8F88EDD9F97}"/>
              </a:ext>
            </a:extLst>
          </p:cNvPr>
          <p:cNvSpPr/>
          <p:nvPr/>
        </p:nvSpPr>
        <p:spPr>
          <a:xfrm>
            <a:off x="1774327" y="2042059"/>
            <a:ext cx="2808000" cy="702851"/>
          </a:xfrm>
          <a:prstGeom prst="roundRect">
            <a:avLst/>
          </a:prstGeom>
          <a:solidFill>
            <a:srgbClr val="00AC8C"/>
          </a:solidFill>
          <a:ln w="19050">
            <a:solidFill>
              <a:srgbClr val="00AC8C"/>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6248" tIns="117856" rIns="206248" bIns="117856" numCol="1" spcCol="1270" anchor="ctr" anchorCtr="0">
            <a:noAutofit/>
          </a:bodyPr>
          <a:lstStyle/>
          <a:p>
            <a:pPr algn="ctr" defTabSz="1289050">
              <a:lnSpc>
                <a:spcPct val="90000"/>
              </a:lnSpc>
              <a:spcBef>
                <a:spcPct val="0"/>
              </a:spcBef>
              <a:spcAft>
                <a:spcPct val="35000"/>
              </a:spcAft>
            </a:pPr>
            <a:r>
              <a:rPr lang="fr-FR" b="1" dirty="0">
                <a:latin typeface="Franklin Gothic Book" panose="020B0503020102020204" pitchFamily="34" charset="0"/>
              </a:rPr>
              <a:t>Validation </a:t>
            </a:r>
            <a:r>
              <a:rPr lang="fr-FR" sz="2000" b="1" dirty="0">
                <a:latin typeface="Franklin Gothic Book" panose="020B0503020102020204" pitchFamily="34" charset="0"/>
              </a:rPr>
              <a:t>opérationnelle</a:t>
            </a:r>
            <a:endParaRPr lang="fr-FR" b="1" dirty="0">
              <a:latin typeface="Franklin Gothic Book" panose="020B0503020102020204" pitchFamily="34" charset="0"/>
            </a:endParaRPr>
          </a:p>
        </p:txBody>
      </p:sp>
      <p:sp>
        <p:nvSpPr>
          <p:cNvPr id="74" name="Triangle isocèle 73">
            <a:extLst>
              <a:ext uri="{FF2B5EF4-FFF2-40B4-BE49-F238E27FC236}">
                <a16:creationId xmlns:a16="http://schemas.microsoft.com/office/drawing/2014/main" id="{3A14CCCD-18D3-426D-B15C-5EC2A4474192}"/>
              </a:ext>
            </a:extLst>
          </p:cNvPr>
          <p:cNvSpPr/>
          <p:nvPr/>
        </p:nvSpPr>
        <p:spPr>
          <a:xfrm flipV="1">
            <a:off x="2987595" y="2694170"/>
            <a:ext cx="381464" cy="205759"/>
          </a:xfrm>
          <a:prstGeom prst="triangle">
            <a:avLst/>
          </a:prstGeom>
          <a:solidFill>
            <a:schemeClr val="bg1"/>
          </a:solidFill>
          <a:ln>
            <a:solidFill>
              <a:srgbClr val="00AC8C"/>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6248" tIns="117856" rIns="206248" bIns="117856" numCol="1" spcCol="1270" anchor="ctr" anchorCtr="0">
            <a:noAutofit/>
          </a:bodyPr>
          <a:lstStyle/>
          <a:p>
            <a:pPr algn="ctr" defTabSz="1289050">
              <a:lnSpc>
                <a:spcPct val="90000"/>
              </a:lnSpc>
              <a:spcBef>
                <a:spcPct val="0"/>
              </a:spcBef>
              <a:spcAft>
                <a:spcPct val="35000"/>
              </a:spcAft>
            </a:pPr>
            <a:endParaRPr lang="fr-FR" sz="2900" dirty="0">
              <a:solidFill>
                <a:schemeClr val="lt1"/>
              </a:solidFill>
            </a:endParaRPr>
          </a:p>
        </p:txBody>
      </p:sp>
      <p:sp>
        <p:nvSpPr>
          <p:cNvPr id="75" name="Forme libre : forme 25">
            <a:extLst>
              <a:ext uri="{FF2B5EF4-FFF2-40B4-BE49-F238E27FC236}">
                <a16:creationId xmlns:a16="http://schemas.microsoft.com/office/drawing/2014/main" id="{7000877E-FFD3-406E-8DB1-3506A8924819}"/>
              </a:ext>
            </a:extLst>
          </p:cNvPr>
          <p:cNvSpPr/>
          <p:nvPr/>
        </p:nvSpPr>
        <p:spPr>
          <a:xfrm>
            <a:off x="1774327" y="2968237"/>
            <a:ext cx="2808000" cy="3180533"/>
          </a:xfrm>
          <a:prstGeom prst="roundRect">
            <a:avLst>
              <a:gd name="adj" fmla="val 5170"/>
            </a:avLst>
          </a:prstGeom>
          <a:noFill/>
          <a:ln w="19050">
            <a:solidFill>
              <a:srgbClr val="00AC8C"/>
            </a:solidFill>
            <a:prstDash val="solid"/>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117856" rIns="0" bIns="117856" numCol="1" spcCol="1270" anchor="t" anchorCtr="0">
            <a:noAutofit/>
          </a:bodyPr>
          <a:lstStyle/>
          <a:p>
            <a:pPr marL="182563" indent="-182563">
              <a:buClr>
                <a:srgbClr val="00AC8C"/>
              </a:buClr>
              <a:buFont typeface="Arial" panose="020B0604020202020204" pitchFamily="34" charset="0"/>
              <a:buChar char="•"/>
            </a:pPr>
            <a:r>
              <a:rPr lang="fr-F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Chaque Responsable hiérarchique </a:t>
            </a:r>
            <a:r>
              <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traite régulièrement les demandes de formation des agents de son </a:t>
            </a:r>
            <a:r>
              <a:rPr lang="fr-FR"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équipe</a:t>
            </a:r>
          </a:p>
          <a:p>
            <a:pPr marL="182563" indent="-182563">
              <a:buClr>
                <a:srgbClr val="00AC8C"/>
              </a:buClr>
              <a:buFont typeface="Arial" panose="020B0604020202020204" pitchFamily="34" charset="0"/>
              <a:buChar char="•"/>
            </a:pPr>
            <a:endParaRPr lang="fr-FR" sz="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82563" indent="-182563">
              <a:buClr>
                <a:srgbClr val="00AC8C"/>
              </a:buClr>
              <a:buFont typeface="Arial" panose="020B0604020202020204" pitchFamily="34" charset="0"/>
              <a:buChar char="•"/>
            </a:pPr>
            <a:r>
              <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Sans validation opérationnelle, les demandes de formation ne seront pas prises en compte dans l’étape suivante de validation</a:t>
            </a:r>
          </a:p>
          <a:p>
            <a:pPr marL="182563" indent="-182563">
              <a:buClr>
                <a:srgbClr val="00AC8C"/>
              </a:buClr>
              <a:buFont typeface="Arial" panose="020B0604020202020204" pitchFamily="34" charset="0"/>
              <a:buChar char="•"/>
            </a:pPr>
            <a:endParaRPr lang="fr-FR" sz="1000" dirty="0">
              <a:solidFill>
                <a:schemeClr val="tx1"/>
              </a:solidFill>
              <a:latin typeface="Calibri" panose="020F0502020204030204" pitchFamily="34" charset="0"/>
              <a:cs typeface="Times New Roman" panose="02020603050405020304" pitchFamily="18" charset="0"/>
            </a:endParaRPr>
          </a:p>
          <a:p>
            <a:pPr marL="182563" indent="-182563" algn="ctr">
              <a:buClr>
                <a:srgbClr val="00AC8C"/>
              </a:buClr>
              <a:buFont typeface="Arial" panose="020B0604020202020204" pitchFamily="34" charset="0"/>
              <a:buChar char="•"/>
            </a:pPr>
            <a:r>
              <a:rPr lang="fr-FR" sz="1600" dirty="0">
                <a:solidFill>
                  <a:srgbClr val="00AC8C"/>
                </a:solidFill>
                <a:latin typeface="Calibri" panose="020F0502020204030204" pitchFamily="34" charset="0"/>
                <a:ea typeface="Calibri" panose="020F0502020204030204" pitchFamily="34" charset="0"/>
                <a:cs typeface="Times New Roman" panose="02020603050405020304" pitchFamily="18" charset="0"/>
              </a:rPr>
              <a:t>Via le Self mobile</a:t>
            </a:r>
          </a:p>
          <a:p>
            <a:pPr marL="182563" indent="-182563">
              <a:buClr>
                <a:srgbClr val="00AC8C"/>
              </a:buClr>
              <a:buFont typeface="Arial" panose="020B0604020202020204" pitchFamily="34" charset="0"/>
              <a:buChar char="•"/>
            </a:pPr>
            <a:endParaRPr lang="fr-FR" sz="1600" dirty="0">
              <a:solidFill>
                <a:schemeClr val="tx1"/>
              </a:solidFill>
            </a:endParaRPr>
          </a:p>
          <a:p>
            <a:pPr marL="182563" lvl="1" indent="-182563">
              <a:buClr>
                <a:schemeClr val="accent1"/>
              </a:buClr>
              <a:buFont typeface="Arial" panose="020B0604020202020204" pitchFamily="34" charset="0"/>
              <a:buChar char="•"/>
            </a:pPr>
            <a:endParaRPr lang="fr-FR" sz="1600" dirty="0">
              <a:solidFill>
                <a:schemeClr val="tx1"/>
              </a:solidFill>
              <a:latin typeface="Franklin Gothic Book" panose="020B0503020102020204" pitchFamily="34" charset="0"/>
            </a:endParaRPr>
          </a:p>
        </p:txBody>
      </p:sp>
      <p:sp>
        <p:nvSpPr>
          <p:cNvPr id="84" name="Rectangle : coins arrondis 83">
            <a:extLst>
              <a:ext uri="{FF2B5EF4-FFF2-40B4-BE49-F238E27FC236}">
                <a16:creationId xmlns:a16="http://schemas.microsoft.com/office/drawing/2014/main" id="{1BD7CE6D-DC22-4127-AACD-767F1C64D47B}"/>
              </a:ext>
            </a:extLst>
          </p:cNvPr>
          <p:cNvSpPr/>
          <p:nvPr/>
        </p:nvSpPr>
        <p:spPr>
          <a:xfrm>
            <a:off x="5208407" y="2042059"/>
            <a:ext cx="2808000" cy="702851"/>
          </a:xfrm>
          <a:prstGeom prst="roundRect">
            <a:avLst/>
          </a:prstGeom>
          <a:solidFill>
            <a:srgbClr val="ED7D31"/>
          </a:solidFill>
          <a:ln w="19050">
            <a:solidFill>
              <a:schemeClr val="accent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6248" tIns="117856" rIns="206248" bIns="117856" numCol="1" spcCol="1270" anchor="ctr" anchorCtr="0">
            <a:noAutofit/>
          </a:bodyPr>
          <a:lstStyle/>
          <a:p>
            <a:pPr algn="ctr" defTabSz="1289050">
              <a:lnSpc>
                <a:spcPct val="90000"/>
              </a:lnSpc>
              <a:spcBef>
                <a:spcPct val="0"/>
              </a:spcBef>
              <a:spcAft>
                <a:spcPct val="35000"/>
              </a:spcAft>
            </a:pPr>
            <a:r>
              <a:rPr lang="fr-FR" b="1" dirty="0">
                <a:latin typeface="Franklin Gothic Book" panose="020B0503020102020204" pitchFamily="34" charset="0"/>
              </a:rPr>
              <a:t>Validation </a:t>
            </a:r>
            <a:r>
              <a:rPr lang="fr-FR" sz="2000" b="1" dirty="0">
                <a:latin typeface="Franklin Gothic Book" panose="020B0503020102020204" pitchFamily="34" charset="0"/>
              </a:rPr>
              <a:t>intermédiaire</a:t>
            </a:r>
            <a:endParaRPr lang="fr-FR" b="1" dirty="0">
              <a:latin typeface="Franklin Gothic Book" panose="020B0503020102020204" pitchFamily="34" charset="0"/>
            </a:endParaRPr>
          </a:p>
        </p:txBody>
      </p:sp>
      <p:sp>
        <p:nvSpPr>
          <p:cNvPr id="85" name="Triangle isocèle 84">
            <a:extLst>
              <a:ext uri="{FF2B5EF4-FFF2-40B4-BE49-F238E27FC236}">
                <a16:creationId xmlns:a16="http://schemas.microsoft.com/office/drawing/2014/main" id="{6BAC4B29-3126-49C9-889C-A1399501C546}"/>
              </a:ext>
            </a:extLst>
          </p:cNvPr>
          <p:cNvSpPr/>
          <p:nvPr/>
        </p:nvSpPr>
        <p:spPr>
          <a:xfrm flipV="1">
            <a:off x="6421675" y="2694170"/>
            <a:ext cx="381464" cy="205759"/>
          </a:xfrm>
          <a:prstGeom prst="triangle">
            <a:avLst/>
          </a:prstGeom>
          <a:solidFill>
            <a:schemeClr val="bg1"/>
          </a:solidFill>
          <a:ln>
            <a:solidFill>
              <a:schemeClr val="accent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6248" tIns="117856" rIns="206248" bIns="117856" numCol="1" spcCol="1270" anchor="ctr" anchorCtr="0">
            <a:noAutofit/>
          </a:bodyPr>
          <a:lstStyle/>
          <a:p>
            <a:pPr algn="ctr" defTabSz="1289050">
              <a:lnSpc>
                <a:spcPct val="90000"/>
              </a:lnSpc>
              <a:spcBef>
                <a:spcPct val="0"/>
              </a:spcBef>
              <a:spcAft>
                <a:spcPct val="35000"/>
              </a:spcAft>
            </a:pPr>
            <a:endParaRPr lang="fr-FR" sz="2900" dirty="0">
              <a:solidFill>
                <a:schemeClr val="lt1"/>
              </a:solidFill>
            </a:endParaRPr>
          </a:p>
        </p:txBody>
      </p:sp>
      <p:sp>
        <p:nvSpPr>
          <p:cNvPr id="86" name="Forme libre : forme 25">
            <a:extLst>
              <a:ext uri="{FF2B5EF4-FFF2-40B4-BE49-F238E27FC236}">
                <a16:creationId xmlns:a16="http://schemas.microsoft.com/office/drawing/2014/main" id="{6C0EEFD2-BDFA-49A9-943F-30FDE9EEEFCD}"/>
              </a:ext>
            </a:extLst>
          </p:cNvPr>
          <p:cNvSpPr/>
          <p:nvPr/>
        </p:nvSpPr>
        <p:spPr>
          <a:xfrm>
            <a:off x="5208407" y="2968237"/>
            <a:ext cx="2808000" cy="3188885"/>
          </a:xfrm>
          <a:prstGeom prst="roundRect">
            <a:avLst>
              <a:gd name="adj" fmla="val 5170"/>
            </a:avLst>
          </a:prstGeom>
          <a:noFill/>
          <a:ln w="19050">
            <a:solidFill>
              <a:schemeClr val="accent2"/>
            </a:solidFill>
            <a:prstDash val="solid"/>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117856" rIns="0" bIns="117856" numCol="1" spcCol="1270" anchor="t" anchorCtr="0">
            <a:noAutofit/>
          </a:bodyPr>
          <a:lstStyle/>
          <a:p>
            <a:pPr marL="182563" indent="-182563">
              <a:buClr>
                <a:schemeClr val="accent2"/>
              </a:buClr>
              <a:buFont typeface="Arial" panose="020B0604020202020204" pitchFamily="34" charset="0"/>
              <a:buChar char="•"/>
            </a:pPr>
            <a:r>
              <a:rPr lang="fr-FR" sz="1600" b="1" dirty="0">
                <a:solidFill>
                  <a:schemeClr val="tx1"/>
                </a:solidFill>
                <a:latin typeface="Calibri" panose="020F0502020204030204" pitchFamily="34" charset="0"/>
                <a:cs typeface="Times New Roman" panose="02020603050405020304" pitchFamily="18" charset="0"/>
              </a:rPr>
              <a:t>Les RLF des agents </a:t>
            </a:r>
            <a:r>
              <a:rPr lang="fr-FR" sz="1600" dirty="0" smtClean="0">
                <a:solidFill>
                  <a:schemeClr val="tx1"/>
                </a:solidFill>
                <a:latin typeface="Calibri" panose="020F0502020204030204" pitchFamily="34" charset="0"/>
                <a:cs typeface="Times New Roman" panose="02020603050405020304" pitchFamily="18" charset="0"/>
              </a:rPr>
              <a:t>(en AC, </a:t>
            </a:r>
            <a:r>
              <a:rPr lang="fr-FR" sz="1600" dirty="0">
                <a:solidFill>
                  <a:schemeClr val="tx1"/>
                </a:solidFill>
                <a:latin typeface="Calibri" panose="020F0502020204030204" pitchFamily="34" charset="0"/>
                <a:cs typeface="Times New Roman" panose="02020603050405020304" pitchFamily="18" charset="0"/>
              </a:rPr>
              <a:t>D(R)AAF, SGCD et EPLEFPA) doivent traiter toutes les demandes de stages/sessions des agents de leur </a:t>
            </a:r>
            <a:r>
              <a:rPr lang="fr-FR" sz="1600" dirty="0" smtClean="0">
                <a:solidFill>
                  <a:schemeClr val="tx1"/>
                </a:solidFill>
                <a:latin typeface="Calibri" panose="020F0502020204030204" pitchFamily="34" charset="0"/>
                <a:cs typeface="Times New Roman" panose="02020603050405020304" pitchFamily="18" charset="0"/>
              </a:rPr>
              <a:t>périmètre</a:t>
            </a:r>
          </a:p>
          <a:p>
            <a:pPr marL="182563" indent="-182563">
              <a:buClr>
                <a:schemeClr val="accent2"/>
              </a:buClr>
              <a:buFont typeface="Arial" panose="020B0604020202020204" pitchFamily="34" charset="0"/>
              <a:buChar char="•"/>
            </a:pPr>
            <a:endParaRPr lang="fr-FR" sz="500" dirty="0">
              <a:solidFill>
                <a:schemeClr val="tx1"/>
              </a:solidFill>
              <a:latin typeface="Calibri" panose="020F0502020204030204" pitchFamily="34" charset="0"/>
              <a:cs typeface="Times New Roman" panose="02020603050405020304" pitchFamily="18" charset="0"/>
            </a:endParaRPr>
          </a:p>
          <a:p>
            <a:pPr marL="182563" indent="-182563">
              <a:buClr>
                <a:schemeClr val="accent2"/>
              </a:buClr>
              <a:buFont typeface="Arial" panose="020B0604020202020204" pitchFamily="34" charset="0"/>
              <a:buChar char="•"/>
            </a:pPr>
            <a:r>
              <a:rPr lang="fr-FR" sz="1600" dirty="0">
                <a:solidFill>
                  <a:schemeClr val="tx1"/>
                </a:solidFill>
                <a:latin typeface="Calibri" panose="020F0502020204030204" pitchFamily="34" charset="0"/>
                <a:cs typeface="Times New Roman" panose="02020603050405020304" pitchFamily="18" charset="0"/>
              </a:rPr>
              <a:t>Sans </a:t>
            </a:r>
            <a:r>
              <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validation intermédiaire, les demandes de formation ne seront pas prises en </a:t>
            </a:r>
            <a:r>
              <a:rPr lang="fr-FR"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compte dans l’étape suivante de </a:t>
            </a:r>
            <a:r>
              <a:rPr lang="fr-FR" sz="16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validation</a:t>
            </a:r>
          </a:p>
          <a:p>
            <a:pPr marL="182563" indent="-182563">
              <a:buClr>
                <a:schemeClr val="accent2"/>
              </a:buClr>
              <a:buFont typeface="Arial" panose="020B0604020202020204" pitchFamily="34" charset="0"/>
              <a:buChar char="•"/>
            </a:pPr>
            <a:endParaRPr lang="fr-FR" sz="1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182563" indent="-182563" algn="ctr">
              <a:buClr>
                <a:schemeClr val="accent2"/>
              </a:buClr>
              <a:buFont typeface="Arial" panose="020B0604020202020204" pitchFamily="34" charset="0"/>
              <a:buChar char="•"/>
            </a:pPr>
            <a:r>
              <a:rPr lang="fr-FR" sz="1600" dirty="0">
                <a:solidFill>
                  <a:srgbClr val="ED7D31"/>
                </a:solidFill>
                <a:latin typeface="Calibri" panose="020F0502020204030204" pitchFamily="34" charset="0"/>
                <a:cs typeface="Times New Roman" panose="02020603050405020304" pitchFamily="18" charset="0"/>
              </a:rPr>
              <a:t>Via RenoiRH-formation</a:t>
            </a:r>
          </a:p>
          <a:p>
            <a:pPr marL="182563" indent="-182563">
              <a:buClr>
                <a:schemeClr val="accent2"/>
              </a:buClr>
              <a:buFont typeface="Arial" panose="020B0604020202020204" pitchFamily="34" charset="0"/>
              <a:buChar char="•"/>
            </a:pPr>
            <a:endParaRPr lang="fr-FR" sz="1600" dirty="0">
              <a:solidFill>
                <a:schemeClr val="tx1"/>
              </a:solidFill>
            </a:endParaRPr>
          </a:p>
          <a:p>
            <a:pPr marL="182563" indent="-182563">
              <a:buClr>
                <a:schemeClr val="accent2"/>
              </a:buClr>
              <a:buFont typeface="Arial" panose="020B0604020202020204" pitchFamily="34" charset="0"/>
              <a:buChar char="•"/>
            </a:pPr>
            <a:endParaRPr lang="fr-FR" sz="1600" dirty="0">
              <a:solidFill>
                <a:schemeClr val="tx1"/>
              </a:solidFill>
            </a:endParaRPr>
          </a:p>
          <a:p>
            <a:pPr marL="182563" lvl="1" indent="-182563">
              <a:buClr>
                <a:schemeClr val="accent2"/>
              </a:buClr>
              <a:buFont typeface="Arial" panose="020B0604020202020204" pitchFamily="34" charset="0"/>
              <a:buChar char="•"/>
            </a:pPr>
            <a:endParaRPr lang="fr-FR" sz="1600" dirty="0">
              <a:solidFill>
                <a:schemeClr val="tx1"/>
              </a:solidFill>
              <a:latin typeface="Franklin Gothic Book" panose="020B0503020102020204" pitchFamily="34" charset="0"/>
            </a:endParaRPr>
          </a:p>
        </p:txBody>
      </p:sp>
      <p:sp>
        <p:nvSpPr>
          <p:cNvPr id="87" name="Rectangle : coins arrondis 86">
            <a:extLst>
              <a:ext uri="{FF2B5EF4-FFF2-40B4-BE49-F238E27FC236}">
                <a16:creationId xmlns:a16="http://schemas.microsoft.com/office/drawing/2014/main" id="{F88C8DEC-A95C-4EBF-AA9E-A2EBA25D85C1}"/>
              </a:ext>
            </a:extLst>
          </p:cNvPr>
          <p:cNvSpPr/>
          <p:nvPr/>
        </p:nvSpPr>
        <p:spPr>
          <a:xfrm>
            <a:off x="8605434" y="2042059"/>
            <a:ext cx="2808000" cy="702851"/>
          </a:xfrm>
          <a:prstGeom prst="roundRect">
            <a:avLst/>
          </a:prstGeom>
          <a:solidFill>
            <a:srgbClr val="5B9BD5"/>
          </a:solidFill>
          <a:ln w="19050">
            <a:solidFill>
              <a:srgbClr val="5B9BD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6248" tIns="117856" rIns="206248" bIns="117856" numCol="1" spcCol="1270" anchor="ctr" anchorCtr="0">
            <a:noAutofit/>
          </a:bodyPr>
          <a:lstStyle/>
          <a:p>
            <a:pPr algn="ctr" defTabSz="1289050">
              <a:lnSpc>
                <a:spcPct val="90000"/>
              </a:lnSpc>
              <a:spcBef>
                <a:spcPct val="0"/>
              </a:spcBef>
              <a:spcAft>
                <a:spcPct val="35000"/>
              </a:spcAft>
            </a:pPr>
            <a:r>
              <a:rPr lang="fr-FR" b="1" dirty="0">
                <a:latin typeface="Franklin Gothic Book" panose="020B0503020102020204" pitchFamily="34" charset="0"/>
              </a:rPr>
              <a:t>Validation </a:t>
            </a:r>
            <a:r>
              <a:rPr lang="fr-FR" sz="2000" b="1" dirty="0">
                <a:latin typeface="Franklin Gothic Book" panose="020B0503020102020204" pitchFamily="34" charset="0"/>
              </a:rPr>
              <a:t>finale</a:t>
            </a:r>
            <a:endParaRPr lang="fr-FR" b="1" dirty="0">
              <a:latin typeface="Franklin Gothic Book" panose="020B0503020102020204" pitchFamily="34" charset="0"/>
            </a:endParaRPr>
          </a:p>
        </p:txBody>
      </p:sp>
      <p:sp>
        <p:nvSpPr>
          <p:cNvPr id="88" name="Triangle isocèle 87">
            <a:extLst>
              <a:ext uri="{FF2B5EF4-FFF2-40B4-BE49-F238E27FC236}">
                <a16:creationId xmlns:a16="http://schemas.microsoft.com/office/drawing/2014/main" id="{3556C142-B205-4953-8A01-6E8D6F01DB7E}"/>
              </a:ext>
            </a:extLst>
          </p:cNvPr>
          <p:cNvSpPr/>
          <p:nvPr/>
        </p:nvSpPr>
        <p:spPr>
          <a:xfrm flipV="1">
            <a:off x="9818702" y="2694170"/>
            <a:ext cx="381464" cy="205759"/>
          </a:xfrm>
          <a:prstGeom prst="triangle">
            <a:avLst/>
          </a:prstGeom>
          <a:solidFill>
            <a:schemeClr val="bg1"/>
          </a:solidFill>
          <a:ln>
            <a:solidFill>
              <a:srgbClr val="5B9BD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6248" tIns="117856" rIns="206248" bIns="117856" numCol="1" spcCol="1270" anchor="ctr" anchorCtr="0">
            <a:noAutofit/>
          </a:bodyPr>
          <a:lstStyle/>
          <a:p>
            <a:pPr algn="ctr" defTabSz="1289050">
              <a:lnSpc>
                <a:spcPct val="90000"/>
              </a:lnSpc>
              <a:spcBef>
                <a:spcPct val="0"/>
              </a:spcBef>
              <a:spcAft>
                <a:spcPct val="35000"/>
              </a:spcAft>
            </a:pPr>
            <a:endParaRPr lang="fr-FR" sz="2900" dirty="0">
              <a:solidFill>
                <a:schemeClr val="lt1"/>
              </a:solidFill>
            </a:endParaRPr>
          </a:p>
        </p:txBody>
      </p:sp>
      <p:sp>
        <p:nvSpPr>
          <p:cNvPr id="89" name="Forme libre : forme 25">
            <a:extLst>
              <a:ext uri="{FF2B5EF4-FFF2-40B4-BE49-F238E27FC236}">
                <a16:creationId xmlns:a16="http://schemas.microsoft.com/office/drawing/2014/main" id="{EEC93F05-7B1B-45CB-824D-38DC66E0F431}"/>
              </a:ext>
            </a:extLst>
          </p:cNvPr>
          <p:cNvSpPr/>
          <p:nvPr/>
        </p:nvSpPr>
        <p:spPr>
          <a:xfrm>
            <a:off x="8605434" y="2968237"/>
            <a:ext cx="2808000" cy="3180533"/>
          </a:xfrm>
          <a:prstGeom prst="roundRect">
            <a:avLst>
              <a:gd name="adj" fmla="val 5170"/>
            </a:avLst>
          </a:prstGeom>
          <a:noFill/>
          <a:ln w="19050">
            <a:solidFill>
              <a:srgbClr val="5B9BD5"/>
            </a:solidFill>
            <a:prstDash val="solid"/>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117856" rIns="0" bIns="117856" numCol="1" spcCol="1270" anchor="t" anchorCtr="0">
            <a:noAutofit/>
          </a:bodyPr>
          <a:lstStyle/>
          <a:p>
            <a:pPr marL="182563" indent="-182563">
              <a:buClr>
                <a:srgbClr val="5B9BD5"/>
              </a:buClr>
              <a:buFont typeface="Arial" panose="020B0604020202020204" pitchFamily="34" charset="0"/>
              <a:buChar char="•"/>
            </a:pPr>
            <a:r>
              <a:rPr lang="fr-FR" sz="1600" b="1" dirty="0">
                <a:solidFill>
                  <a:schemeClr val="tx1"/>
                </a:solidFill>
                <a:latin typeface="Calibri" panose="020F0502020204030204" pitchFamily="34" charset="0"/>
                <a:cs typeface="Times New Roman" panose="02020603050405020304" pitchFamily="18" charset="0"/>
              </a:rPr>
              <a:t>Chaque structure organisatrice </a:t>
            </a:r>
            <a:r>
              <a:rPr lang="fr-FR" sz="1600" dirty="0">
                <a:solidFill>
                  <a:schemeClr val="tx1"/>
                </a:solidFill>
                <a:latin typeface="Calibri" panose="020F0502020204030204" pitchFamily="34" charset="0"/>
                <a:cs typeface="Times New Roman" panose="02020603050405020304" pitchFamily="18" charset="0"/>
              </a:rPr>
              <a:t>de stages/sessions traite l’ensemble des demandes relatives aux stages/sessions qu’elle organise</a:t>
            </a:r>
          </a:p>
          <a:p>
            <a:pPr marL="182563" indent="-182563">
              <a:buClr>
                <a:srgbClr val="5B9BD5"/>
              </a:buClr>
              <a:buFont typeface="Arial" panose="020B0604020202020204" pitchFamily="34" charset="0"/>
              <a:buChar char="•"/>
            </a:pPr>
            <a:endParaRPr lang="fr-FR" sz="1600" dirty="0">
              <a:solidFill>
                <a:schemeClr val="tx1"/>
              </a:solidFill>
              <a:latin typeface="Calibri" panose="020F0502020204030204" pitchFamily="34" charset="0"/>
              <a:cs typeface="Times New Roman" panose="02020603050405020304" pitchFamily="18" charset="0"/>
            </a:endParaRPr>
          </a:p>
          <a:p>
            <a:pPr marL="182563" indent="-182563">
              <a:buClr>
                <a:srgbClr val="5B9BD5"/>
              </a:buClr>
              <a:buFont typeface="Arial" panose="020B0604020202020204" pitchFamily="34" charset="0"/>
              <a:buChar char="•"/>
            </a:pPr>
            <a:endParaRPr lang="fr-FR" sz="1600" dirty="0">
              <a:solidFill>
                <a:schemeClr val="tx1"/>
              </a:solidFill>
              <a:latin typeface="Calibri" panose="020F0502020204030204" pitchFamily="34" charset="0"/>
              <a:cs typeface="Times New Roman" panose="02020603050405020304" pitchFamily="18" charset="0"/>
            </a:endParaRPr>
          </a:p>
          <a:p>
            <a:pPr marL="182563" indent="-182563">
              <a:buClr>
                <a:srgbClr val="5B9BD5"/>
              </a:buClr>
              <a:buFont typeface="Arial" panose="020B0604020202020204" pitchFamily="34" charset="0"/>
              <a:buChar char="•"/>
            </a:pPr>
            <a:endParaRPr lang="fr-FR" sz="1600" dirty="0">
              <a:solidFill>
                <a:schemeClr val="tx1"/>
              </a:solidFill>
              <a:latin typeface="Calibri" panose="020F0502020204030204" pitchFamily="34" charset="0"/>
              <a:cs typeface="Times New Roman" panose="02020603050405020304" pitchFamily="18" charset="0"/>
            </a:endParaRPr>
          </a:p>
          <a:p>
            <a:pPr marL="182563" indent="-182563">
              <a:buClr>
                <a:srgbClr val="5B9BD5"/>
              </a:buClr>
              <a:buFont typeface="Arial" panose="020B0604020202020204" pitchFamily="34" charset="0"/>
              <a:buChar char="•"/>
            </a:pPr>
            <a:endParaRPr lang="fr-FR" sz="1600" dirty="0">
              <a:solidFill>
                <a:schemeClr val="tx1"/>
              </a:solidFill>
              <a:latin typeface="Calibri" panose="020F0502020204030204" pitchFamily="34" charset="0"/>
              <a:cs typeface="Times New Roman" panose="02020603050405020304" pitchFamily="18" charset="0"/>
            </a:endParaRPr>
          </a:p>
          <a:p>
            <a:pPr>
              <a:buClr>
                <a:srgbClr val="5B9BD5"/>
              </a:buClr>
            </a:pPr>
            <a:endParaRPr lang="fr-FR" sz="1600" dirty="0">
              <a:solidFill>
                <a:schemeClr val="tx1"/>
              </a:solidFill>
              <a:latin typeface="Calibri" panose="020F0502020204030204" pitchFamily="34" charset="0"/>
              <a:cs typeface="Times New Roman" panose="02020603050405020304" pitchFamily="18" charset="0"/>
            </a:endParaRPr>
          </a:p>
          <a:p>
            <a:pPr marL="182563" indent="-182563" algn="ctr">
              <a:buClr>
                <a:srgbClr val="5B9BD5"/>
              </a:buClr>
              <a:buFont typeface="Arial" panose="020B0604020202020204" pitchFamily="34" charset="0"/>
              <a:buChar char="•"/>
            </a:pPr>
            <a:r>
              <a:rPr lang="fr-FR" sz="1600" dirty="0">
                <a:solidFill>
                  <a:srgbClr val="5B9BD5"/>
                </a:solidFill>
                <a:latin typeface="Calibri" panose="020F0502020204030204" pitchFamily="34" charset="0"/>
                <a:cs typeface="Times New Roman" panose="02020603050405020304" pitchFamily="18" charset="0"/>
              </a:rPr>
              <a:t>Via RenoiRH-formation</a:t>
            </a:r>
          </a:p>
          <a:p>
            <a:pPr marL="182563" indent="-182563">
              <a:buClr>
                <a:srgbClr val="5B9BD5"/>
              </a:buClr>
              <a:buFont typeface="Arial" panose="020B0604020202020204" pitchFamily="34" charset="0"/>
              <a:buChar char="•"/>
            </a:pPr>
            <a:endParaRPr lang="fr-FR" sz="1600" dirty="0">
              <a:solidFill>
                <a:schemeClr val="tx1"/>
              </a:solidFill>
              <a:latin typeface="Calibri" panose="020F0502020204030204" pitchFamily="34" charset="0"/>
              <a:cs typeface="Times New Roman" panose="02020603050405020304" pitchFamily="18" charset="0"/>
            </a:endParaRPr>
          </a:p>
        </p:txBody>
      </p:sp>
      <p:grpSp>
        <p:nvGrpSpPr>
          <p:cNvPr id="90" name="Groupe 89">
            <a:extLst>
              <a:ext uri="{FF2B5EF4-FFF2-40B4-BE49-F238E27FC236}">
                <a16:creationId xmlns:a16="http://schemas.microsoft.com/office/drawing/2014/main" id="{D8BF7E24-9553-48B7-AB20-A4D8BD0D0C78}"/>
              </a:ext>
            </a:extLst>
          </p:cNvPr>
          <p:cNvGrpSpPr/>
          <p:nvPr/>
        </p:nvGrpSpPr>
        <p:grpSpPr>
          <a:xfrm>
            <a:off x="4872467" y="1914456"/>
            <a:ext cx="830454" cy="830454"/>
            <a:chOff x="6885080" y="5154428"/>
            <a:chExt cx="830454" cy="830454"/>
          </a:xfrm>
        </p:grpSpPr>
        <p:sp>
          <p:nvSpPr>
            <p:cNvPr id="91" name="Ellipse 90">
              <a:extLst>
                <a:ext uri="{FF2B5EF4-FFF2-40B4-BE49-F238E27FC236}">
                  <a16:creationId xmlns:a16="http://schemas.microsoft.com/office/drawing/2014/main" id="{1B4F94A9-65DC-4805-8D78-2865C15175C1}"/>
                </a:ext>
              </a:extLst>
            </p:cNvPr>
            <p:cNvSpPr/>
            <p:nvPr/>
          </p:nvSpPr>
          <p:spPr>
            <a:xfrm>
              <a:off x="6885080" y="5154428"/>
              <a:ext cx="830454" cy="830454"/>
            </a:xfrm>
            <a:prstGeom prst="ellipse">
              <a:avLst/>
            </a:prstGeom>
            <a:solidFill>
              <a:schemeClr val="bg1">
                <a:alpha val="90000"/>
              </a:schemeClr>
            </a:solidFill>
            <a:ln>
              <a:solidFill>
                <a:schemeClr val="accent2">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2" name="Freeform 293">
              <a:extLst>
                <a:ext uri="{FF2B5EF4-FFF2-40B4-BE49-F238E27FC236}">
                  <a16:creationId xmlns:a16="http://schemas.microsoft.com/office/drawing/2014/main" id="{9E9388DB-C046-41EF-8F41-2FDAA4D1C225}"/>
                </a:ext>
              </a:extLst>
            </p:cNvPr>
            <p:cNvSpPr/>
            <p:nvPr/>
          </p:nvSpPr>
          <p:spPr>
            <a:xfrm>
              <a:off x="7030307" y="5353655"/>
              <a:ext cx="540000" cy="432000"/>
            </a:xfrm>
            <a:custGeom>
              <a:avLst/>
              <a:gdLst/>
              <a:ahLst/>
              <a:cxnLst/>
              <a:rect l="l" t="t" r="r" b="b"/>
              <a:pathLst>
                <a:path w="436652" h="334672">
                  <a:moveTo>
                    <a:pt x="371295" y="0"/>
                  </a:moveTo>
                  <a:cubicBezTo>
                    <a:pt x="378807" y="0"/>
                    <a:pt x="385192" y="2630"/>
                    <a:pt x="390451" y="7888"/>
                  </a:cubicBezTo>
                  <a:lnTo>
                    <a:pt x="428764" y="46201"/>
                  </a:lnTo>
                  <a:cubicBezTo>
                    <a:pt x="434022" y="51459"/>
                    <a:pt x="436652" y="57845"/>
                    <a:pt x="436652" y="65357"/>
                  </a:cubicBezTo>
                  <a:cubicBezTo>
                    <a:pt x="436652" y="72869"/>
                    <a:pt x="434022" y="79255"/>
                    <a:pt x="428764" y="84513"/>
                  </a:cubicBezTo>
                  <a:lnTo>
                    <a:pt x="224806" y="288472"/>
                  </a:lnTo>
                  <a:lnTo>
                    <a:pt x="186494" y="326784"/>
                  </a:lnTo>
                  <a:cubicBezTo>
                    <a:pt x="181234" y="332043"/>
                    <a:pt x="174848" y="334672"/>
                    <a:pt x="167337" y="334672"/>
                  </a:cubicBezTo>
                  <a:cubicBezTo>
                    <a:pt x="159824" y="334672"/>
                    <a:pt x="153439" y="332043"/>
                    <a:pt x="148180" y="326784"/>
                  </a:cubicBezTo>
                  <a:lnTo>
                    <a:pt x="109868" y="288472"/>
                  </a:lnTo>
                  <a:lnTo>
                    <a:pt x="7888" y="186492"/>
                  </a:lnTo>
                  <a:cubicBezTo>
                    <a:pt x="2630" y="181234"/>
                    <a:pt x="0" y="174849"/>
                    <a:pt x="0" y="167336"/>
                  </a:cubicBezTo>
                  <a:cubicBezTo>
                    <a:pt x="0" y="159824"/>
                    <a:pt x="2630" y="153439"/>
                    <a:pt x="7888" y="148180"/>
                  </a:cubicBezTo>
                  <a:lnTo>
                    <a:pt x="46202" y="109867"/>
                  </a:lnTo>
                  <a:cubicBezTo>
                    <a:pt x="51460" y="104609"/>
                    <a:pt x="57845" y="101979"/>
                    <a:pt x="65358" y="101979"/>
                  </a:cubicBezTo>
                  <a:cubicBezTo>
                    <a:pt x="72870" y="101979"/>
                    <a:pt x="79255" y="104609"/>
                    <a:pt x="84514" y="109867"/>
                  </a:cubicBezTo>
                  <a:lnTo>
                    <a:pt x="167337" y="192972"/>
                  </a:lnTo>
                  <a:lnTo>
                    <a:pt x="352139" y="7888"/>
                  </a:lnTo>
                  <a:cubicBezTo>
                    <a:pt x="357397" y="2630"/>
                    <a:pt x="363783" y="0"/>
                    <a:pt x="37129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93" name="Groupe 92">
            <a:extLst>
              <a:ext uri="{FF2B5EF4-FFF2-40B4-BE49-F238E27FC236}">
                <a16:creationId xmlns:a16="http://schemas.microsoft.com/office/drawing/2014/main" id="{B6C3975F-259F-4646-BF9A-B133CA205634}"/>
              </a:ext>
            </a:extLst>
          </p:cNvPr>
          <p:cNvGrpSpPr/>
          <p:nvPr/>
        </p:nvGrpSpPr>
        <p:grpSpPr>
          <a:xfrm>
            <a:off x="1484187" y="1914456"/>
            <a:ext cx="830454" cy="830454"/>
            <a:chOff x="4110829" y="5154428"/>
            <a:chExt cx="830454" cy="830454"/>
          </a:xfrm>
        </p:grpSpPr>
        <p:sp>
          <p:nvSpPr>
            <p:cNvPr id="94" name="Ellipse 93">
              <a:extLst>
                <a:ext uri="{FF2B5EF4-FFF2-40B4-BE49-F238E27FC236}">
                  <a16:creationId xmlns:a16="http://schemas.microsoft.com/office/drawing/2014/main" id="{FF37F358-ACE0-462A-B631-30D8C0394333}"/>
                </a:ext>
              </a:extLst>
            </p:cNvPr>
            <p:cNvSpPr/>
            <p:nvPr/>
          </p:nvSpPr>
          <p:spPr>
            <a:xfrm>
              <a:off x="4110829" y="5154428"/>
              <a:ext cx="830454" cy="830454"/>
            </a:xfrm>
            <a:prstGeom prst="ellipse">
              <a:avLst/>
            </a:prstGeom>
            <a:solidFill>
              <a:schemeClr val="bg1"/>
            </a:solidFill>
            <a:ln>
              <a:solidFill>
                <a:srgbClr val="00AC8C">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5" name="Freeform 293">
              <a:extLst>
                <a:ext uri="{FF2B5EF4-FFF2-40B4-BE49-F238E27FC236}">
                  <a16:creationId xmlns:a16="http://schemas.microsoft.com/office/drawing/2014/main" id="{3B7A07A4-F554-418B-A325-9D658BCCC707}"/>
                </a:ext>
              </a:extLst>
            </p:cNvPr>
            <p:cNvSpPr/>
            <p:nvPr/>
          </p:nvSpPr>
          <p:spPr>
            <a:xfrm>
              <a:off x="4256056" y="5353655"/>
              <a:ext cx="540000" cy="432000"/>
            </a:xfrm>
            <a:custGeom>
              <a:avLst/>
              <a:gdLst/>
              <a:ahLst/>
              <a:cxnLst/>
              <a:rect l="l" t="t" r="r" b="b"/>
              <a:pathLst>
                <a:path w="436652" h="334672">
                  <a:moveTo>
                    <a:pt x="371295" y="0"/>
                  </a:moveTo>
                  <a:cubicBezTo>
                    <a:pt x="378807" y="0"/>
                    <a:pt x="385192" y="2630"/>
                    <a:pt x="390451" y="7888"/>
                  </a:cubicBezTo>
                  <a:lnTo>
                    <a:pt x="428764" y="46201"/>
                  </a:lnTo>
                  <a:cubicBezTo>
                    <a:pt x="434022" y="51459"/>
                    <a:pt x="436652" y="57845"/>
                    <a:pt x="436652" y="65357"/>
                  </a:cubicBezTo>
                  <a:cubicBezTo>
                    <a:pt x="436652" y="72869"/>
                    <a:pt x="434022" y="79255"/>
                    <a:pt x="428764" y="84513"/>
                  </a:cubicBezTo>
                  <a:lnTo>
                    <a:pt x="224806" y="288472"/>
                  </a:lnTo>
                  <a:lnTo>
                    <a:pt x="186494" y="326784"/>
                  </a:lnTo>
                  <a:cubicBezTo>
                    <a:pt x="181234" y="332043"/>
                    <a:pt x="174848" y="334672"/>
                    <a:pt x="167337" y="334672"/>
                  </a:cubicBezTo>
                  <a:cubicBezTo>
                    <a:pt x="159824" y="334672"/>
                    <a:pt x="153439" y="332043"/>
                    <a:pt x="148180" y="326784"/>
                  </a:cubicBezTo>
                  <a:lnTo>
                    <a:pt x="109868" y="288472"/>
                  </a:lnTo>
                  <a:lnTo>
                    <a:pt x="7888" y="186492"/>
                  </a:lnTo>
                  <a:cubicBezTo>
                    <a:pt x="2630" y="181234"/>
                    <a:pt x="0" y="174849"/>
                    <a:pt x="0" y="167336"/>
                  </a:cubicBezTo>
                  <a:cubicBezTo>
                    <a:pt x="0" y="159824"/>
                    <a:pt x="2630" y="153439"/>
                    <a:pt x="7888" y="148180"/>
                  </a:cubicBezTo>
                  <a:lnTo>
                    <a:pt x="46202" y="109867"/>
                  </a:lnTo>
                  <a:cubicBezTo>
                    <a:pt x="51460" y="104609"/>
                    <a:pt x="57845" y="101979"/>
                    <a:pt x="65358" y="101979"/>
                  </a:cubicBezTo>
                  <a:cubicBezTo>
                    <a:pt x="72870" y="101979"/>
                    <a:pt x="79255" y="104609"/>
                    <a:pt x="84514" y="109867"/>
                  </a:cubicBezTo>
                  <a:lnTo>
                    <a:pt x="167337" y="192972"/>
                  </a:lnTo>
                  <a:lnTo>
                    <a:pt x="352139" y="7888"/>
                  </a:lnTo>
                  <a:cubicBezTo>
                    <a:pt x="357397" y="2630"/>
                    <a:pt x="363783" y="0"/>
                    <a:pt x="371295" y="0"/>
                  </a:cubicBezTo>
                  <a:close/>
                </a:path>
              </a:pathLst>
            </a:custGeom>
            <a:solidFill>
              <a:srgbClr val="00A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96" name="Groupe 95">
            <a:extLst>
              <a:ext uri="{FF2B5EF4-FFF2-40B4-BE49-F238E27FC236}">
                <a16:creationId xmlns:a16="http://schemas.microsoft.com/office/drawing/2014/main" id="{CD7F8EEA-F385-4FDB-AC61-8F4CB181134A}"/>
              </a:ext>
            </a:extLst>
          </p:cNvPr>
          <p:cNvGrpSpPr/>
          <p:nvPr/>
        </p:nvGrpSpPr>
        <p:grpSpPr>
          <a:xfrm>
            <a:off x="8232914" y="1914456"/>
            <a:ext cx="830454" cy="830454"/>
            <a:chOff x="9659331" y="5154428"/>
            <a:chExt cx="830454" cy="830454"/>
          </a:xfrm>
        </p:grpSpPr>
        <p:sp>
          <p:nvSpPr>
            <p:cNvPr id="97" name="Ellipse 96">
              <a:extLst>
                <a:ext uri="{FF2B5EF4-FFF2-40B4-BE49-F238E27FC236}">
                  <a16:creationId xmlns:a16="http://schemas.microsoft.com/office/drawing/2014/main" id="{347B17E4-3EC2-4A60-BC0D-B6D97BC0D2D4}"/>
                </a:ext>
              </a:extLst>
            </p:cNvPr>
            <p:cNvSpPr/>
            <p:nvPr/>
          </p:nvSpPr>
          <p:spPr>
            <a:xfrm>
              <a:off x="9659331" y="5154428"/>
              <a:ext cx="830454" cy="830454"/>
            </a:xfrm>
            <a:prstGeom prst="ellipse">
              <a:avLst/>
            </a:prstGeom>
            <a:solidFill>
              <a:schemeClr val="bg1">
                <a:alpha val="90000"/>
              </a:schemeClr>
            </a:solidFill>
            <a:ln>
              <a:solidFill>
                <a:schemeClr val="accent5">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8" name="Freeform 293">
              <a:extLst>
                <a:ext uri="{FF2B5EF4-FFF2-40B4-BE49-F238E27FC236}">
                  <a16:creationId xmlns:a16="http://schemas.microsoft.com/office/drawing/2014/main" id="{43FCE10F-3D1E-4FD4-9C4A-1271A65CEBBC}"/>
                </a:ext>
              </a:extLst>
            </p:cNvPr>
            <p:cNvSpPr/>
            <p:nvPr/>
          </p:nvSpPr>
          <p:spPr>
            <a:xfrm>
              <a:off x="9804558" y="5353655"/>
              <a:ext cx="540000" cy="432000"/>
            </a:xfrm>
            <a:custGeom>
              <a:avLst/>
              <a:gdLst/>
              <a:ahLst/>
              <a:cxnLst/>
              <a:rect l="l" t="t" r="r" b="b"/>
              <a:pathLst>
                <a:path w="436652" h="334672">
                  <a:moveTo>
                    <a:pt x="371295" y="0"/>
                  </a:moveTo>
                  <a:cubicBezTo>
                    <a:pt x="378807" y="0"/>
                    <a:pt x="385192" y="2630"/>
                    <a:pt x="390451" y="7888"/>
                  </a:cubicBezTo>
                  <a:lnTo>
                    <a:pt x="428764" y="46201"/>
                  </a:lnTo>
                  <a:cubicBezTo>
                    <a:pt x="434022" y="51459"/>
                    <a:pt x="436652" y="57845"/>
                    <a:pt x="436652" y="65357"/>
                  </a:cubicBezTo>
                  <a:cubicBezTo>
                    <a:pt x="436652" y="72869"/>
                    <a:pt x="434022" y="79255"/>
                    <a:pt x="428764" y="84513"/>
                  </a:cubicBezTo>
                  <a:lnTo>
                    <a:pt x="224806" y="288472"/>
                  </a:lnTo>
                  <a:lnTo>
                    <a:pt x="186494" y="326784"/>
                  </a:lnTo>
                  <a:cubicBezTo>
                    <a:pt x="181234" y="332043"/>
                    <a:pt x="174848" y="334672"/>
                    <a:pt x="167337" y="334672"/>
                  </a:cubicBezTo>
                  <a:cubicBezTo>
                    <a:pt x="159824" y="334672"/>
                    <a:pt x="153439" y="332043"/>
                    <a:pt x="148180" y="326784"/>
                  </a:cubicBezTo>
                  <a:lnTo>
                    <a:pt x="109868" y="288472"/>
                  </a:lnTo>
                  <a:lnTo>
                    <a:pt x="7888" y="186492"/>
                  </a:lnTo>
                  <a:cubicBezTo>
                    <a:pt x="2630" y="181234"/>
                    <a:pt x="0" y="174849"/>
                    <a:pt x="0" y="167336"/>
                  </a:cubicBezTo>
                  <a:cubicBezTo>
                    <a:pt x="0" y="159824"/>
                    <a:pt x="2630" y="153439"/>
                    <a:pt x="7888" y="148180"/>
                  </a:cubicBezTo>
                  <a:lnTo>
                    <a:pt x="46202" y="109867"/>
                  </a:lnTo>
                  <a:cubicBezTo>
                    <a:pt x="51460" y="104609"/>
                    <a:pt x="57845" y="101979"/>
                    <a:pt x="65358" y="101979"/>
                  </a:cubicBezTo>
                  <a:cubicBezTo>
                    <a:pt x="72870" y="101979"/>
                    <a:pt x="79255" y="104609"/>
                    <a:pt x="84514" y="109867"/>
                  </a:cubicBezTo>
                  <a:lnTo>
                    <a:pt x="167337" y="192972"/>
                  </a:lnTo>
                  <a:lnTo>
                    <a:pt x="352139" y="7888"/>
                  </a:lnTo>
                  <a:cubicBezTo>
                    <a:pt x="357397" y="2630"/>
                    <a:pt x="363783" y="0"/>
                    <a:pt x="371295" y="0"/>
                  </a:cubicBez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6" name="Rectangle : avec coins arrondis en diagonale 25">
            <a:extLst>
              <a:ext uri="{FF2B5EF4-FFF2-40B4-BE49-F238E27FC236}">
                <a16:creationId xmlns:a16="http://schemas.microsoft.com/office/drawing/2014/main" id="{84A16C46-FA0C-412E-84CD-3AD2F33ECA62}"/>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27" name="Rectangle : avec coins arrondis en diagonale 26">
            <a:extLst>
              <a:ext uri="{FF2B5EF4-FFF2-40B4-BE49-F238E27FC236}">
                <a16:creationId xmlns:a16="http://schemas.microsoft.com/office/drawing/2014/main" id="{509B6C62-29DE-49B7-B7B5-AD8B4CF68273}"/>
              </a:ext>
            </a:extLst>
          </p:cNvPr>
          <p:cNvSpPr/>
          <p:nvPr/>
        </p:nvSpPr>
        <p:spPr>
          <a:xfrm>
            <a:off x="60960" y="160470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2 –</a:t>
            </a:r>
            <a:br>
              <a:rPr lang="fr-FR" sz="1000" dirty="0">
                <a:solidFill>
                  <a:srgbClr val="00AC8C"/>
                </a:solidFill>
              </a:rPr>
            </a:br>
            <a:r>
              <a:rPr lang="fr-FR" sz="1000" dirty="0">
                <a:solidFill>
                  <a:srgbClr val="00AC8C"/>
                </a:solidFill>
              </a:rPr>
              <a:t>Stage / Session</a:t>
            </a:r>
          </a:p>
        </p:txBody>
      </p:sp>
      <p:sp>
        <p:nvSpPr>
          <p:cNvPr id="28" name="Rectangle : avec coins arrondis en diagonale 27">
            <a:extLst>
              <a:ext uri="{FF2B5EF4-FFF2-40B4-BE49-F238E27FC236}">
                <a16:creationId xmlns:a16="http://schemas.microsoft.com/office/drawing/2014/main" id="{E1214842-5406-49EC-B168-2E75DFEE67DE}"/>
              </a:ext>
            </a:extLst>
          </p:cNvPr>
          <p:cNvSpPr/>
          <p:nvPr/>
        </p:nvSpPr>
        <p:spPr>
          <a:xfrm>
            <a:off x="60960" y="2749085"/>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4 –</a:t>
            </a:r>
            <a:br>
              <a:rPr lang="fr-FR" sz="1000" dirty="0"/>
            </a:br>
            <a:r>
              <a:rPr lang="fr-FR" sz="1000" dirty="0"/>
              <a:t>Validation</a:t>
            </a:r>
          </a:p>
        </p:txBody>
      </p:sp>
      <p:sp>
        <p:nvSpPr>
          <p:cNvPr id="29" name="Rectangle : avec coins arrondis en diagonale 28">
            <a:extLst>
              <a:ext uri="{FF2B5EF4-FFF2-40B4-BE49-F238E27FC236}">
                <a16:creationId xmlns:a16="http://schemas.microsoft.com/office/drawing/2014/main" id="{6E754155-08A0-4150-A474-800EEA69DFA1}"/>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30" name="Rectangle : avec coins arrondis en diagonale 29">
            <a:extLst>
              <a:ext uri="{FF2B5EF4-FFF2-40B4-BE49-F238E27FC236}">
                <a16:creationId xmlns:a16="http://schemas.microsoft.com/office/drawing/2014/main" id="{9FA8EB3B-E66F-4E17-A1AA-810F013B4F75}"/>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31" name="Rectangle : avec coins arrondis en diagonale 30">
            <a:extLst>
              <a:ext uri="{FF2B5EF4-FFF2-40B4-BE49-F238E27FC236}">
                <a16:creationId xmlns:a16="http://schemas.microsoft.com/office/drawing/2014/main" id="{81FD0D7E-B742-49BD-B7AD-74A7F4FC6758}"/>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32" name="Rectangle : avec coins arrondis en diagonale 31">
            <a:extLst>
              <a:ext uri="{FF2B5EF4-FFF2-40B4-BE49-F238E27FC236}">
                <a16:creationId xmlns:a16="http://schemas.microsoft.com/office/drawing/2014/main" id="{093DCCEF-5966-414D-9C13-BA08157E91B1}"/>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33" name="Rectangle : avec coins arrondis en diagonale 32">
            <a:extLst>
              <a:ext uri="{FF2B5EF4-FFF2-40B4-BE49-F238E27FC236}">
                <a16:creationId xmlns:a16="http://schemas.microsoft.com/office/drawing/2014/main" id="{596AC2AB-EB33-437E-A582-0E459001CC59}"/>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p>
        </p:txBody>
      </p:sp>
      <p:sp>
        <p:nvSpPr>
          <p:cNvPr id="34" name="Rectangle : avec coins arrondis en diagonale 33">
            <a:extLst>
              <a:ext uri="{FF2B5EF4-FFF2-40B4-BE49-F238E27FC236}">
                <a16:creationId xmlns:a16="http://schemas.microsoft.com/office/drawing/2014/main" id="{3D9FC3FB-9105-43B8-B60A-F38C92458CE5}"/>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3" name="Espace réservé de la date 2">
            <a:extLst>
              <a:ext uri="{FF2B5EF4-FFF2-40B4-BE49-F238E27FC236}">
                <a16:creationId xmlns:a16="http://schemas.microsoft.com/office/drawing/2014/main" id="{5B77281D-E74D-4D21-9B73-5D189AFF763D}"/>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A6C7476F-FDD4-4BC2-9A67-F0D30C7D4E20}"/>
              </a:ext>
            </a:extLst>
          </p:cNvPr>
          <p:cNvSpPr>
            <a:spLocks noGrp="1"/>
          </p:cNvSpPr>
          <p:nvPr>
            <p:ph type="sldNum" sz="quarter" idx="12"/>
          </p:nvPr>
        </p:nvSpPr>
        <p:spPr/>
        <p:txBody>
          <a:bodyPr/>
          <a:lstStyle/>
          <a:p>
            <a:fld id="{9BA320C2-BDE6-4EB1-A6D0-0042D9418E61}" type="slidenum">
              <a:rPr lang="fr-FR" smtClean="0"/>
              <a:pPr/>
              <a:t>3</a:t>
            </a:fld>
            <a:endParaRPr lang="fr-FR" dirty="0"/>
          </a:p>
        </p:txBody>
      </p:sp>
      <p:sp>
        <p:nvSpPr>
          <p:cNvPr id="35" name="Espace réservé du contenu 2">
            <a:extLst>
              <a:ext uri="{FF2B5EF4-FFF2-40B4-BE49-F238E27FC236}">
                <a16:creationId xmlns:a16="http://schemas.microsoft.com/office/drawing/2014/main" id="{DA466E25-F0CE-4E5A-8F15-74B2970E889F}"/>
              </a:ext>
            </a:extLst>
          </p:cNvPr>
          <p:cNvSpPr>
            <a:spLocks noGrp="1"/>
          </p:cNvSpPr>
          <p:nvPr>
            <p:ph idx="1"/>
          </p:nvPr>
        </p:nvSpPr>
        <p:spPr>
          <a:xfrm>
            <a:off x="1247258" y="1189924"/>
            <a:ext cx="10274182" cy="4987039"/>
          </a:xfrm>
        </p:spPr>
        <p:txBody>
          <a:bodyPr/>
          <a:lstStyle/>
          <a:p>
            <a:r>
              <a:rPr lang="fr-FR" sz="2000" dirty="0">
                <a:latin typeface="+mn-lt"/>
              </a:rPr>
              <a:t>La validation de la demande de l’agent saisie dans son Self mobile est réalisée en trois étapes : </a:t>
            </a:r>
          </a:p>
          <a:p>
            <a:endParaRPr lang="fr-FR" dirty="0">
              <a:latin typeface="+mn-lt"/>
            </a:endParaRPr>
          </a:p>
          <a:p>
            <a:pPr algn="ctr"/>
            <a:endParaRPr lang="fr-FR" dirty="0"/>
          </a:p>
        </p:txBody>
      </p:sp>
      <p:sp>
        <p:nvSpPr>
          <p:cNvPr id="36" name="Triangle isocèle 35">
            <a:extLst>
              <a:ext uri="{FF2B5EF4-FFF2-40B4-BE49-F238E27FC236}">
                <a16:creationId xmlns:a16="http://schemas.microsoft.com/office/drawing/2014/main" id="{ED51680C-0768-455C-84CA-93BDDB2E1D3A}"/>
              </a:ext>
            </a:extLst>
          </p:cNvPr>
          <p:cNvSpPr/>
          <p:nvPr/>
        </p:nvSpPr>
        <p:spPr>
          <a:xfrm rot="5400000">
            <a:off x="4664477" y="4334980"/>
            <a:ext cx="468000" cy="216000"/>
          </a:xfrm>
          <a:prstGeom prst="triangl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Triangle isocèle 36">
            <a:extLst>
              <a:ext uri="{FF2B5EF4-FFF2-40B4-BE49-F238E27FC236}">
                <a16:creationId xmlns:a16="http://schemas.microsoft.com/office/drawing/2014/main" id="{ED51680C-0768-455C-84CA-93BDDB2E1D3A}"/>
              </a:ext>
            </a:extLst>
          </p:cNvPr>
          <p:cNvSpPr/>
          <p:nvPr/>
        </p:nvSpPr>
        <p:spPr>
          <a:xfrm rot="5400000">
            <a:off x="8106914" y="4263294"/>
            <a:ext cx="468000" cy="216000"/>
          </a:xfrm>
          <a:prstGeom prst="triangl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8D9DD6F0-78AF-4830-925D-B01BD2F58368}"/>
              </a:ext>
            </a:extLst>
          </p:cNvPr>
          <p:cNvSpPr txBox="1"/>
          <p:nvPr/>
        </p:nvSpPr>
        <p:spPr>
          <a:xfrm>
            <a:off x="9949251" y="25193"/>
            <a:ext cx="2039636" cy="738664"/>
          </a:xfrm>
          <a:prstGeom prst="rect">
            <a:avLst/>
          </a:prstGeom>
          <a:noFill/>
        </p:spPr>
        <p:txBody>
          <a:bodyPr wrap="square" rtlCol="0">
            <a:spAutoFit/>
          </a:bodyPr>
          <a:lstStyle/>
          <a:p>
            <a:pPr algn="ctr"/>
            <a:r>
              <a:rPr lang="fr-FR" sz="1400" dirty="0">
                <a:solidFill>
                  <a:schemeClr val="bg1">
                    <a:lumMod val="50000"/>
                  </a:schemeClr>
                </a:solidFill>
              </a:rPr>
              <a:t>Voir </a:t>
            </a:r>
            <a:r>
              <a:rPr lang="fr-FR" sz="1400" b="1" dirty="0">
                <a:solidFill>
                  <a:schemeClr val="bg1">
                    <a:lumMod val="50000"/>
                  </a:schemeClr>
                </a:solidFill>
              </a:rPr>
              <a:t>Séquence </a:t>
            </a:r>
            <a:r>
              <a:rPr lang="fr-FR" sz="1400" b="1" dirty="0" smtClean="0">
                <a:solidFill>
                  <a:schemeClr val="bg1">
                    <a:lumMod val="50000"/>
                  </a:schemeClr>
                </a:solidFill>
              </a:rPr>
              <a:t>N°4</a:t>
            </a:r>
            <a:r>
              <a:rPr lang="fr-FR" sz="1400" dirty="0">
                <a:solidFill>
                  <a:schemeClr val="bg1">
                    <a:lumMod val="50000"/>
                  </a:schemeClr>
                </a:solidFill>
              </a:rPr>
              <a:t/>
            </a:r>
            <a:br>
              <a:rPr lang="fr-FR" sz="1400" dirty="0">
                <a:solidFill>
                  <a:schemeClr val="bg1">
                    <a:lumMod val="50000"/>
                  </a:schemeClr>
                </a:solidFill>
              </a:rPr>
            </a:br>
            <a:r>
              <a:rPr lang="fr-FR" sz="1400" dirty="0" smtClean="0">
                <a:solidFill>
                  <a:schemeClr val="bg1">
                    <a:lumMod val="50000"/>
                  </a:schemeClr>
                </a:solidFill>
              </a:rPr>
              <a:t>Analyser et valider une demande</a:t>
            </a:r>
            <a:endParaRPr lang="fr-FR" sz="1400" dirty="0">
              <a:solidFill>
                <a:schemeClr val="bg1">
                  <a:lumMod val="50000"/>
                </a:schemeClr>
              </a:solidFill>
            </a:endParaRPr>
          </a:p>
        </p:txBody>
      </p:sp>
      <p:sp>
        <p:nvSpPr>
          <p:cNvPr id="39" name="Freeform 386">
            <a:extLst>
              <a:ext uri="{FF2B5EF4-FFF2-40B4-BE49-F238E27FC236}">
                <a16:creationId xmlns:a16="http://schemas.microsoft.com/office/drawing/2014/main" id="{79A09B0D-D876-4A52-9A71-6E6D34976056}"/>
              </a:ext>
            </a:extLst>
          </p:cNvPr>
          <p:cNvSpPr/>
          <p:nvPr/>
        </p:nvSpPr>
        <p:spPr>
          <a:xfrm>
            <a:off x="9584702" y="173521"/>
            <a:ext cx="468000" cy="468000"/>
          </a:xfrm>
          <a:custGeom>
            <a:avLst/>
            <a:gdLst/>
            <a:ahLst/>
            <a:cxnLst/>
            <a:rect l="l" t="t" r="r" b="b"/>
            <a:pathLst>
              <a:path w="432708" h="432707">
                <a:moveTo>
                  <a:pt x="81133" y="0"/>
                </a:moveTo>
                <a:lnTo>
                  <a:pt x="351575" y="0"/>
                </a:lnTo>
                <a:cubicBezTo>
                  <a:pt x="373924" y="0"/>
                  <a:pt x="393034" y="7935"/>
                  <a:pt x="408903" y="23805"/>
                </a:cubicBezTo>
                <a:cubicBezTo>
                  <a:pt x="424774" y="39674"/>
                  <a:pt x="432708" y="58784"/>
                  <a:pt x="432708" y="81133"/>
                </a:cubicBezTo>
                <a:lnTo>
                  <a:pt x="432708" y="351574"/>
                </a:lnTo>
                <a:cubicBezTo>
                  <a:pt x="432708" y="373924"/>
                  <a:pt x="424774" y="393033"/>
                  <a:pt x="408903" y="408902"/>
                </a:cubicBezTo>
                <a:cubicBezTo>
                  <a:pt x="393034" y="424772"/>
                  <a:pt x="373924" y="432707"/>
                  <a:pt x="351575" y="432707"/>
                </a:cubicBezTo>
                <a:lnTo>
                  <a:pt x="81133" y="432707"/>
                </a:lnTo>
                <a:cubicBezTo>
                  <a:pt x="58784" y="432707"/>
                  <a:pt x="39675" y="424772"/>
                  <a:pt x="23805" y="408902"/>
                </a:cubicBezTo>
                <a:cubicBezTo>
                  <a:pt x="7936" y="393033"/>
                  <a:pt x="0" y="373924"/>
                  <a:pt x="0" y="351574"/>
                </a:cubicBezTo>
                <a:lnTo>
                  <a:pt x="0" y="81133"/>
                </a:lnTo>
                <a:cubicBezTo>
                  <a:pt x="0" y="58784"/>
                  <a:pt x="7936" y="39674"/>
                  <a:pt x="23805" y="23805"/>
                </a:cubicBezTo>
                <a:cubicBezTo>
                  <a:pt x="39675" y="7935"/>
                  <a:pt x="58784" y="0"/>
                  <a:pt x="81133" y="0"/>
                </a:cubicBezTo>
                <a:close/>
                <a:moveTo>
                  <a:pt x="274034" y="45074"/>
                </a:moveTo>
                <a:cubicBezTo>
                  <a:pt x="270795" y="44416"/>
                  <a:pt x="267343" y="44886"/>
                  <a:pt x="263681" y="46482"/>
                </a:cubicBezTo>
                <a:cubicBezTo>
                  <a:pt x="256170" y="49675"/>
                  <a:pt x="252413" y="55215"/>
                  <a:pt x="252413" y="63103"/>
                </a:cubicBezTo>
                <a:lnTo>
                  <a:pt x="252413" y="108177"/>
                </a:lnTo>
                <a:cubicBezTo>
                  <a:pt x="230064" y="108177"/>
                  <a:pt x="209781" y="110008"/>
                  <a:pt x="191563" y="113670"/>
                </a:cubicBezTo>
                <a:cubicBezTo>
                  <a:pt x="173347" y="117332"/>
                  <a:pt x="158087" y="122121"/>
                  <a:pt x="145785" y="128037"/>
                </a:cubicBezTo>
                <a:cubicBezTo>
                  <a:pt x="133485" y="133953"/>
                  <a:pt x="122780" y="141372"/>
                  <a:pt x="113671" y="150292"/>
                </a:cubicBezTo>
                <a:cubicBezTo>
                  <a:pt x="104562" y="159213"/>
                  <a:pt x="97379" y="168181"/>
                  <a:pt x="92120" y="177196"/>
                </a:cubicBezTo>
                <a:cubicBezTo>
                  <a:pt x="86862" y="186211"/>
                  <a:pt x="82682" y="196446"/>
                  <a:pt x="79584" y="207902"/>
                </a:cubicBezTo>
                <a:cubicBezTo>
                  <a:pt x="76484" y="219358"/>
                  <a:pt x="74467" y="229829"/>
                  <a:pt x="73527" y="239313"/>
                </a:cubicBezTo>
                <a:cubicBezTo>
                  <a:pt x="72588" y="248797"/>
                  <a:pt x="72118" y="259173"/>
                  <a:pt x="72118" y="270442"/>
                </a:cubicBezTo>
                <a:cubicBezTo>
                  <a:pt x="72118" y="304435"/>
                  <a:pt x="87801" y="342372"/>
                  <a:pt x="119164" y="384253"/>
                </a:cubicBezTo>
                <a:cubicBezTo>
                  <a:pt x="121042" y="386507"/>
                  <a:pt x="123390" y="387633"/>
                  <a:pt x="126206" y="387633"/>
                </a:cubicBezTo>
                <a:cubicBezTo>
                  <a:pt x="127521" y="387633"/>
                  <a:pt x="128742" y="387352"/>
                  <a:pt x="129869" y="386788"/>
                </a:cubicBezTo>
                <a:cubicBezTo>
                  <a:pt x="134001" y="385098"/>
                  <a:pt x="135785" y="381999"/>
                  <a:pt x="135222" y="377492"/>
                </a:cubicBezTo>
                <a:cubicBezTo>
                  <a:pt x="126958" y="311008"/>
                  <a:pt x="132780" y="266592"/>
                  <a:pt x="152687" y="244243"/>
                </a:cubicBezTo>
                <a:cubicBezTo>
                  <a:pt x="161327" y="234477"/>
                  <a:pt x="173534" y="227387"/>
                  <a:pt x="189310" y="222974"/>
                </a:cubicBezTo>
                <a:cubicBezTo>
                  <a:pt x="205085" y="218560"/>
                  <a:pt x="226120" y="216353"/>
                  <a:pt x="252413" y="216353"/>
                </a:cubicBezTo>
                <a:lnTo>
                  <a:pt x="252413" y="261427"/>
                </a:lnTo>
                <a:cubicBezTo>
                  <a:pt x="252413" y="269315"/>
                  <a:pt x="256170" y="274855"/>
                  <a:pt x="263681" y="278048"/>
                </a:cubicBezTo>
                <a:cubicBezTo>
                  <a:pt x="265935" y="278987"/>
                  <a:pt x="268188" y="279457"/>
                  <a:pt x="270442" y="279457"/>
                </a:cubicBezTo>
                <a:cubicBezTo>
                  <a:pt x="275326" y="279457"/>
                  <a:pt x="279552" y="277672"/>
                  <a:pt x="283120" y="274104"/>
                </a:cubicBezTo>
                <a:lnTo>
                  <a:pt x="382281" y="174942"/>
                </a:lnTo>
                <a:cubicBezTo>
                  <a:pt x="385850" y="171374"/>
                  <a:pt x="387634" y="167148"/>
                  <a:pt x="387634" y="162265"/>
                </a:cubicBezTo>
                <a:cubicBezTo>
                  <a:pt x="387634" y="157382"/>
                  <a:pt x="385850" y="153156"/>
                  <a:pt x="382281" y="149588"/>
                </a:cubicBezTo>
                <a:lnTo>
                  <a:pt x="283120" y="50426"/>
                </a:lnTo>
                <a:cubicBezTo>
                  <a:pt x="280302" y="47515"/>
                  <a:pt x="277275" y="45731"/>
                  <a:pt x="274034" y="450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p:txBody>
      </p:sp>
    </p:spTree>
    <p:extLst>
      <p:ext uri="{BB962C8B-B14F-4D97-AF65-F5344CB8AC3E}">
        <p14:creationId xmlns:p14="http://schemas.microsoft.com/office/powerpoint/2010/main" val="3551594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E0BCF7-2D6A-4B33-A8FD-06978C386C96}"/>
              </a:ext>
            </a:extLst>
          </p:cNvPr>
          <p:cNvSpPr>
            <a:spLocks noGrp="1"/>
          </p:cNvSpPr>
          <p:nvPr>
            <p:ph type="title"/>
          </p:nvPr>
        </p:nvSpPr>
        <p:spPr/>
        <p:txBody>
          <a:bodyPr>
            <a:normAutofit fontScale="90000"/>
          </a:bodyPr>
          <a:lstStyle/>
          <a:p>
            <a:r>
              <a:rPr lang="fr-FR" dirty="0"/>
              <a:t>6-3 Gérer les attestations (2)</a:t>
            </a:r>
          </a:p>
        </p:txBody>
      </p:sp>
      <p:sp>
        <p:nvSpPr>
          <p:cNvPr id="4" name="Espace réservé du pied de page 3">
            <a:extLst>
              <a:ext uri="{FF2B5EF4-FFF2-40B4-BE49-F238E27FC236}">
                <a16:creationId xmlns:a16="http://schemas.microsoft.com/office/drawing/2014/main" id="{8D714771-CA0F-4E06-BBB9-4B6D7A93F86E}"/>
              </a:ext>
            </a:extLst>
          </p:cNvPr>
          <p:cNvSpPr>
            <a:spLocks noGrp="1"/>
          </p:cNvSpPr>
          <p:nvPr>
            <p:ph type="ftr" sz="quarter" idx="11"/>
          </p:nvPr>
        </p:nvSpPr>
        <p:spPr/>
        <p:txBody>
          <a:bodyPr/>
          <a:lstStyle/>
          <a:p>
            <a:r>
              <a:rPr lang="fr-FR" dirty="0"/>
              <a:t>Module 2</a:t>
            </a:r>
          </a:p>
        </p:txBody>
      </p:sp>
      <p:sp>
        <p:nvSpPr>
          <p:cNvPr id="7" name="ZoneTexte 6">
            <a:extLst>
              <a:ext uri="{FF2B5EF4-FFF2-40B4-BE49-F238E27FC236}">
                <a16:creationId xmlns:a16="http://schemas.microsoft.com/office/drawing/2014/main" id="{AD636A77-23C3-4718-A5C6-3BC724343A3C}"/>
              </a:ext>
            </a:extLst>
          </p:cNvPr>
          <p:cNvSpPr txBox="1"/>
          <p:nvPr/>
        </p:nvSpPr>
        <p:spPr>
          <a:xfrm>
            <a:off x="1232018" y="670477"/>
            <a:ext cx="4406782" cy="369332"/>
          </a:xfrm>
          <a:prstGeom prst="rect">
            <a:avLst/>
          </a:prstGeom>
          <a:noFill/>
        </p:spPr>
        <p:txBody>
          <a:bodyPr wrap="square" rtlCol="0">
            <a:spAutoFit/>
          </a:bodyPr>
          <a:lstStyle/>
          <a:p>
            <a:r>
              <a:rPr lang="fr-FR" i="1" dirty="0">
                <a:latin typeface="+mj-lt"/>
              </a:rPr>
              <a:t>Réaliser une session</a:t>
            </a:r>
          </a:p>
        </p:txBody>
      </p:sp>
      <p:sp>
        <p:nvSpPr>
          <p:cNvPr id="9" name="ZoneTexte 8">
            <a:extLst>
              <a:ext uri="{FF2B5EF4-FFF2-40B4-BE49-F238E27FC236}">
                <a16:creationId xmlns:a16="http://schemas.microsoft.com/office/drawing/2014/main" id="{0357F532-F12A-4362-8813-A92B45DC4CA3}"/>
              </a:ext>
            </a:extLst>
          </p:cNvPr>
          <p:cNvSpPr txBox="1"/>
          <p:nvPr/>
        </p:nvSpPr>
        <p:spPr>
          <a:xfrm>
            <a:off x="1232018" y="2972863"/>
            <a:ext cx="1828800" cy="369332"/>
          </a:xfrm>
          <a:prstGeom prst="rect">
            <a:avLst/>
          </a:prstGeom>
          <a:noFill/>
        </p:spPr>
        <p:txBody>
          <a:bodyPr wrap="square" rtlCol="0">
            <a:spAutoFit/>
          </a:bodyPr>
          <a:lstStyle/>
          <a:p>
            <a:pPr algn="ctr"/>
            <a:r>
              <a:rPr lang="fr-FR" i="1" dirty="0"/>
              <a:t>Attestation mail </a:t>
            </a:r>
          </a:p>
        </p:txBody>
      </p:sp>
      <p:sp>
        <p:nvSpPr>
          <p:cNvPr id="19" name="Rectangle : avec coins arrondis en diagonale 18">
            <a:extLst>
              <a:ext uri="{FF2B5EF4-FFF2-40B4-BE49-F238E27FC236}">
                <a16:creationId xmlns:a16="http://schemas.microsoft.com/office/drawing/2014/main" id="{DDB1C45D-4C30-4391-A488-E0DDB31279F9}"/>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20" name="Rectangle : avec coins arrondis en diagonale 19">
            <a:extLst>
              <a:ext uri="{FF2B5EF4-FFF2-40B4-BE49-F238E27FC236}">
                <a16:creationId xmlns:a16="http://schemas.microsoft.com/office/drawing/2014/main" id="{7E5A1E3F-984B-45AB-8D77-0FB9D7EB3CAC}"/>
              </a:ext>
            </a:extLst>
          </p:cNvPr>
          <p:cNvSpPr/>
          <p:nvPr/>
        </p:nvSpPr>
        <p:spPr>
          <a:xfrm>
            <a:off x="60960" y="160470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2 –</a:t>
            </a:r>
            <a:br>
              <a:rPr lang="fr-FR" sz="1000" dirty="0">
                <a:solidFill>
                  <a:srgbClr val="00AC8C"/>
                </a:solidFill>
              </a:rPr>
            </a:br>
            <a:r>
              <a:rPr lang="fr-FR" sz="1000" dirty="0">
                <a:solidFill>
                  <a:srgbClr val="00AC8C"/>
                </a:solidFill>
              </a:rPr>
              <a:t>Stage / Session</a:t>
            </a:r>
          </a:p>
        </p:txBody>
      </p:sp>
      <p:sp>
        <p:nvSpPr>
          <p:cNvPr id="21" name="Rectangle : avec coins arrondis en diagonale 20">
            <a:extLst>
              <a:ext uri="{FF2B5EF4-FFF2-40B4-BE49-F238E27FC236}">
                <a16:creationId xmlns:a16="http://schemas.microsoft.com/office/drawing/2014/main" id="{65F31B08-1B25-4FA2-9621-B8EDB7270660}"/>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23" name="Rectangle : avec coins arrondis en diagonale 22">
            <a:extLst>
              <a:ext uri="{FF2B5EF4-FFF2-40B4-BE49-F238E27FC236}">
                <a16:creationId xmlns:a16="http://schemas.microsoft.com/office/drawing/2014/main" id="{0243B680-F0E3-49D9-9060-4ACDE50E21B8}"/>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24" name="Rectangle : avec coins arrondis en diagonale 23">
            <a:extLst>
              <a:ext uri="{FF2B5EF4-FFF2-40B4-BE49-F238E27FC236}">
                <a16:creationId xmlns:a16="http://schemas.microsoft.com/office/drawing/2014/main" id="{8466442E-D49D-4269-9278-1539C968633D}"/>
              </a:ext>
            </a:extLst>
          </p:cNvPr>
          <p:cNvSpPr/>
          <p:nvPr/>
        </p:nvSpPr>
        <p:spPr>
          <a:xfrm>
            <a:off x="60960" y="3893461"/>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6 - </a:t>
            </a:r>
            <a:br>
              <a:rPr lang="fr-FR" sz="1000" dirty="0"/>
            </a:br>
            <a:r>
              <a:rPr lang="fr-FR" sz="1000" dirty="0"/>
              <a:t> Réalisation session</a:t>
            </a:r>
          </a:p>
        </p:txBody>
      </p:sp>
      <p:sp>
        <p:nvSpPr>
          <p:cNvPr id="25" name="Rectangle : avec coins arrondis en diagonale 24">
            <a:extLst>
              <a:ext uri="{FF2B5EF4-FFF2-40B4-BE49-F238E27FC236}">
                <a16:creationId xmlns:a16="http://schemas.microsoft.com/office/drawing/2014/main" id="{C3A45A1B-0D46-4D8E-BB78-9D48E2CA1916}"/>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26" name="Rectangle : avec coins arrondis en diagonale 25">
            <a:extLst>
              <a:ext uri="{FF2B5EF4-FFF2-40B4-BE49-F238E27FC236}">
                <a16:creationId xmlns:a16="http://schemas.microsoft.com/office/drawing/2014/main" id="{3987D97F-0030-4035-8DAD-5E800712FB15}"/>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27" name="Rectangle : avec coins arrondis en diagonale 26">
            <a:extLst>
              <a:ext uri="{FF2B5EF4-FFF2-40B4-BE49-F238E27FC236}">
                <a16:creationId xmlns:a16="http://schemas.microsoft.com/office/drawing/2014/main" id="{85BD1230-DCFD-4974-B5A4-348475D4D2AB}"/>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p>
        </p:txBody>
      </p:sp>
      <p:sp>
        <p:nvSpPr>
          <p:cNvPr id="28" name="Rectangle : avec coins arrondis en diagonale 27">
            <a:extLst>
              <a:ext uri="{FF2B5EF4-FFF2-40B4-BE49-F238E27FC236}">
                <a16:creationId xmlns:a16="http://schemas.microsoft.com/office/drawing/2014/main" id="{282C353F-0682-4522-B6B3-7CBE89168466}"/>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3" name="Espace réservé de la date 2">
            <a:extLst>
              <a:ext uri="{FF2B5EF4-FFF2-40B4-BE49-F238E27FC236}">
                <a16:creationId xmlns:a16="http://schemas.microsoft.com/office/drawing/2014/main" id="{D71643CE-0037-4BCC-A65C-F9CDBA2200DB}"/>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B20B4100-C75E-496E-8494-C3DF38700EC4}"/>
              </a:ext>
            </a:extLst>
          </p:cNvPr>
          <p:cNvSpPr>
            <a:spLocks noGrp="1"/>
          </p:cNvSpPr>
          <p:nvPr>
            <p:ph type="sldNum" sz="quarter" idx="12"/>
          </p:nvPr>
        </p:nvSpPr>
        <p:spPr/>
        <p:txBody>
          <a:bodyPr/>
          <a:lstStyle/>
          <a:p>
            <a:fld id="{9BA320C2-BDE6-4EB1-A6D0-0042D9418E61}" type="slidenum">
              <a:rPr lang="fr-FR" smtClean="0"/>
              <a:pPr/>
              <a:t>30</a:t>
            </a:fld>
            <a:endParaRPr lang="fr-FR" dirty="0"/>
          </a:p>
        </p:txBody>
      </p:sp>
      <p:pic>
        <p:nvPicPr>
          <p:cNvPr id="6" name="Image 5"/>
          <p:cNvPicPr>
            <a:picLocks noChangeAspect="1"/>
          </p:cNvPicPr>
          <p:nvPr/>
        </p:nvPicPr>
        <p:blipFill>
          <a:blip r:embed="rId2"/>
          <a:stretch>
            <a:fillRect/>
          </a:stretch>
        </p:blipFill>
        <p:spPr>
          <a:xfrm>
            <a:off x="3527773" y="717732"/>
            <a:ext cx="5911792" cy="5572545"/>
          </a:xfrm>
          <a:prstGeom prst="rect">
            <a:avLst/>
          </a:prstGeom>
          <a:ln>
            <a:solidFill>
              <a:sysClr val="window" lastClr="FFFFFF">
                <a:lumMod val="50000"/>
              </a:sysClr>
            </a:solidFill>
          </a:ln>
        </p:spPr>
      </p:pic>
      <p:sp>
        <p:nvSpPr>
          <p:cNvPr id="30" name="Triangle isocèle 29">
            <a:extLst>
              <a:ext uri="{FF2B5EF4-FFF2-40B4-BE49-F238E27FC236}">
                <a16:creationId xmlns:a16="http://schemas.microsoft.com/office/drawing/2014/main" id="{4A8261CA-3042-44B8-B05A-B18510B6C684}"/>
              </a:ext>
            </a:extLst>
          </p:cNvPr>
          <p:cNvSpPr/>
          <p:nvPr/>
        </p:nvSpPr>
        <p:spPr>
          <a:xfrm rot="5400000">
            <a:off x="2836562" y="3071524"/>
            <a:ext cx="531990" cy="231300"/>
          </a:xfrm>
          <a:prstGeom prst="triangl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Image 9"/>
          <p:cNvPicPr>
            <a:picLocks noChangeAspect="1"/>
          </p:cNvPicPr>
          <p:nvPr/>
        </p:nvPicPr>
        <p:blipFill>
          <a:blip r:embed="rId3"/>
          <a:stretch>
            <a:fillRect/>
          </a:stretch>
        </p:blipFill>
        <p:spPr>
          <a:xfrm>
            <a:off x="3609914" y="5767814"/>
            <a:ext cx="857370" cy="152421"/>
          </a:xfrm>
          <a:prstGeom prst="rect">
            <a:avLst/>
          </a:prstGeom>
        </p:spPr>
      </p:pic>
    </p:spTree>
    <p:extLst>
      <p:ext uri="{BB962C8B-B14F-4D97-AF65-F5344CB8AC3E}">
        <p14:creationId xmlns:p14="http://schemas.microsoft.com/office/powerpoint/2010/main" val="4142532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a:extLst>
              <a:ext uri="{FF2B5EF4-FFF2-40B4-BE49-F238E27FC236}">
                <a16:creationId xmlns:a16="http://schemas.microsoft.com/office/drawing/2014/main" id="{6FCBF99A-6E47-491D-9741-505B43037CB3}"/>
              </a:ext>
            </a:extLst>
          </p:cNvPr>
          <p:cNvPicPr/>
          <p:nvPr/>
        </p:nvPicPr>
        <p:blipFill>
          <a:blip r:embed="rId2"/>
          <a:stretch>
            <a:fillRect/>
          </a:stretch>
        </p:blipFill>
        <p:spPr>
          <a:xfrm>
            <a:off x="7357944" y="1459832"/>
            <a:ext cx="3957821" cy="4800864"/>
          </a:xfrm>
          <a:prstGeom prst="rect">
            <a:avLst/>
          </a:prstGeom>
          <a:ln w="9525" cap="flat" cmpd="sng" algn="ctr">
            <a:solidFill>
              <a:sysClr val="window" lastClr="FFFFFF">
                <a:lumMod val="50000"/>
              </a:sysClr>
            </a:solidFill>
            <a:prstDash val="solid"/>
            <a:round/>
            <a:headEnd type="none" w="med" len="med"/>
            <a:tailEnd type="none" w="med" len="med"/>
            <a:extLst>
              <a:ext uri="{C807C97D-BFC1-408E-A445-0C87EB9F89A2}">
                <ask:lineSketchStyleProps xmlns:ask="http://schemas.microsoft.com/office/drawing/2018/sketchyshapes" xmlns="" sd="0">
                  <a:custGeom>
                    <a:avLst/>
                    <a:gdLst/>
                    <a:ahLst/>
                    <a:cxnLst/>
                    <a:rect l="0" t="0" r="0" b="0"/>
                    <a:pathLst/>
                  </a:custGeom>
                  <ask:type/>
                </ask:lineSketchStyleProps>
              </a:ext>
            </a:extLst>
          </a:ln>
        </p:spPr>
      </p:pic>
      <p:sp>
        <p:nvSpPr>
          <p:cNvPr id="2" name="Titre 1">
            <a:extLst>
              <a:ext uri="{FF2B5EF4-FFF2-40B4-BE49-F238E27FC236}">
                <a16:creationId xmlns:a16="http://schemas.microsoft.com/office/drawing/2014/main" id="{A0E0BCF7-2D6A-4B33-A8FD-06978C386C96}"/>
              </a:ext>
            </a:extLst>
          </p:cNvPr>
          <p:cNvSpPr>
            <a:spLocks noGrp="1"/>
          </p:cNvSpPr>
          <p:nvPr>
            <p:ph type="title"/>
          </p:nvPr>
        </p:nvSpPr>
        <p:spPr/>
        <p:txBody>
          <a:bodyPr>
            <a:normAutofit fontScale="90000"/>
          </a:bodyPr>
          <a:lstStyle/>
          <a:p>
            <a:r>
              <a:rPr lang="fr-FR" dirty="0"/>
              <a:t>6-3 Gérer les attestations (3)</a:t>
            </a:r>
          </a:p>
        </p:txBody>
      </p:sp>
      <p:sp>
        <p:nvSpPr>
          <p:cNvPr id="4" name="Espace réservé du pied de page 3">
            <a:extLst>
              <a:ext uri="{FF2B5EF4-FFF2-40B4-BE49-F238E27FC236}">
                <a16:creationId xmlns:a16="http://schemas.microsoft.com/office/drawing/2014/main" id="{8D714771-CA0F-4E06-BBB9-4B6D7A93F86E}"/>
              </a:ext>
            </a:extLst>
          </p:cNvPr>
          <p:cNvSpPr>
            <a:spLocks noGrp="1"/>
          </p:cNvSpPr>
          <p:nvPr>
            <p:ph type="ftr" sz="quarter" idx="11"/>
          </p:nvPr>
        </p:nvSpPr>
        <p:spPr/>
        <p:txBody>
          <a:bodyPr/>
          <a:lstStyle/>
          <a:p>
            <a:r>
              <a:rPr lang="fr-FR" dirty="0"/>
              <a:t>Module 2</a:t>
            </a:r>
          </a:p>
        </p:txBody>
      </p:sp>
      <p:sp>
        <p:nvSpPr>
          <p:cNvPr id="7" name="ZoneTexte 6">
            <a:extLst>
              <a:ext uri="{FF2B5EF4-FFF2-40B4-BE49-F238E27FC236}">
                <a16:creationId xmlns:a16="http://schemas.microsoft.com/office/drawing/2014/main" id="{AD636A77-23C3-4718-A5C6-3BC724343A3C}"/>
              </a:ext>
            </a:extLst>
          </p:cNvPr>
          <p:cNvSpPr txBox="1"/>
          <p:nvPr/>
        </p:nvSpPr>
        <p:spPr>
          <a:xfrm>
            <a:off x="1232018" y="670477"/>
            <a:ext cx="4406782" cy="369332"/>
          </a:xfrm>
          <a:prstGeom prst="rect">
            <a:avLst/>
          </a:prstGeom>
          <a:noFill/>
        </p:spPr>
        <p:txBody>
          <a:bodyPr wrap="square" rtlCol="0">
            <a:spAutoFit/>
          </a:bodyPr>
          <a:lstStyle/>
          <a:p>
            <a:r>
              <a:rPr lang="fr-FR" i="1" dirty="0">
                <a:latin typeface="+mj-lt"/>
              </a:rPr>
              <a:t>Réaliser une session</a:t>
            </a:r>
          </a:p>
        </p:txBody>
      </p:sp>
      <p:sp>
        <p:nvSpPr>
          <p:cNvPr id="71" name="ZoneTexte 70">
            <a:extLst>
              <a:ext uri="{FF2B5EF4-FFF2-40B4-BE49-F238E27FC236}">
                <a16:creationId xmlns:a16="http://schemas.microsoft.com/office/drawing/2014/main" id="{865C74FE-C1D7-4AB7-A33C-CAE957102201}"/>
              </a:ext>
            </a:extLst>
          </p:cNvPr>
          <p:cNvSpPr txBox="1"/>
          <p:nvPr/>
        </p:nvSpPr>
        <p:spPr>
          <a:xfrm>
            <a:off x="8480662" y="770167"/>
            <a:ext cx="1828800" cy="369332"/>
          </a:xfrm>
          <a:prstGeom prst="rect">
            <a:avLst/>
          </a:prstGeom>
          <a:noFill/>
        </p:spPr>
        <p:txBody>
          <a:bodyPr wrap="square" rtlCol="0">
            <a:spAutoFit/>
          </a:bodyPr>
          <a:lstStyle/>
          <a:p>
            <a:pPr algn="ctr"/>
            <a:r>
              <a:rPr lang="fr-FR" i="1" dirty="0"/>
              <a:t>Attestation PDF </a:t>
            </a:r>
          </a:p>
        </p:txBody>
      </p:sp>
      <p:sp>
        <p:nvSpPr>
          <p:cNvPr id="73" name="Triangle isocèle 72">
            <a:extLst>
              <a:ext uri="{FF2B5EF4-FFF2-40B4-BE49-F238E27FC236}">
                <a16:creationId xmlns:a16="http://schemas.microsoft.com/office/drawing/2014/main" id="{4A8261CA-3042-44B8-B05A-B18510B6C684}"/>
              </a:ext>
            </a:extLst>
          </p:cNvPr>
          <p:cNvSpPr/>
          <p:nvPr/>
        </p:nvSpPr>
        <p:spPr>
          <a:xfrm rot="10800000">
            <a:off x="9129067" y="1133459"/>
            <a:ext cx="531990" cy="231300"/>
          </a:xfrm>
          <a:prstGeom prst="triangl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ZoneTexte 23">
            <a:extLst>
              <a:ext uri="{FF2B5EF4-FFF2-40B4-BE49-F238E27FC236}">
                <a16:creationId xmlns:a16="http://schemas.microsoft.com/office/drawing/2014/main" id="{EC1E7184-0B75-4515-B82D-9EDA6D98F642}"/>
              </a:ext>
            </a:extLst>
          </p:cNvPr>
          <p:cNvSpPr txBox="1"/>
          <p:nvPr/>
        </p:nvSpPr>
        <p:spPr>
          <a:xfrm>
            <a:off x="1295893" y="2241300"/>
            <a:ext cx="5488803" cy="2031325"/>
          </a:xfrm>
          <a:prstGeom prst="rect">
            <a:avLst/>
          </a:prstGeom>
          <a:noFill/>
        </p:spPr>
        <p:txBody>
          <a:bodyPr wrap="square">
            <a:spAutoFit/>
          </a:bodyPr>
          <a:lstStyle/>
          <a:p>
            <a:pPr marL="285750" indent="-285750">
              <a:buClr>
                <a:srgbClr val="00AC8C"/>
              </a:buClr>
              <a:buFont typeface="Arial" panose="020B0604020202020204" pitchFamily="34" charset="0"/>
              <a:buChar char="•"/>
            </a:pPr>
            <a:endParaRPr lang="fr-FR" dirty="0"/>
          </a:p>
          <a:p>
            <a:pPr marL="285750" indent="-285750">
              <a:buClr>
                <a:srgbClr val="00AC8C"/>
              </a:buClr>
              <a:buFont typeface="Arial" panose="020B0604020202020204" pitchFamily="34" charset="0"/>
              <a:buChar char="•"/>
            </a:pPr>
            <a:r>
              <a:rPr lang="fr-FR" dirty="0">
                <a:latin typeface="Calibri" panose="020F0502020204030204" pitchFamily="34" charset="0"/>
                <a:ea typeface="Calibri" panose="020F0502020204030204" pitchFamily="34" charset="0"/>
                <a:cs typeface="Times New Roman" panose="02020603050405020304" pitchFamily="18" charset="0"/>
              </a:rPr>
              <a:t>Cliquez sur l’onglet </a:t>
            </a:r>
            <a:r>
              <a:rPr lang="fr-FR" b="1" dirty="0">
                <a:latin typeface="Calibri" panose="020F0502020204030204" pitchFamily="34" charset="0"/>
                <a:ea typeface="Calibri" panose="020F0502020204030204" pitchFamily="34" charset="0"/>
                <a:cs typeface="Times New Roman" panose="02020603050405020304" pitchFamily="18" charset="0"/>
              </a:rPr>
              <a:t>Présence/Absence pour la session</a:t>
            </a:r>
            <a:r>
              <a:rPr lang="fr-FR" dirty="0">
                <a:latin typeface="Calibri" panose="020F0502020204030204" pitchFamily="34" charset="0"/>
                <a:ea typeface="Calibri" panose="020F0502020204030204" pitchFamily="34" charset="0"/>
                <a:cs typeface="Times New Roman" panose="02020603050405020304" pitchFamily="18" charset="0"/>
              </a:rPr>
              <a:t> puis sur le lien </a:t>
            </a:r>
            <a:r>
              <a:rPr lang="fr-FR" u="sng"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Attestation de formation</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285750" indent="-285750">
              <a:buClr>
                <a:srgbClr val="00AC8C"/>
              </a:buClr>
              <a:buFont typeface="Arial" panose="020B0604020202020204" pitchFamily="34" charset="0"/>
              <a:buChar char="•"/>
            </a:pPr>
            <a:r>
              <a:rPr lang="fr-FR" dirty="0">
                <a:ea typeface="Calibri" panose="020F0502020204030204" pitchFamily="34" charset="0"/>
                <a:cs typeface="Times New Roman" panose="02020603050405020304" pitchFamily="18" charset="0"/>
              </a:rPr>
              <a:t>Positionnez-vous sur le participant souhaité en cliquant sur les flèches (ici participant ¼)</a:t>
            </a:r>
          </a:p>
          <a:p>
            <a:pPr marL="285750" indent="-285750">
              <a:buClr>
                <a:srgbClr val="00AC8C"/>
              </a:buClr>
              <a:buFont typeface="Arial" panose="020B0604020202020204" pitchFamily="34" charset="0"/>
              <a:buChar char="•"/>
            </a:pPr>
            <a:r>
              <a:rPr lang="fr-FR" dirty="0">
                <a:ea typeface="Calibri" panose="020F0502020204030204" pitchFamily="34" charset="0"/>
                <a:cs typeface="Times New Roman" panose="02020603050405020304" pitchFamily="18" charset="0"/>
              </a:rPr>
              <a:t>Cliquez sur le lien </a:t>
            </a:r>
            <a:r>
              <a:rPr lang="fr-FR" u="sng" dirty="0">
                <a:solidFill>
                  <a:schemeClr val="accent5"/>
                </a:solidFill>
                <a:ea typeface="Calibri" panose="020F0502020204030204" pitchFamily="34" charset="0"/>
                <a:cs typeface="Times New Roman" panose="02020603050405020304" pitchFamily="18" charset="0"/>
              </a:rPr>
              <a:t>Imprimer</a:t>
            </a:r>
            <a:endParaRPr lang="fr-FR" dirty="0">
              <a:ea typeface="Calibri" panose="020F0502020204030204" pitchFamily="34" charset="0"/>
              <a:cs typeface="Times New Roman" panose="02020603050405020304" pitchFamily="18" charset="0"/>
            </a:endParaRPr>
          </a:p>
          <a:p>
            <a:pPr marL="285750" indent="-285750">
              <a:buClr>
                <a:srgbClr val="00AC8C"/>
              </a:buClr>
              <a:buFont typeface="Arial" panose="020B0604020202020204" pitchFamily="34" charset="0"/>
              <a:buChar char="•"/>
            </a:pPr>
            <a:endParaRPr lang="fr-FR" dirty="0">
              <a:ea typeface="Calibri" panose="020F0502020204030204" pitchFamily="34" charset="0"/>
              <a:cs typeface="Times New Roman" panose="02020603050405020304" pitchFamily="18" charset="0"/>
            </a:endParaRPr>
          </a:p>
        </p:txBody>
      </p:sp>
      <p:sp>
        <p:nvSpPr>
          <p:cNvPr id="3" name="Rectangle 2"/>
          <p:cNvSpPr/>
          <p:nvPr/>
        </p:nvSpPr>
        <p:spPr>
          <a:xfrm>
            <a:off x="1295893" y="1594969"/>
            <a:ext cx="6062051" cy="923330"/>
          </a:xfrm>
          <a:prstGeom prst="rect">
            <a:avLst/>
          </a:prstGeom>
        </p:spPr>
        <p:txBody>
          <a:bodyPr wrap="square">
            <a:spAutoFit/>
          </a:bodyPr>
          <a:lstStyle/>
          <a:p>
            <a:pPr marL="285750" indent="-285750">
              <a:buClr>
                <a:srgbClr val="00AC8C"/>
              </a:buClr>
              <a:buFont typeface="Arial" panose="020B0604020202020204" pitchFamily="34" charset="0"/>
              <a:buChar char="•"/>
            </a:pPr>
            <a:r>
              <a:rPr lang="fr-FR" dirty="0">
                <a:latin typeface="Calibri" panose="020F0502020204030204" pitchFamily="34" charset="0"/>
                <a:ea typeface="Calibri" panose="020F0502020204030204" pitchFamily="34" charset="0"/>
                <a:cs typeface="Times New Roman" panose="02020603050405020304" pitchFamily="18" charset="0"/>
              </a:rPr>
              <a:t>Une attestation PDF nominative peut être imprimée autant de fois que nécessaire :</a:t>
            </a:r>
          </a:p>
          <a:p>
            <a:pPr marL="285750" indent="-285750">
              <a:buClr>
                <a:srgbClr val="00AC8C"/>
              </a:buClr>
              <a:buFont typeface="Arial" panose="020B0604020202020204" pitchFamily="34" charset="0"/>
              <a:buChar char="•"/>
            </a:pPr>
            <a:endParaRPr lang="fr-FR" dirty="0"/>
          </a:p>
        </p:txBody>
      </p:sp>
      <p:sp>
        <p:nvSpPr>
          <p:cNvPr id="26" name="ZoneTexte 25">
            <a:extLst>
              <a:ext uri="{FF2B5EF4-FFF2-40B4-BE49-F238E27FC236}">
                <a16:creationId xmlns:a16="http://schemas.microsoft.com/office/drawing/2014/main" id="{8BA7A00B-70FD-409B-A672-BFC4F7960274}"/>
              </a:ext>
            </a:extLst>
          </p:cNvPr>
          <p:cNvSpPr txBox="1"/>
          <p:nvPr/>
        </p:nvSpPr>
        <p:spPr>
          <a:xfrm>
            <a:off x="2206645" y="4216139"/>
            <a:ext cx="5054862" cy="1077218"/>
          </a:xfrm>
          <a:prstGeom prst="rect">
            <a:avLst/>
          </a:prstGeom>
          <a:noFill/>
        </p:spPr>
        <p:txBody>
          <a:bodyPr wrap="square">
            <a:spAutoFit/>
          </a:bodyPr>
          <a:lstStyle/>
          <a:p>
            <a:r>
              <a:rPr lang="fr-FR" sz="1600" i="1" dirty="0">
                <a:solidFill>
                  <a:srgbClr val="808080"/>
                </a:solidFill>
                <a:latin typeface="Calibri" panose="020F0502020204030204" pitchFamily="34" charset="0"/>
                <a:cs typeface="Times New Roman" panose="02020603050405020304" pitchFamily="18" charset="0"/>
              </a:rPr>
              <a:t>Pour les sessions avec périodes, procédez de la même manière à partir de l’onglet </a:t>
            </a:r>
            <a:r>
              <a:rPr lang="fr-FR" sz="1600" b="1" i="1" dirty="0">
                <a:solidFill>
                  <a:srgbClr val="808080"/>
                </a:solidFill>
                <a:latin typeface="Calibri" panose="020F0502020204030204" pitchFamily="34" charset="0"/>
                <a:cs typeface="Times New Roman" panose="02020603050405020304" pitchFamily="18" charset="0"/>
              </a:rPr>
              <a:t>Présence/Absence pour la période</a:t>
            </a:r>
            <a:r>
              <a:rPr lang="fr-FR" sz="1600" i="1" dirty="0">
                <a:solidFill>
                  <a:srgbClr val="808080"/>
                </a:solidFill>
                <a:latin typeface="Calibri" panose="020F0502020204030204" pitchFamily="34" charset="0"/>
                <a:cs typeface="Times New Roman" panose="02020603050405020304" pitchFamily="18" charset="0"/>
              </a:rPr>
              <a:t>. Dans ce cas, il faut sélectionner la période puis le participant souhaité.</a:t>
            </a:r>
          </a:p>
        </p:txBody>
      </p:sp>
      <p:sp>
        <p:nvSpPr>
          <p:cNvPr id="25" name="Freeform 458">
            <a:extLst>
              <a:ext uri="{FF2B5EF4-FFF2-40B4-BE49-F238E27FC236}">
                <a16:creationId xmlns:a16="http://schemas.microsoft.com/office/drawing/2014/main" id="{7412B89E-7710-4F51-9911-23F8289575C8}"/>
              </a:ext>
            </a:extLst>
          </p:cNvPr>
          <p:cNvSpPr/>
          <p:nvPr/>
        </p:nvSpPr>
        <p:spPr>
          <a:xfrm>
            <a:off x="1642208" y="4284876"/>
            <a:ext cx="468000" cy="468000"/>
          </a:xfrm>
          <a:custGeom>
            <a:avLst/>
            <a:gdLst>
              <a:gd name="connsiteX0" fmla="*/ 113811 w 432706"/>
              <a:gd name="connsiteY0" fmla="*/ 276076 h 432707"/>
              <a:gd name="connsiteX1" fmla="*/ 156631 w 432706"/>
              <a:gd name="connsiteY1" fmla="*/ 318896 h 432707"/>
              <a:gd name="connsiteX2" fmla="*/ 141982 w 432706"/>
              <a:gd name="connsiteY2" fmla="*/ 333545 h 432707"/>
              <a:gd name="connsiteX3" fmla="*/ 126206 w 432706"/>
              <a:gd name="connsiteY3" fmla="*/ 333545 h 432707"/>
              <a:gd name="connsiteX4" fmla="*/ 126206 w 432706"/>
              <a:gd name="connsiteY4" fmla="*/ 306501 h 432707"/>
              <a:gd name="connsiteX5" fmla="*/ 99161 w 432706"/>
              <a:gd name="connsiteY5" fmla="*/ 306501 h 432707"/>
              <a:gd name="connsiteX6" fmla="*/ 99161 w 432706"/>
              <a:gd name="connsiteY6" fmla="*/ 290725 h 432707"/>
              <a:gd name="connsiteX7" fmla="*/ 226495 w 432706"/>
              <a:gd name="connsiteY7" fmla="*/ 164448 h 432707"/>
              <a:gd name="connsiteX8" fmla="*/ 230439 w 432706"/>
              <a:gd name="connsiteY8" fmla="*/ 166209 h 432707"/>
              <a:gd name="connsiteX9" fmla="*/ 229593 w 432706"/>
              <a:gd name="connsiteY9" fmla="*/ 174660 h 432707"/>
              <a:gd name="connsiteX10" fmla="*/ 147616 w 432706"/>
              <a:gd name="connsiteY10" fmla="*/ 256638 h 432707"/>
              <a:gd name="connsiteX11" fmla="*/ 139165 w 432706"/>
              <a:gd name="connsiteY11" fmla="*/ 257483 h 432707"/>
              <a:gd name="connsiteX12" fmla="*/ 140010 w 432706"/>
              <a:gd name="connsiteY12" fmla="*/ 249032 h 432707"/>
              <a:gd name="connsiteX13" fmla="*/ 221987 w 432706"/>
              <a:gd name="connsiteY13" fmla="*/ 167054 h 432707"/>
              <a:gd name="connsiteX14" fmla="*/ 226495 w 432706"/>
              <a:gd name="connsiteY14" fmla="*/ 164448 h 432707"/>
              <a:gd name="connsiteX15" fmla="*/ 225368 w 432706"/>
              <a:gd name="connsiteY15" fmla="*/ 126206 h 432707"/>
              <a:gd name="connsiteX16" fmla="*/ 72117 w 432706"/>
              <a:gd name="connsiteY16" fmla="*/ 279457 h 432707"/>
              <a:gd name="connsiteX17" fmla="*/ 72117 w 432706"/>
              <a:gd name="connsiteY17" fmla="*/ 360589 h 432707"/>
              <a:gd name="connsiteX18" fmla="*/ 153249 w 432706"/>
              <a:gd name="connsiteY18" fmla="*/ 360589 h 432707"/>
              <a:gd name="connsiteX19" fmla="*/ 306500 w 432706"/>
              <a:gd name="connsiteY19" fmla="*/ 207339 h 432707"/>
              <a:gd name="connsiteX20" fmla="*/ 288471 w 432706"/>
              <a:gd name="connsiteY20" fmla="*/ 74372 h 432707"/>
              <a:gd name="connsiteX21" fmla="*/ 269315 w 432706"/>
              <a:gd name="connsiteY21" fmla="*/ 82259 h 432707"/>
              <a:gd name="connsiteX22" fmla="*/ 243397 w 432706"/>
              <a:gd name="connsiteY22" fmla="*/ 108177 h 432707"/>
              <a:gd name="connsiteX23" fmla="*/ 324530 w 432706"/>
              <a:gd name="connsiteY23" fmla="*/ 189309 h 432707"/>
              <a:gd name="connsiteX24" fmla="*/ 350447 w 432706"/>
              <a:gd name="connsiteY24" fmla="*/ 163392 h 432707"/>
              <a:gd name="connsiteX25" fmla="*/ 358335 w 432706"/>
              <a:gd name="connsiteY25" fmla="*/ 144236 h 432707"/>
              <a:gd name="connsiteX26" fmla="*/ 350447 w 432706"/>
              <a:gd name="connsiteY26" fmla="*/ 125079 h 432707"/>
              <a:gd name="connsiteX27" fmla="*/ 307628 w 432706"/>
              <a:gd name="connsiteY27" fmla="*/ 82259 h 432707"/>
              <a:gd name="connsiteX28" fmla="*/ 288471 w 432706"/>
              <a:gd name="connsiteY28" fmla="*/ 74372 h 432707"/>
              <a:gd name="connsiteX29" fmla="*/ 81132 w 432706"/>
              <a:gd name="connsiteY29" fmla="*/ 0 h 432707"/>
              <a:gd name="connsiteX30" fmla="*/ 351574 w 432706"/>
              <a:gd name="connsiteY30" fmla="*/ 0 h 432707"/>
              <a:gd name="connsiteX31" fmla="*/ 408902 w 432706"/>
              <a:gd name="connsiteY31" fmla="*/ 23805 h 432707"/>
              <a:gd name="connsiteX32" fmla="*/ 432706 w 432706"/>
              <a:gd name="connsiteY32" fmla="*/ 81133 h 432707"/>
              <a:gd name="connsiteX33" fmla="*/ 432706 w 432706"/>
              <a:gd name="connsiteY33" fmla="*/ 351574 h 432707"/>
              <a:gd name="connsiteX34" fmla="*/ 408902 w 432706"/>
              <a:gd name="connsiteY34" fmla="*/ 408902 h 432707"/>
              <a:gd name="connsiteX35" fmla="*/ 351574 w 432706"/>
              <a:gd name="connsiteY35" fmla="*/ 432707 h 432707"/>
              <a:gd name="connsiteX36" fmla="*/ 81132 w 432706"/>
              <a:gd name="connsiteY36" fmla="*/ 432707 h 432707"/>
              <a:gd name="connsiteX37" fmla="*/ 23804 w 432706"/>
              <a:gd name="connsiteY37" fmla="*/ 408902 h 432707"/>
              <a:gd name="connsiteX38" fmla="*/ 0 w 432706"/>
              <a:gd name="connsiteY38" fmla="*/ 351574 h 432707"/>
              <a:gd name="connsiteX39" fmla="*/ 0 w 432706"/>
              <a:gd name="connsiteY39" fmla="*/ 81133 h 432707"/>
              <a:gd name="connsiteX40" fmla="*/ 23804 w 432706"/>
              <a:gd name="connsiteY40" fmla="*/ 23805 h 432707"/>
              <a:gd name="connsiteX41" fmla="*/ 81132 w 432706"/>
              <a:gd name="connsiteY41"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32706" h="432707">
                <a:moveTo>
                  <a:pt x="113811" y="276076"/>
                </a:moveTo>
                <a:lnTo>
                  <a:pt x="156631" y="318896"/>
                </a:lnTo>
                <a:lnTo>
                  <a:pt x="141982" y="333545"/>
                </a:lnTo>
                <a:lnTo>
                  <a:pt x="126206" y="333545"/>
                </a:lnTo>
                <a:lnTo>
                  <a:pt x="126206" y="306501"/>
                </a:lnTo>
                <a:lnTo>
                  <a:pt x="99161" y="306501"/>
                </a:lnTo>
                <a:lnTo>
                  <a:pt x="99161" y="290725"/>
                </a:lnTo>
                <a:close/>
                <a:moveTo>
                  <a:pt x="226495" y="164448"/>
                </a:moveTo>
                <a:cubicBezTo>
                  <a:pt x="227903" y="164308"/>
                  <a:pt x="229218" y="164894"/>
                  <a:pt x="230439" y="166209"/>
                </a:cubicBezTo>
                <a:cubicBezTo>
                  <a:pt x="233068" y="168651"/>
                  <a:pt x="232786" y="171468"/>
                  <a:pt x="229593" y="174660"/>
                </a:cubicBezTo>
                <a:lnTo>
                  <a:pt x="147616" y="256638"/>
                </a:lnTo>
                <a:cubicBezTo>
                  <a:pt x="144423" y="259831"/>
                  <a:pt x="141606" y="260112"/>
                  <a:pt x="139165" y="257483"/>
                </a:cubicBezTo>
                <a:cubicBezTo>
                  <a:pt x="136535" y="255042"/>
                  <a:pt x="136817" y="252225"/>
                  <a:pt x="140010" y="249032"/>
                </a:cubicBezTo>
                <a:lnTo>
                  <a:pt x="221987" y="167054"/>
                </a:lnTo>
                <a:cubicBezTo>
                  <a:pt x="223584" y="165458"/>
                  <a:pt x="225086" y="164589"/>
                  <a:pt x="226495" y="164448"/>
                </a:cubicBezTo>
                <a:close/>
                <a:moveTo>
                  <a:pt x="225368" y="126206"/>
                </a:moveTo>
                <a:lnTo>
                  <a:pt x="72117" y="279457"/>
                </a:lnTo>
                <a:lnTo>
                  <a:pt x="72117" y="360589"/>
                </a:lnTo>
                <a:lnTo>
                  <a:pt x="153249" y="360589"/>
                </a:lnTo>
                <a:lnTo>
                  <a:pt x="306500" y="207339"/>
                </a:lnTo>
                <a:close/>
                <a:moveTo>
                  <a:pt x="288471" y="74372"/>
                </a:moveTo>
                <a:cubicBezTo>
                  <a:pt x="280959" y="74372"/>
                  <a:pt x="274574" y="77001"/>
                  <a:pt x="269315" y="82259"/>
                </a:cubicBezTo>
                <a:lnTo>
                  <a:pt x="243397" y="108177"/>
                </a:lnTo>
                <a:lnTo>
                  <a:pt x="324530" y="189309"/>
                </a:lnTo>
                <a:lnTo>
                  <a:pt x="350447" y="163392"/>
                </a:lnTo>
                <a:cubicBezTo>
                  <a:pt x="355706" y="158133"/>
                  <a:pt x="358335" y="151748"/>
                  <a:pt x="358335" y="144236"/>
                </a:cubicBezTo>
                <a:cubicBezTo>
                  <a:pt x="358335" y="136723"/>
                  <a:pt x="355706" y="130338"/>
                  <a:pt x="350447" y="125079"/>
                </a:cubicBezTo>
                <a:lnTo>
                  <a:pt x="307628" y="82259"/>
                </a:lnTo>
                <a:cubicBezTo>
                  <a:pt x="302369" y="77001"/>
                  <a:pt x="295983" y="74372"/>
                  <a:pt x="288471" y="74372"/>
                </a:cubicBezTo>
                <a:close/>
                <a:moveTo>
                  <a:pt x="81132" y="0"/>
                </a:moveTo>
                <a:lnTo>
                  <a:pt x="351574" y="0"/>
                </a:lnTo>
                <a:cubicBezTo>
                  <a:pt x="373923" y="0"/>
                  <a:pt x="393033" y="7935"/>
                  <a:pt x="408902" y="23805"/>
                </a:cubicBezTo>
                <a:cubicBezTo>
                  <a:pt x="424772" y="39674"/>
                  <a:pt x="432706" y="58784"/>
                  <a:pt x="432706" y="81133"/>
                </a:cubicBezTo>
                <a:lnTo>
                  <a:pt x="432706" y="351574"/>
                </a:lnTo>
                <a:cubicBezTo>
                  <a:pt x="432706" y="373924"/>
                  <a:pt x="424772" y="393033"/>
                  <a:pt x="408902" y="408902"/>
                </a:cubicBezTo>
                <a:cubicBezTo>
                  <a:pt x="393033" y="424772"/>
                  <a:pt x="373923" y="432707"/>
                  <a:pt x="351574" y="432707"/>
                </a:cubicBezTo>
                <a:lnTo>
                  <a:pt x="81132" y="432707"/>
                </a:lnTo>
                <a:cubicBezTo>
                  <a:pt x="58783" y="432707"/>
                  <a:pt x="39674" y="424772"/>
                  <a:pt x="23804" y="408902"/>
                </a:cubicBezTo>
                <a:cubicBezTo>
                  <a:pt x="7935" y="393033"/>
                  <a:pt x="0" y="373924"/>
                  <a:pt x="0" y="351574"/>
                </a:cubicBezTo>
                <a:lnTo>
                  <a:pt x="0" y="81133"/>
                </a:lnTo>
                <a:cubicBezTo>
                  <a:pt x="0" y="58784"/>
                  <a:pt x="7935" y="39674"/>
                  <a:pt x="23804" y="23805"/>
                </a:cubicBezTo>
                <a:cubicBezTo>
                  <a:pt x="39674" y="7935"/>
                  <a:pt x="58783" y="0"/>
                  <a:pt x="811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fr-FR" dirty="0"/>
          </a:p>
        </p:txBody>
      </p:sp>
      <p:sp>
        <p:nvSpPr>
          <p:cNvPr id="29" name="Rectangle : avec coins arrondis en diagonale 28">
            <a:extLst>
              <a:ext uri="{FF2B5EF4-FFF2-40B4-BE49-F238E27FC236}">
                <a16:creationId xmlns:a16="http://schemas.microsoft.com/office/drawing/2014/main" id="{92D8EB7B-DF66-4AD0-8EED-1E71A1DFCBB5}"/>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30" name="Rectangle : avec coins arrondis en diagonale 29">
            <a:extLst>
              <a:ext uri="{FF2B5EF4-FFF2-40B4-BE49-F238E27FC236}">
                <a16:creationId xmlns:a16="http://schemas.microsoft.com/office/drawing/2014/main" id="{F539AF2B-AC68-49C2-B8C3-B2CC1C838B31}"/>
              </a:ext>
            </a:extLst>
          </p:cNvPr>
          <p:cNvSpPr/>
          <p:nvPr/>
        </p:nvSpPr>
        <p:spPr>
          <a:xfrm>
            <a:off x="60960" y="160470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2 –</a:t>
            </a:r>
            <a:br>
              <a:rPr lang="fr-FR" sz="1000" dirty="0">
                <a:solidFill>
                  <a:srgbClr val="00AC8C"/>
                </a:solidFill>
              </a:rPr>
            </a:br>
            <a:r>
              <a:rPr lang="fr-FR" sz="1000" dirty="0">
                <a:solidFill>
                  <a:srgbClr val="00AC8C"/>
                </a:solidFill>
              </a:rPr>
              <a:t>Stage / Session</a:t>
            </a:r>
          </a:p>
        </p:txBody>
      </p:sp>
      <p:sp>
        <p:nvSpPr>
          <p:cNvPr id="31" name="Rectangle : avec coins arrondis en diagonale 30">
            <a:extLst>
              <a:ext uri="{FF2B5EF4-FFF2-40B4-BE49-F238E27FC236}">
                <a16:creationId xmlns:a16="http://schemas.microsoft.com/office/drawing/2014/main" id="{70569F98-0E31-43B0-92A2-B69598AD9353}"/>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32" name="Rectangle : avec coins arrondis en diagonale 31">
            <a:extLst>
              <a:ext uri="{FF2B5EF4-FFF2-40B4-BE49-F238E27FC236}">
                <a16:creationId xmlns:a16="http://schemas.microsoft.com/office/drawing/2014/main" id="{B90D0A2A-D06A-4B6B-887C-D00F12250CF7}"/>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33" name="Rectangle : avec coins arrondis en diagonale 32">
            <a:extLst>
              <a:ext uri="{FF2B5EF4-FFF2-40B4-BE49-F238E27FC236}">
                <a16:creationId xmlns:a16="http://schemas.microsoft.com/office/drawing/2014/main" id="{30C3DE80-8212-4839-A4E6-B0EEFD548878}"/>
              </a:ext>
            </a:extLst>
          </p:cNvPr>
          <p:cNvSpPr/>
          <p:nvPr/>
        </p:nvSpPr>
        <p:spPr>
          <a:xfrm>
            <a:off x="60960" y="3893461"/>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6 - </a:t>
            </a:r>
            <a:br>
              <a:rPr lang="fr-FR" sz="1000" dirty="0"/>
            </a:br>
            <a:r>
              <a:rPr lang="fr-FR" sz="1000" dirty="0"/>
              <a:t> Réalisation session</a:t>
            </a:r>
          </a:p>
        </p:txBody>
      </p:sp>
      <p:sp>
        <p:nvSpPr>
          <p:cNvPr id="34" name="Rectangle : avec coins arrondis en diagonale 33">
            <a:extLst>
              <a:ext uri="{FF2B5EF4-FFF2-40B4-BE49-F238E27FC236}">
                <a16:creationId xmlns:a16="http://schemas.microsoft.com/office/drawing/2014/main" id="{0FAA25F7-5BDD-4A05-8343-AEB6C2614FDB}"/>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35" name="Rectangle : avec coins arrondis en diagonale 34">
            <a:extLst>
              <a:ext uri="{FF2B5EF4-FFF2-40B4-BE49-F238E27FC236}">
                <a16:creationId xmlns:a16="http://schemas.microsoft.com/office/drawing/2014/main" id="{094D9E67-E67E-40A3-99BF-868737DD0A5C}"/>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36" name="Rectangle : avec coins arrondis en diagonale 35">
            <a:extLst>
              <a:ext uri="{FF2B5EF4-FFF2-40B4-BE49-F238E27FC236}">
                <a16:creationId xmlns:a16="http://schemas.microsoft.com/office/drawing/2014/main" id="{CF703014-6806-4269-AEC7-156FDCB76339}"/>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p>
        </p:txBody>
      </p:sp>
      <p:sp>
        <p:nvSpPr>
          <p:cNvPr id="47" name="Rectangle : avec coins arrondis en diagonale 46">
            <a:extLst>
              <a:ext uri="{FF2B5EF4-FFF2-40B4-BE49-F238E27FC236}">
                <a16:creationId xmlns:a16="http://schemas.microsoft.com/office/drawing/2014/main" id="{BE485031-FEEF-4179-88BF-527598A21278}"/>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6" name="Espace réservé de la date 5">
            <a:extLst>
              <a:ext uri="{FF2B5EF4-FFF2-40B4-BE49-F238E27FC236}">
                <a16:creationId xmlns:a16="http://schemas.microsoft.com/office/drawing/2014/main" id="{FE21B9DC-F8FB-4AF2-9505-746CB906C9C8}"/>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ED01B977-4F57-4EA6-A9A2-BA4FA6171C13}"/>
              </a:ext>
            </a:extLst>
          </p:cNvPr>
          <p:cNvSpPr>
            <a:spLocks noGrp="1"/>
          </p:cNvSpPr>
          <p:nvPr>
            <p:ph type="sldNum" sz="quarter" idx="12"/>
          </p:nvPr>
        </p:nvSpPr>
        <p:spPr/>
        <p:txBody>
          <a:bodyPr/>
          <a:lstStyle/>
          <a:p>
            <a:fld id="{9BA320C2-BDE6-4EB1-A6D0-0042D9418E61}" type="slidenum">
              <a:rPr lang="fr-FR" smtClean="0"/>
              <a:pPr/>
              <a:t>31</a:t>
            </a:fld>
            <a:endParaRPr lang="fr-FR" dirty="0"/>
          </a:p>
        </p:txBody>
      </p:sp>
    </p:spTree>
    <p:extLst>
      <p:ext uri="{BB962C8B-B14F-4D97-AF65-F5344CB8AC3E}">
        <p14:creationId xmlns:p14="http://schemas.microsoft.com/office/powerpoint/2010/main" val="2670630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E0BCF7-2D6A-4B33-A8FD-06978C386C96}"/>
              </a:ext>
            </a:extLst>
          </p:cNvPr>
          <p:cNvSpPr>
            <a:spLocks noGrp="1"/>
          </p:cNvSpPr>
          <p:nvPr>
            <p:ph type="title"/>
          </p:nvPr>
        </p:nvSpPr>
        <p:spPr/>
        <p:txBody>
          <a:bodyPr>
            <a:normAutofit fontScale="90000"/>
          </a:bodyPr>
          <a:lstStyle/>
          <a:p>
            <a:r>
              <a:rPr lang="fr-FR" dirty="0"/>
              <a:t>6-4 Clôturer </a:t>
            </a:r>
            <a:r>
              <a:rPr lang="fr-FR" dirty="0" smtClean="0"/>
              <a:t>une </a:t>
            </a:r>
            <a:r>
              <a:rPr lang="fr-FR" dirty="0"/>
              <a:t>session</a:t>
            </a:r>
          </a:p>
        </p:txBody>
      </p:sp>
      <p:sp>
        <p:nvSpPr>
          <p:cNvPr id="3" name="Espace réservé du contenu 2">
            <a:extLst>
              <a:ext uri="{FF2B5EF4-FFF2-40B4-BE49-F238E27FC236}">
                <a16:creationId xmlns:a16="http://schemas.microsoft.com/office/drawing/2014/main" id="{DA466E25-F0CE-4E5A-8F15-74B2970E889F}"/>
              </a:ext>
            </a:extLst>
          </p:cNvPr>
          <p:cNvSpPr>
            <a:spLocks noGrp="1"/>
          </p:cNvSpPr>
          <p:nvPr>
            <p:ph idx="1"/>
          </p:nvPr>
        </p:nvSpPr>
        <p:spPr/>
        <p:txBody>
          <a:bodyPr>
            <a:normAutofit/>
          </a:bodyPr>
          <a:lstStyle/>
          <a:p>
            <a:r>
              <a:rPr lang="fr-FR" dirty="0">
                <a:latin typeface="+mn-lt"/>
              </a:rPr>
              <a:t>Une fois les présences saisies et les attestations envoyées, il est nécessaire de clôturer la session.</a:t>
            </a:r>
          </a:p>
          <a:p>
            <a:endParaRPr lang="fr-FR" dirty="0">
              <a:latin typeface="+mn-lt"/>
            </a:endParaRPr>
          </a:p>
          <a:p>
            <a:endParaRPr lang="fr-FR" dirty="0">
              <a:latin typeface="+mn-lt"/>
            </a:endParaRPr>
          </a:p>
          <a:p>
            <a:endParaRPr lang="fr-FR" dirty="0">
              <a:latin typeface="+mn-lt"/>
            </a:endParaRPr>
          </a:p>
          <a:p>
            <a:endParaRPr lang="fr-FR" dirty="0">
              <a:latin typeface="+mn-lt"/>
            </a:endParaRPr>
          </a:p>
          <a:p>
            <a:pPr marL="0" indent="0">
              <a:buNone/>
            </a:pPr>
            <a:endParaRPr lang="fr-FR" dirty="0">
              <a:latin typeface="+mn-lt"/>
            </a:endParaRPr>
          </a:p>
          <a:p>
            <a:r>
              <a:rPr lang="fr-FR" dirty="0">
                <a:latin typeface="+mn-lt"/>
              </a:rPr>
              <a:t>Dans l’onglet </a:t>
            </a:r>
            <a:r>
              <a:rPr lang="fr-FR" b="1" dirty="0">
                <a:latin typeface="+mn-lt"/>
              </a:rPr>
              <a:t>Identification et état de la session</a:t>
            </a:r>
            <a:r>
              <a:rPr lang="fr-FR" dirty="0">
                <a:latin typeface="+mn-lt"/>
              </a:rPr>
              <a:t>, passez</a:t>
            </a:r>
            <a:br>
              <a:rPr lang="fr-FR" dirty="0">
                <a:latin typeface="+mn-lt"/>
              </a:rPr>
            </a:br>
            <a:r>
              <a:rPr lang="fr-FR" dirty="0">
                <a:latin typeface="+mn-lt"/>
              </a:rPr>
              <a:t>l’état de la session </a:t>
            </a:r>
            <a:r>
              <a:rPr lang="fr-FR" dirty="0" smtClean="0">
                <a:latin typeface="+mn-lt"/>
              </a:rPr>
              <a:t>de « Réalisée » à </a:t>
            </a:r>
            <a:r>
              <a:rPr lang="fr-FR" dirty="0">
                <a:latin typeface="+mn-lt"/>
              </a:rPr>
              <a:t>« Close » </a:t>
            </a:r>
          </a:p>
          <a:p>
            <a:r>
              <a:rPr lang="fr-FR" dirty="0">
                <a:latin typeface="+mn-lt"/>
              </a:rPr>
              <a:t>Suite à la clôture d'une session et au passage d’un traitement</a:t>
            </a:r>
            <a:br>
              <a:rPr lang="fr-FR" dirty="0">
                <a:latin typeface="+mn-lt"/>
              </a:rPr>
            </a:br>
            <a:r>
              <a:rPr lang="fr-FR" dirty="0">
                <a:latin typeface="+mn-lt"/>
              </a:rPr>
              <a:t>mensuel, il y a mise à jour :</a:t>
            </a:r>
          </a:p>
          <a:p>
            <a:pPr lvl="1"/>
            <a:r>
              <a:rPr lang="fr-FR" dirty="0">
                <a:latin typeface="+mn-lt"/>
              </a:rPr>
              <a:t>De l’historique formation des agents</a:t>
            </a:r>
          </a:p>
          <a:p>
            <a:pPr lvl="1"/>
            <a:r>
              <a:rPr lang="fr-FR" dirty="0">
                <a:latin typeface="+mn-lt"/>
              </a:rPr>
              <a:t>De la consommation CPF des agents ayant suivi la formation</a:t>
            </a:r>
            <a:br>
              <a:rPr lang="fr-FR" dirty="0">
                <a:latin typeface="+mn-lt"/>
              </a:rPr>
            </a:br>
            <a:r>
              <a:rPr lang="fr-FR" dirty="0">
                <a:latin typeface="+mn-lt"/>
              </a:rPr>
              <a:t>dans ce cadre</a:t>
            </a:r>
            <a:endParaRPr lang="fr-FR" sz="1800" dirty="0">
              <a:latin typeface="+mn-lt"/>
            </a:endParaRPr>
          </a:p>
          <a:p>
            <a:pPr marL="0" indent="0">
              <a:buNone/>
            </a:pPr>
            <a:endParaRPr lang="fr-FR" dirty="0"/>
          </a:p>
        </p:txBody>
      </p:sp>
      <p:sp>
        <p:nvSpPr>
          <p:cNvPr id="4" name="Espace réservé du pied de page 3">
            <a:extLst>
              <a:ext uri="{FF2B5EF4-FFF2-40B4-BE49-F238E27FC236}">
                <a16:creationId xmlns:a16="http://schemas.microsoft.com/office/drawing/2014/main" id="{8D714771-CA0F-4E06-BBB9-4B6D7A93F86E}"/>
              </a:ext>
            </a:extLst>
          </p:cNvPr>
          <p:cNvSpPr>
            <a:spLocks noGrp="1"/>
          </p:cNvSpPr>
          <p:nvPr>
            <p:ph type="ftr" sz="quarter" idx="11"/>
          </p:nvPr>
        </p:nvSpPr>
        <p:spPr/>
        <p:txBody>
          <a:bodyPr/>
          <a:lstStyle/>
          <a:p>
            <a:r>
              <a:rPr lang="fr-FR" dirty="0"/>
              <a:t>Module 2</a:t>
            </a:r>
          </a:p>
        </p:txBody>
      </p:sp>
      <p:sp>
        <p:nvSpPr>
          <p:cNvPr id="7" name="ZoneTexte 6">
            <a:extLst>
              <a:ext uri="{FF2B5EF4-FFF2-40B4-BE49-F238E27FC236}">
                <a16:creationId xmlns:a16="http://schemas.microsoft.com/office/drawing/2014/main" id="{AD636A77-23C3-4718-A5C6-3BC724343A3C}"/>
              </a:ext>
            </a:extLst>
          </p:cNvPr>
          <p:cNvSpPr txBox="1"/>
          <p:nvPr/>
        </p:nvSpPr>
        <p:spPr>
          <a:xfrm>
            <a:off x="1232018" y="670477"/>
            <a:ext cx="4406782" cy="369332"/>
          </a:xfrm>
          <a:prstGeom prst="rect">
            <a:avLst/>
          </a:prstGeom>
          <a:noFill/>
        </p:spPr>
        <p:txBody>
          <a:bodyPr wrap="square" rtlCol="0">
            <a:spAutoFit/>
          </a:bodyPr>
          <a:lstStyle/>
          <a:p>
            <a:r>
              <a:rPr lang="fr-FR" i="1" dirty="0">
                <a:latin typeface="+mj-lt"/>
              </a:rPr>
              <a:t>Réaliser une session</a:t>
            </a:r>
          </a:p>
        </p:txBody>
      </p:sp>
      <p:cxnSp>
        <p:nvCxnSpPr>
          <p:cNvPr id="40" name="Straight Connector 103">
            <a:extLst>
              <a:ext uri="{FF2B5EF4-FFF2-40B4-BE49-F238E27FC236}">
                <a16:creationId xmlns:a16="http://schemas.microsoft.com/office/drawing/2014/main" id="{77AC5FF8-8156-4011-BE70-D59364C038C3}"/>
              </a:ext>
            </a:extLst>
          </p:cNvPr>
          <p:cNvCxnSpPr>
            <a:cxnSpLocks/>
          </p:cNvCxnSpPr>
          <p:nvPr/>
        </p:nvCxnSpPr>
        <p:spPr>
          <a:xfrm flipV="1">
            <a:off x="1561283" y="2201238"/>
            <a:ext cx="9792517"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grpSp>
        <p:nvGrpSpPr>
          <p:cNvPr id="41" name="Groupe 40">
            <a:extLst>
              <a:ext uri="{FF2B5EF4-FFF2-40B4-BE49-F238E27FC236}">
                <a16:creationId xmlns:a16="http://schemas.microsoft.com/office/drawing/2014/main" id="{DCD25579-4676-48B9-A21F-9E4FCC5D40CA}"/>
              </a:ext>
            </a:extLst>
          </p:cNvPr>
          <p:cNvGrpSpPr/>
          <p:nvPr/>
        </p:nvGrpSpPr>
        <p:grpSpPr>
          <a:xfrm>
            <a:off x="1573922" y="1931238"/>
            <a:ext cx="2293651" cy="1269162"/>
            <a:chOff x="1573922" y="1931238"/>
            <a:chExt cx="2293651" cy="1269162"/>
          </a:xfrm>
        </p:grpSpPr>
        <p:sp>
          <p:nvSpPr>
            <p:cNvPr id="42" name="Rectangle 41">
              <a:extLst>
                <a:ext uri="{FF2B5EF4-FFF2-40B4-BE49-F238E27FC236}">
                  <a16:creationId xmlns:a16="http://schemas.microsoft.com/office/drawing/2014/main" id="{96FE05B6-A04A-4EEC-BC57-1F3F6055D674}"/>
                </a:ext>
              </a:extLst>
            </p:cNvPr>
            <p:cNvSpPr/>
            <p:nvPr/>
          </p:nvSpPr>
          <p:spPr>
            <a:xfrm>
              <a:off x="157392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ZoneTexte 42">
              <a:extLst>
                <a:ext uri="{FF2B5EF4-FFF2-40B4-BE49-F238E27FC236}">
                  <a16:creationId xmlns:a16="http://schemas.microsoft.com/office/drawing/2014/main" id="{9ACD6165-2C7D-432E-B3EA-46A69DD71A7E}"/>
                </a:ext>
              </a:extLst>
            </p:cNvPr>
            <p:cNvSpPr txBox="1"/>
            <p:nvPr/>
          </p:nvSpPr>
          <p:spPr>
            <a:xfrm>
              <a:off x="157392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Déclarer la session « Réalisée »</a:t>
              </a:r>
            </a:p>
          </p:txBody>
        </p:sp>
        <p:sp>
          <p:nvSpPr>
            <p:cNvPr id="44" name="Ellipse 43">
              <a:extLst>
                <a:ext uri="{FF2B5EF4-FFF2-40B4-BE49-F238E27FC236}">
                  <a16:creationId xmlns:a16="http://schemas.microsoft.com/office/drawing/2014/main" id="{44E649DD-45AC-4977-9183-BF941335F9A0}"/>
                </a:ext>
              </a:extLst>
            </p:cNvPr>
            <p:cNvSpPr/>
            <p:nvPr/>
          </p:nvSpPr>
          <p:spPr>
            <a:xfrm>
              <a:off x="245074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45" name="ZoneTexte 44">
              <a:extLst>
                <a:ext uri="{FF2B5EF4-FFF2-40B4-BE49-F238E27FC236}">
                  <a16:creationId xmlns:a16="http://schemas.microsoft.com/office/drawing/2014/main" id="{86B94657-83A7-4A0B-9010-2BBCDBACF307}"/>
                </a:ext>
              </a:extLst>
            </p:cNvPr>
            <p:cNvSpPr txBox="1"/>
            <p:nvPr/>
          </p:nvSpPr>
          <p:spPr>
            <a:xfrm>
              <a:off x="2564311" y="1970406"/>
              <a:ext cx="312872" cy="461665"/>
            </a:xfrm>
            <a:prstGeom prst="rect">
              <a:avLst/>
            </a:prstGeom>
            <a:noFill/>
          </p:spPr>
          <p:txBody>
            <a:bodyPr wrap="square" rtlCol="0">
              <a:spAutoFit/>
            </a:bodyPr>
            <a:lstStyle/>
            <a:p>
              <a:r>
                <a:rPr lang="fr-FR" sz="2400" b="1" dirty="0">
                  <a:solidFill>
                    <a:schemeClr val="bg1"/>
                  </a:solidFill>
                </a:rPr>
                <a:t>1</a:t>
              </a:r>
              <a:endParaRPr lang="fr-FR" b="1" dirty="0">
                <a:solidFill>
                  <a:schemeClr val="bg1"/>
                </a:solidFill>
              </a:endParaRPr>
            </a:p>
          </p:txBody>
        </p:sp>
      </p:grpSp>
      <p:grpSp>
        <p:nvGrpSpPr>
          <p:cNvPr id="46" name="Groupe 45">
            <a:extLst>
              <a:ext uri="{FF2B5EF4-FFF2-40B4-BE49-F238E27FC236}">
                <a16:creationId xmlns:a16="http://schemas.microsoft.com/office/drawing/2014/main" id="{C39899DB-667C-47EB-AC3D-36F47EB43E2D}"/>
              </a:ext>
            </a:extLst>
          </p:cNvPr>
          <p:cNvGrpSpPr/>
          <p:nvPr/>
        </p:nvGrpSpPr>
        <p:grpSpPr>
          <a:xfrm>
            <a:off x="4072515" y="1931238"/>
            <a:ext cx="2293651" cy="1269162"/>
            <a:chOff x="4045422" y="1931238"/>
            <a:chExt cx="2293651" cy="1269162"/>
          </a:xfrm>
        </p:grpSpPr>
        <p:sp>
          <p:nvSpPr>
            <p:cNvPr id="47" name="Rectangle 46">
              <a:extLst>
                <a:ext uri="{FF2B5EF4-FFF2-40B4-BE49-F238E27FC236}">
                  <a16:creationId xmlns:a16="http://schemas.microsoft.com/office/drawing/2014/main" id="{B927BF3A-310A-4854-9FC1-E7E7857CAD04}"/>
                </a:ext>
              </a:extLst>
            </p:cNvPr>
            <p:cNvSpPr/>
            <p:nvPr/>
          </p:nvSpPr>
          <p:spPr>
            <a:xfrm>
              <a:off x="404542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ZoneTexte 47">
              <a:extLst>
                <a:ext uri="{FF2B5EF4-FFF2-40B4-BE49-F238E27FC236}">
                  <a16:creationId xmlns:a16="http://schemas.microsoft.com/office/drawing/2014/main" id="{499B8F47-C830-4539-AF91-4CEA846D16B3}"/>
                </a:ext>
              </a:extLst>
            </p:cNvPr>
            <p:cNvSpPr txBox="1"/>
            <p:nvPr/>
          </p:nvSpPr>
          <p:spPr>
            <a:xfrm>
              <a:off x="404542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Saisir les présences / absences</a:t>
              </a:r>
            </a:p>
          </p:txBody>
        </p:sp>
        <p:sp>
          <p:nvSpPr>
            <p:cNvPr id="49" name="Ellipse 48">
              <a:extLst>
                <a:ext uri="{FF2B5EF4-FFF2-40B4-BE49-F238E27FC236}">
                  <a16:creationId xmlns:a16="http://schemas.microsoft.com/office/drawing/2014/main" id="{B1FADE96-F101-4EF8-B3F0-5AB4E96682DA}"/>
                </a:ext>
              </a:extLst>
            </p:cNvPr>
            <p:cNvSpPr/>
            <p:nvPr/>
          </p:nvSpPr>
          <p:spPr>
            <a:xfrm>
              <a:off x="492224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0" name="ZoneTexte 49">
              <a:extLst>
                <a:ext uri="{FF2B5EF4-FFF2-40B4-BE49-F238E27FC236}">
                  <a16:creationId xmlns:a16="http://schemas.microsoft.com/office/drawing/2014/main" id="{6C762CB3-2F8E-4AB5-B883-9FDBBF020D22}"/>
                </a:ext>
              </a:extLst>
            </p:cNvPr>
            <p:cNvSpPr txBox="1"/>
            <p:nvPr/>
          </p:nvSpPr>
          <p:spPr>
            <a:xfrm>
              <a:off x="5035811" y="1970406"/>
              <a:ext cx="312872" cy="461665"/>
            </a:xfrm>
            <a:prstGeom prst="rect">
              <a:avLst/>
            </a:prstGeom>
            <a:noFill/>
          </p:spPr>
          <p:txBody>
            <a:bodyPr wrap="square" rtlCol="0">
              <a:spAutoFit/>
            </a:bodyPr>
            <a:lstStyle/>
            <a:p>
              <a:r>
                <a:rPr lang="fr-FR" sz="2400" b="1" dirty="0">
                  <a:solidFill>
                    <a:schemeClr val="bg1"/>
                  </a:solidFill>
                </a:rPr>
                <a:t>2</a:t>
              </a:r>
              <a:endParaRPr lang="fr-FR" b="1" dirty="0">
                <a:solidFill>
                  <a:schemeClr val="bg1"/>
                </a:solidFill>
              </a:endParaRPr>
            </a:p>
          </p:txBody>
        </p:sp>
      </p:grpSp>
      <p:grpSp>
        <p:nvGrpSpPr>
          <p:cNvPr id="51" name="Groupe 50">
            <a:extLst>
              <a:ext uri="{FF2B5EF4-FFF2-40B4-BE49-F238E27FC236}">
                <a16:creationId xmlns:a16="http://schemas.microsoft.com/office/drawing/2014/main" id="{2FC59C9E-7F90-4170-B77B-FB3FD999330D}"/>
              </a:ext>
            </a:extLst>
          </p:cNvPr>
          <p:cNvGrpSpPr/>
          <p:nvPr/>
        </p:nvGrpSpPr>
        <p:grpSpPr>
          <a:xfrm>
            <a:off x="6571108" y="1931238"/>
            <a:ext cx="2293651" cy="1269162"/>
            <a:chOff x="6506762" y="1931238"/>
            <a:chExt cx="2293651" cy="1269162"/>
          </a:xfrm>
        </p:grpSpPr>
        <p:sp>
          <p:nvSpPr>
            <p:cNvPr id="52" name="Rectangle 51">
              <a:extLst>
                <a:ext uri="{FF2B5EF4-FFF2-40B4-BE49-F238E27FC236}">
                  <a16:creationId xmlns:a16="http://schemas.microsoft.com/office/drawing/2014/main" id="{9DC32237-5EDB-4EDC-BF32-009D1C1AA710}"/>
                </a:ext>
              </a:extLst>
            </p:cNvPr>
            <p:cNvSpPr/>
            <p:nvPr/>
          </p:nvSpPr>
          <p:spPr>
            <a:xfrm>
              <a:off x="6506762" y="2384466"/>
              <a:ext cx="2293651" cy="81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ZoneTexte 52">
              <a:extLst>
                <a:ext uri="{FF2B5EF4-FFF2-40B4-BE49-F238E27FC236}">
                  <a16:creationId xmlns:a16="http://schemas.microsoft.com/office/drawing/2014/main" id="{5B0C6230-575F-45D6-931E-1B43FD98340D}"/>
                </a:ext>
              </a:extLst>
            </p:cNvPr>
            <p:cNvSpPr txBox="1"/>
            <p:nvPr/>
          </p:nvSpPr>
          <p:spPr>
            <a:xfrm>
              <a:off x="6506762" y="2504649"/>
              <a:ext cx="2293651" cy="584775"/>
            </a:xfrm>
            <a:prstGeom prst="rect">
              <a:avLst/>
            </a:prstGeom>
            <a:noFill/>
          </p:spPr>
          <p:txBody>
            <a:bodyPr wrap="square" lIns="0" rIns="0" rtlCol="0">
              <a:spAutoFit/>
            </a:bodyPr>
            <a:lstStyle/>
            <a:p>
              <a:pPr algn="ctr"/>
              <a:r>
                <a:rPr lang="fr-FR" sz="1600" b="1" dirty="0">
                  <a:solidFill>
                    <a:schemeClr val="tx1">
                      <a:lumMod val="65000"/>
                      <a:lumOff val="35000"/>
                    </a:schemeClr>
                  </a:solidFill>
                </a:rPr>
                <a:t>Gérer les attestations</a:t>
              </a:r>
              <a:br>
                <a:rPr lang="fr-FR" sz="1600" b="1" dirty="0">
                  <a:solidFill>
                    <a:schemeClr val="tx1">
                      <a:lumMod val="65000"/>
                      <a:lumOff val="35000"/>
                    </a:schemeClr>
                  </a:solidFill>
                </a:rPr>
              </a:br>
              <a:r>
                <a:rPr lang="fr-FR" sz="1600" b="1" dirty="0">
                  <a:solidFill>
                    <a:schemeClr val="tx1">
                      <a:lumMod val="65000"/>
                      <a:lumOff val="35000"/>
                    </a:schemeClr>
                  </a:solidFill>
                </a:rPr>
                <a:t>de formation</a:t>
              </a:r>
            </a:p>
          </p:txBody>
        </p:sp>
        <p:sp>
          <p:nvSpPr>
            <p:cNvPr id="54" name="Ellipse 53">
              <a:extLst>
                <a:ext uri="{FF2B5EF4-FFF2-40B4-BE49-F238E27FC236}">
                  <a16:creationId xmlns:a16="http://schemas.microsoft.com/office/drawing/2014/main" id="{164E60C8-3CD3-494A-8A13-519A2CD9D802}"/>
                </a:ext>
              </a:extLst>
            </p:cNvPr>
            <p:cNvSpPr/>
            <p:nvPr/>
          </p:nvSpPr>
          <p:spPr>
            <a:xfrm>
              <a:off x="7383587" y="1931238"/>
              <a:ext cx="540000" cy="540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55" name="ZoneTexte 54">
              <a:extLst>
                <a:ext uri="{FF2B5EF4-FFF2-40B4-BE49-F238E27FC236}">
                  <a16:creationId xmlns:a16="http://schemas.microsoft.com/office/drawing/2014/main" id="{36EC1AED-C79D-4C5B-9814-F761FF530645}"/>
                </a:ext>
              </a:extLst>
            </p:cNvPr>
            <p:cNvSpPr txBox="1"/>
            <p:nvPr/>
          </p:nvSpPr>
          <p:spPr>
            <a:xfrm>
              <a:off x="7497151" y="1970406"/>
              <a:ext cx="312872" cy="461665"/>
            </a:xfrm>
            <a:prstGeom prst="rect">
              <a:avLst/>
            </a:prstGeom>
            <a:noFill/>
          </p:spPr>
          <p:txBody>
            <a:bodyPr wrap="square" rtlCol="0">
              <a:spAutoFit/>
            </a:bodyPr>
            <a:lstStyle/>
            <a:p>
              <a:r>
                <a:rPr lang="fr-FR" sz="2400" b="1" dirty="0">
                  <a:solidFill>
                    <a:schemeClr val="bg1"/>
                  </a:solidFill>
                </a:rPr>
                <a:t>3</a:t>
              </a:r>
              <a:endParaRPr lang="fr-FR" b="1" dirty="0">
                <a:solidFill>
                  <a:schemeClr val="bg1"/>
                </a:solidFill>
              </a:endParaRPr>
            </a:p>
          </p:txBody>
        </p:sp>
      </p:grpSp>
      <p:grpSp>
        <p:nvGrpSpPr>
          <p:cNvPr id="56" name="Groupe 55">
            <a:extLst>
              <a:ext uri="{FF2B5EF4-FFF2-40B4-BE49-F238E27FC236}">
                <a16:creationId xmlns:a16="http://schemas.microsoft.com/office/drawing/2014/main" id="{61E513AB-01EF-4314-9170-ED62F774BED1}"/>
              </a:ext>
            </a:extLst>
          </p:cNvPr>
          <p:cNvGrpSpPr/>
          <p:nvPr/>
        </p:nvGrpSpPr>
        <p:grpSpPr>
          <a:xfrm>
            <a:off x="9069702" y="1931238"/>
            <a:ext cx="2293651" cy="1269162"/>
            <a:chOff x="9069702" y="1931238"/>
            <a:chExt cx="2293651" cy="1269162"/>
          </a:xfrm>
        </p:grpSpPr>
        <p:sp>
          <p:nvSpPr>
            <p:cNvPr id="57" name="Rectangle 56">
              <a:extLst>
                <a:ext uri="{FF2B5EF4-FFF2-40B4-BE49-F238E27FC236}">
                  <a16:creationId xmlns:a16="http://schemas.microsoft.com/office/drawing/2014/main" id="{7FA8F50A-A04E-4083-A396-2C0F467BBB46}"/>
                </a:ext>
              </a:extLst>
            </p:cNvPr>
            <p:cNvSpPr/>
            <p:nvPr/>
          </p:nvSpPr>
          <p:spPr>
            <a:xfrm>
              <a:off x="9069702" y="2384466"/>
              <a:ext cx="2293651" cy="815934"/>
            </a:xfrm>
            <a:prstGeom prst="rect">
              <a:avLst/>
            </a:prstGeom>
            <a:solidFill>
              <a:srgbClr val="E6F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74FDB02F-6FBE-4E59-B51A-FE43A6F6983B}"/>
                </a:ext>
              </a:extLst>
            </p:cNvPr>
            <p:cNvSpPr txBox="1"/>
            <p:nvPr/>
          </p:nvSpPr>
          <p:spPr>
            <a:xfrm>
              <a:off x="9069702" y="2504649"/>
              <a:ext cx="2293651" cy="338554"/>
            </a:xfrm>
            <a:prstGeom prst="rect">
              <a:avLst/>
            </a:prstGeom>
            <a:noFill/>
          </p:spPr>
          <p:txBody>
            <a:bodyPr wrap="square" lIns="0" rIns="0" rtlCol="0">
              <a:spAutoFit/>
            </a:bodyPr>
            <a:lstStyle/>
            <a:p>
              <a:pPr algn="ctr"/>
              <a:r>
                <a:rPr lang="fr-FR" sz="1600" b="1" dirty="0">
                  <a:solidFill>
                    <a:schemeClr val="tx1">
                      <a:lumMod val="65000"/>
                      <a:lumOff val="35000"/>
                    </a:schemeClr>
                  </a:solidFill>
                </a:rPr>
                <a:t>Clôturer la session</a:t>
              </a:r>
            </a:p>
          </p:txBody>
        </p:sp>
        <p:sp>
          <p:nvSpPr>
            <p:cNvPr id="59" name="Ellipse 58">
              <a:extLst>
                <a:ext uri="{FF2B5EF4-FFF2-40B4-BE49-F238E27FC236}">
                  <a16:creationId xmlns:a16="http://schemas.microsoft.com/office/drawing/2014/main" id="{AE729E04-2F26-4F3D-827D-B809A233EC7B}"/>
                </a:ext>
              </a:extLst>
            </p:cNvPr>
            <p:cNvSpPr/>
            <p:nvPr/>
          </p:nvSpPr>
          <p:spPr>
            <a:xfrm>
              <a:off x="9946527" y="1931238"/>
              <a:ext cx="540000" cy="540000"/>
            </a:xfrm>
            <a:prstGeom prst="ellips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60" name="ZoneTexte 59">
              <a:extLst>
                <a:ext uri="{FF2B5EF4-FFF2-40B4-BE49-F238E27FC236}">
                  <a16:creationId xmlns:a16="http://schemas.microsoft.com/office/drawing/2014/main" id="{4CA5F6BE-00D0-4830-B44F-5D1BA3CA2FD9}"/>
                </a:ext>
              </a:extLst>
            </p:cNvPr>
            <p:cNvSpPr txBox="1"/>
            <p:nvPr/>
          </p:nvSpPr>
          <p:spPr>
            <a:xfrm>
              <a:off x="10060091" y="1970406"/>
              <a:ext cx="312872" cy="461665"/>
            </a:xfrm>
            <a:prstGeom prst="rect">
              <a:avLst/>
            </a:prstGeom>
            <a:noFill/>
          </p:spPr>
          <p:txBody>
            <a:bodyPr wrap="square" rtlCol="0">
              <a:spAutoFit/>
            </a:bodyPr>
            <a:lstStyle/>
            <a:p>
              <a:r>
                <a:rPr lang="fr-FR" sz="2400" b="1" dirty="0">
                  <a:solidFill>
                    <a:schemeClr val="bg1"/>
                  </a:solidFill>
                </a:rPr>
                <a:t>4</a:t>
              </a:r>
              <a:endParaRPr lang="fr-FR" b="1" dirty="0">
                <a:solidFill>
                  <a:schemeClr val="bg1"/>
                </a:solidFill>
              </a:endParaRPr>
            </a:p>
          </p:txBody>
        </p:sp>
      </p:grpSp>
      <p:cxnSp>
        <p:nvCxnSpPr>
          <p:cNvPr id="61" name="Straight Connector 103">
            <a:extLst>
              <a:ext uri="{FF2B5EF4-FFF2-40B4-BE49-F238E27FC236}">
                <a16:creationId xmlns:a16="http://schemas.microsoft.com/office/drawing/2014/main" id="{781D7EC5-8F0F-475F-A271-6908CA34DE1C}"/>
              </a:ext>
            </a:extLst>
          </p:cNvPr>
          <p:cNvCxnSpPr>
            <a:cxnSpLocks/>
          </p:cNvCxnSpPr>
          <p:nvPr/>
        </p:nvCxnSpPr>
        <p:spPr>
          <a:xfrm>
            <a:off x="9098116" y="3308917"/>
            <a:ext cx="2267537" cy="0"/>
          </a:xfrm>
          <a:prstGeom prst="line">
            <a:avLst/>
          </a:prstGeom>
          <a:ln w="57150">
            <a:solidFill>
              <a:srgbClr val="00AC8C"/>
            </a:solidFill>
          </a:ln>
        </p:spPr>
        <p:style>
          <a:lnRef idx="1">
            <a:schemeClr val="accent1"/>
          </a:lnRef>
          <a:fillRef idx="0">
            <a:schemeClr val="accent1"/>
          </a:fillRef>
          <a:effectRef idx="0">
            <a:schemeClr val="accent1"/>
          </a:effectRef>
          <a:fontRef idx="minor">
            <a:schemeClr val="tx1"/>
          </a:fontRef>
        </p:style>
      </p:cxnSp>
      <p:sp>
        <p:nvSpPr>
          <p:cNvPr id="64" name="Triangle isocèle 63">
            <a:extLst>
              <a:ext uri="{FF2B5EF4-FFF2-40B4-BE49-F238E27FC236}">
                <a16:creationId xmlns:a16="http://schemas.microsoft.com/office/drawing/2014/main" id="{6E91C137-6629-400D-BB9B-1D5BF14E494F}"/>
              </a:ext>
            </a:extLst>
          </p:cNvPr>
          <p:cNvSpPr/>
          <p:nvPr/>
        </p:nvSpPr>
        <p:spPr>
          <a:xfrm rot="10800000">
            <a:off x="9965890" y="3298284"/>
            <a:ext cx="531990" cy="231300"/>
          </a:xfrm>
          <a:prstGeom prst="triangl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5" name="Image 64" descr="Une image contenant texte&#10;&#10;Description générée automatiquement">
            <a:extLst>
              <a:ext uri="{FF2B5EF4-FFF2-40B4-BE49-F238E27FC236}">
                <a16:creationId xmlns:a16="http://schemas.microsoft.com/office/drawing/2014/main" id="{CAC1CAD9-60D3-4B21-93D4-71BDC8B055CA}"/>
              </a:ext>
            </a:extLst>
          </p:cNvPr>
          <p:cNvPicPr/>
          <p:nvPr/>
        </p:nvPicPr>
        <p:blipFill rotWithShape="1">
          <a:blip r:embed="rId2"/>
          <a:srcRect t="6154"/>
          <a:stretch/>
        </p:blipFill>
        <p:spPr bwMode="auto">
          <a:xfrm>
            <a:off x="7431798" y="3662666"/>
            <a:ext cx="3969552" cy="2547708"/>
          </a:xfrm>
          <a:prstGeom prst="rect">
            <a:avLst/>
          </a:prstGeom>
          <a:ln w="9525" cap="flat" cmpd="sng" algn="ctr">
            <a:solidFill>
              <a:sysClr val="window" lastClr="FFFFFF">
                <a:lumMod val="50000"/>
              </a:sysClr>
            </a:solidFill>
            <a:prstDash val="solid"/>
            <a:round/>
            <a:headEnd type="none" w="med" len="med"/>
            <a:tailEnd type="none" w="med" len="med"/>
            <a:extLst>
              <a:ext uri="{C807C97D-BFC1-408E-A445-0C87EB9F89A2}">
                <ask:lineSketchStyleProps xmlns:ask="http://schemas.microsoft.com/office/drawing/2018/sketchyshapes" xmln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79" name="ZoneTexte 78">
            <a:extLst>
              <a:ext uri="{FF2B5EF4-FFF2-40B4-BE49-F238E27FC236}">
                <a16:creationId xmlns:a16="http://schemas.microsoft.com/office/drawing/2014/main" id="{57B6E9AA-609A-49B5-A440-D64C452375DA}"/>
              </a:ext>
            </a:extLst>
          </p:cNvPr>
          <p:cNvSpPr txBox="1"/>
          <p:nvPr/>
        </p:nvSpPr>
        <p:spPr>
          <a:xfrm>
            <a:off x="9713454" y="5366057"/>
            <a:ext cx="372247" cy="369332"/>
          </a:xfrm>
          <a:prstGeom prst="rect">
            <a:avLst/>
          </a:prstGeom>
          <a:noFill/>
        </p:spPr>
        <p:txBody>
          <a:bodyPr wrap="square" rtlCol="0">
            <a:spAutoFit/>
          </a:bodyPr>
          <a:lstStyle/>
          <a:p>
            <a:r>
              <a:rPr lang="fr-FR" sz="1800" dirty="0">
                <a:solidFill>
                  <a:schemeClr val="accent2"/>
                </a:solidFill>
                <a:sym typeface="Wingdings 3" panose="05040102010807070707" pitchFamily="18" charset="2"/>
              </a:rPr>
              <a:t></a:t>
            </a:r>
            <a:endParaRPr lang="fr-FR" dirty="0">
              <a:solidFill>
                <a:schemeClr val="accent2"/>
              </a:solidFill>
            </a:endParaRPr>
          </a:p>
        </p:txBody>
      </p:sp>
      <p:sp>
        <p:nvSpPr>
          <p:cNvPr id="62" name="ZoneTexte 61">
            <a:extLst>
              <a:ext uri="{FF2B5EF4-FFF2-40B4-BE49-F238E27FC236}">
                <a16:creationId xmlns:a16="http://schemas.microsoft.com/office/drawing/2014/main" id="{666AAE45-9812-413B-AE54-603C0B290F9B}"/>
              </a:ext>
            </a:extLst>
          </p:cNvPr>
          <p:cNvSpPr txBox="1"/>
          <p:nvPr/>
        </p:nvSpPr>
        <p:spPr>
          <a:xfrm>
            <a:off x="1982011" y="5503364"/>
            <a:ext cx="5484143" cy="830997"/>
          </a:xfrm>
          <a:prstGeom prst="rect">
            <a:avLst/>
          </a:prstGeom>
          <a:noFill/>
        </p:spPr>
        <p:txBody>
          <a:bodyPr wrap="square">
            <a:spAutoFit/>
          </a:bodyPr>
          <a:lstStyle/>
          <a:p>
            <a:r>
              <a:rPr lang="fr-FR" sz="1600" i="1"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Une fois l’état de la session passé à « Close », il n’est plus possible de modifier les heures de </a:t>
            </a:r>
            <a:r>
              <a:rPr lang="fr-FR" sz="1600" i="1" dirty="0">
                <a:solidFill>
                  <a:srgbClr val="808080"/>
                </a:solidFill>
                <a:latin typeface="Calibri" panose="020F0502020204030204" pitchFamily="34" charset="0"/>
                <a:ea typeface="Calibri" panose="020F0502020204030204" pitchFamily="34" charset="0"/>
                <a:cs typeface="Times New Roman" panose="02020603050405020304" pitchFamily="18" charset="0"/>
              </a:rPr>
              <a:t>présence. Il est nécessaire de repasser la session à l’état « Réalisée »</a:t>
            </a:r>
            <a:endParaRPr lang="fr-FR" sz="1600" dirty="0"/>
          </a:p>
        </p:txBody>
      </p:sp>
      <p:sp>
        <p:nvSpPr>
          <p:cNvPr id="63" name="Freeform 458">
            <a:extLst>
              <a:ext uri="{FF2B5EF4-FFF2-40B4-BE49-F238E27FC236}">
                <a16:creationId xmlns:a16="http://schemas.microsoft.com/office/drawing/2014/main" id="{C0306F5C-017E-4ABD-B5D0-30F6181FED9C}"/>
              </a:ext>
            </a:extLst>
          </p:cNvPr>
          <p:cNvSpPr/>
          <p:nvPr/>
        </p:nvSpPr>
        <p:spPr>
          <a:xfrm>
            <a:off x="1528734" y="5596294"/>
            <a:ext cx="468000" cy="468000"/>
          </a:xfrm>
          <a:custGeom>
            <a:avLst/>
            <a:gdLst>
              <a:gd name="connsiteX0" fmla="*/ 113811 w 432706"/>
              <a:gd name="connsiteY0" fmla="*/ 276076 h 432707"/>
              <a:gd name="connsiteX1" fmla="*/ 156631 w 432706"/>
              <a:gd name="connsiteY1" fmla="*/ 318896 h 432707"/>
              <a:gd name="connsiteX2" fmla="*/ 141982 w 432706"/>
              <a:gd name="connsiteY2" fmla="*/ 333545 h 432707"/>
              <a:gd name="connsiteX3" fmla="*/ 126206 w 432706"/>
              <a:gd name="connsiteY3" fmla="*/ 333545 h 432707"/>
              <a:gd name="connsiteX4" fmla="*/ 126206 w 432706"/>
              <a:gd name="connsiteY4" fmla="*/ 306501 h 432707"/>
              <a:gd name="connsiteX5" fmla="*/ 99161 w 432706"/>
              <a:gd name="connsiteY5" fmla="*/ 306501 h 432707"/>
              <a:gd name="connsiteX6" fmla="*/ 99161 w 432706"/>
              <a:gd name="connsiteY6" fmla="*/ 290725 h 432707"/>
              <a:gd name="connsiteX7" fmla="*/ 226495 w 432706"/>
              <a:gd name="connsiteY7" fmla="*/ 164448 h 432707"/>
              <a:gd name="connsiteX8" fmla="*/ 230439 w 432706"/>
              <a:gd name="connsiteY8" fmla="*/ 166209 h 432707"/>
              <a:gd name="connsiteX9" fmla="*/ 229593 w 432706"/>
              <a:gd name="connsiteY9" fmla="*/ 174660 h 432707"/>
              <a:gd name="connsiteX10" fmla="*/ 147616 w 432706"/>
              <a:gd name="connsiteY10" fmla="*/ 256638 h 432707"/>
              <a:gd name="connsiteX11" fmla="*/ 139165 w 432706"/>
              <a:gd name="connsiteY11" fmla="*/ 257483 h 432707"/>
              <a:gd name="connsiteX12" fmla="*/ 140010 w 432706"/>
              <a:gd name="connsiteY12" fmla="*/ 249032 h 432707"/>
              <a:gd name="connsiteX13" fmla="*/ 221987 w 432706"/>
              <a:gd name="connsiteY13" fmla="*/ 167054 h 432707"/>
              <a:gd name="connsiteX14" fmla="*/ 226495 w 432706"/>
              <a:gd name="connsiteY14" fmla="*/ 164448 h 432707"/>
              <a:gd name="connsiteX15" fmla="*/ 225368 w 432706"/>
              <a:gd name="connsiteY15" fmla="*/ 126206 h 432707"/>
              <a:gd name="connsiteX16" fmla="*/ 72117 w 432706"/>
              <a:gd name="connsiteY16" fmla="*/ 279457 h 432707"/>
              <a:gd name="connsiteX17" fmla="*/ 72117 w 432706"/>
              <a:gd name="connsiteY17" fmla="*/ 360589 h 432707"/>
              <a:gd name="connsiteX18" fmla="*/ 153249 w 432706"/>
              <a:gd name="connsiteY18" fmla="*/ 360589 h 432707"/>
              <a:gd name="connsiteX19" fmla="*/ 306500 w 432706"/>
              <a:gd name="connsiteY19" fmla="*/ 207339 h 432707"/>
              <a:gd name="connsiteX20" fmla="*/ 288471 w 432706"/>
              <a:gd name="connsiteY20" fmla="*/ 74372 h 432707"/>
              <a:gd name="connsiteX21" fmla="*/ 269315 w 432706"/>
              <a:gd name="connsiteY21" fmla="*/ 82259 h 432707"/>
              <a:gd name="connsiteX22" fmla="*/ 243397 w 432706"/>
              <a:gd name="connsiteY22" fmla="*/ 108177 h 432707"/>
              <a:gd name="connsiteX23" fmla="*/ 324530 w 432706"/>
              <a:gd name="connsiteY23" fmla="*/ 189309 h 432707"/>
              <a:gd name="connsiteX24" fmla="*/ 350447 w 432706"/>
              <a:gd name="connsiteY24" fmla="*/ 163392 h 432707"/>
              <a:gd name="connsiteX25" fmla="*/ 358335 w 432706"/>
              <a:gd name="connsiteY25" fmla="*/ 144236 h 432707"/>
              <a:gd name="connsiteX26" fmla="*/ 350447 w 432706"/>
              <a:gd name="connsiteY26" fmla="*/ 125079 h 432707"/>
              <a:gd name="connsiteX27" fmla="*/ 307628 w 432706"/>
              <a:gd name="connsiteY27" fmla="*/ 82259 h 432707"/>
              <a:gd name="connsiteX28" fmla="*/ 288471 w 432706"/>
              <a:gd name="connsiteY28" fmla="*/ 74372 h 432707"/>
              <a:gd name="connsiteX29" fmla="*/ 81132 w 432706"/>
              <a:gd name="connsiteY29" fmla="*/ 0 h 432707"/>
              <a:gd name="connsiteX30" fmla="*/ 351574 w 432706"/>
              <a:gd name="connsiteY30" fmla="*/ 0 h 432707"/>
              <a:gd name="connsiteX31" fmla="*/ 408902 w 432706"/>
              <a:gd name="connsiteY31" fmla="*/ 23805 h 432707"/>
              <a:gd name="connsiteX32" fmla="*/ 432706 w 432706"/>
              <a:gd name="connsiteY32" fmla="*/ 81133 h 432707"/>
              <a:gd name="connsiteX33" fmla="*/ 432706 w 432706"/>
              <a:gd name="connsiteY33" fmla="*/ 351574 h 432707"/>
              <a:gd name="connsiteX34" fmla="*/ 408902 w 432706"/>
              <a:gd name="connsiteY34" fmla="*/ 408902 h 432707"/>
              <a:gd name="connsiteX35" fmla="*/ 351574 w 432706"/>
              <a:gd name="connsiteY35" fmla="*/ 432707 h 432707"/>
              <a:gd name="connsiteX36" fmla="*/ 81132 w 432706"/>
              <a:gd name="connsiteY36" fmla="*/ 432707 h 432707"/>
              <a:gd name="connsiteX37" fmla="*/ 23804 w 432706"/>
              <a:gd name="connsiteY37" fmla="*/ 408902 h 432707"/>
              <a:gd name="connsiteX38" fmla="*/ 0 w 432706"/>
              <a:gd name="connsiteY38" fmla="*/ 351574 h 432707"/>
              <a:gd name="connsiteX39" fmla="*/ 0 w 432706"/>
              <a:gd name="connsiteY39" fmla="*/ 81133 h 432707"/>
              <a:gd name="connsiteX40" fmla="*/ 23804 w 432706"/>
              <a:gd name="connsiteY40" fmla="*/ 23805 h 432707"/>
              <a:gd name="connsiteX41" fmla="*/ 81132 w 432706"/>
              <a:gd name="connsiteY41"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32706" h="432707">
                <a:moveTo>
                  <a:pt x="113811" y="276076"/>
                </a:moveTo>
                <a:lnTo>
                  <a:pt x="156631" y="318896"/>
                </a:lnTo>
                <a:lnTo>
                  <a:pt x="141982" y="333545"/>
                </a:lnTo>
                <a:lnTo>
                  <a:pt x="126206" y="333545"/>
                </a:lnTo>
                <a:lnTo>
                  <a:pt x="126206" y="306501"/>
                </a:lnTo>
                <a:lnTo>
                  <a:pt x="99161" y="306501"/>
                </a:lnTo>
                <a:lnTo>
                  <a:pt x="99161" y="290725"/>
                </a:lnTo>
                <a:close/>
                <a:moveTo>
                  <a:pt x="226495" y="164448"/>
                </a:moveTo>
                <a:cubicBezTo>
                  <a:pt x="227903" y="164308"/>
                  <a:pt x="229218" y="164894"/>
                  <a:pt x="230439" y="166209"/>
                </a:cubicBezTo>
                <a:cubicBezTo>
                  <a:pt x="233068" y="168651"/>
                  <a:pt x="232786" y="171468"/>
                  <a:pt x="229593" y="174660"/>
                </a:cubicBezTo>
                <a:lnTo>
                  <a:pt x="147616" y="256638"/>
                </a:lnTo>
                <a:cubicBezTo>
                  <a:pt x="144423" y="259831"/>
                  <a:pt x="141606" y="260112"/>
                  <a:pt x="139165" y="257483"/>
                </a:cubicBezTo>
                <a:cubicBezTo>
                  <a:pt x="136535" y="255042"/>
                  <a:pt x="136817" y="252225"/>
                  <a:pt x="140010" y="249032"/>
                </a:cubicBezTo>
                <a:lnTo>
                  <a:pt x="221987" y="167054"/>
                </a:lnTo>
                <a:cubicBezTo>
                  <a:pt x="223584" y="165458"/>
                  <a:pt x="225086" y="164589"/>
                  <a:pt x="226495" y="164448"/>
                </a:cubicBezTo>
                <a:close/>
                <a:moveTo>
                  <a:pt x="225368" y="126206"/>
                </a:moveTo>
                <a:lnTo>
                  <a:pt x="72117" y="279457"/>
                </a:lnTo>
                <a:lnTo>
                  <a:pt x="72117" y="360589"/>
                </a:lnTo>
                <a:lnTo>
                  <a:pt x="153249" y="360589"/>
                </a:lnTo>
                <a:lnTo>
                  <a:pt x="306500" y="207339"/>
                </a:lnTo>
                <a:close/>
                <a:moveTo>
                  <a:pt x="288471" y="74372"/>
                </a:moveTo>
                <a:cubicBezTo>
                  <a:pt x="280959" y="74372"/>
                  <a:pt x="274574" y="77001"/>
                  <a:pt x="269315" y="82259"/>
                </a:cubicBezTo>
                <a:lnTo>
                  <a:pt x="243397" y="108177"/>
                </a:lnTo>
                <a:lnTo>
                  <a:pt x="324530" y="189309"/>
                </a:lnTo>
                <a:lnTo>
                  <a:pt x="350447" y="163392"/>
                </a:lnTo>
                <a:cubicBezTo>
                  <a:pt x="355706" y="158133"/>
                  <a:pt x="358335" y="151748"/>
                  <a:pt x="358335" y="144236"/>
                </a:cubicBezTo>
                <a:cubicBezTo>
                  <a:pt x="358335" y="136723"/>
                  <a:pt x="355706" y="130338"/>
                  <a:pt x="350447" y="125079"/>
                </a:cubicBezTo>
                <a:lnTo>
                  <a:pt x="307628" y="82259"/>
                </a:lnTo>
                <a:cubicBezTo>
                  <a:pt x="302369" y="77001"/>
                  <a:pt x="295983" y="74372"/>
                  <a:pt x="288471" y="74372"/>
                </a:cubicBezTo>
                <a:close/>
                <a:moveTo>
                  <a:pt x="81132" y="0"/>
                </a:moveTo>
                <a:lnTo>
                  <a:pt x="351574" y="0"/>
                </a:lnTo>
                <a:cubicBezTo>
                  <a:pt x="373923" y="0"/>
                  <a:pt x="393033" y="7935"/>
                  <a:pt x="408902" y="23805"/>
                </a:cubicBezTo>
                <a:cubicBezTo>
                  <a:pt x="424772" y="39674"/>
                  <a:pt x="432706" y="58784"/>
                  <a:pt x="432706" y="81133"/>
                </a:cubicBezTo>
                <a:lnTo>
                  <a:pt x="432706" y="351574"/>
                </a:lnTo>
                <a:cubicBezTo>
                  <a:pt x="432706" y="373924"/>
                  <a:pt x="424772" y="393033"/>
                  <a:pt x="408902" y="408902"/>
                </a:cubicBezTo>
                <a:cubicBezTo>
                  <a:pt x="393033" y="424772"/>
                  <a:pt x="373923" y="432707"/>
                  <a:pt x="351574" y="432707"/>
                </a:cubicBezTo>
                <a:lnTo>
                  <a:pt x="81132" y="432707"/>
                </a:lnTo>
                <a:cubicBezTo>
                  <a:pt x="58783" y="432707"/>
                  <a:pt x="39674" y="424772"/>
                  <a:pt x="23804" y="408902"/>
                </a:cubicBezTo>
                <a:cubicBezTo>
                  <a:pt x="7935" y="393033"/>
                  <a:pt x="0" y="373924"/>
                  <a:pt x="0" y="351574"/>
                </a:cubicBezTo>
                <a:lnTo>
                  <a:pt x="0" y="81133"/>
                </a:lnTo>
                <a:cubicBezTo>
                  <a:pt x="0" y="58784"/>
                  <a:pt x="7935" y="39674"/>
                  <a:pt x="23804" y="23805"/>
                </a:cubicBezTo>
                <a:cubicBezTo>
                  <a:pt x="39674" y="7935"/>
                  <a:pt x="58783" y="0"/>
                  <a:pt x="811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fr-FR" dirty="0"/>
          </a:p>
        </p:txBody>
      </p:sp>
      <p:sp>
        <p:nvSpPr>
          <p:cNvPr id="66" name="Rectangle : avec coins arrondis en diagonale 65">
            <a:extLst>
              <a:ext uri="{FF2B5EF4-FFF2-40B4-BE49-F238E27FC236}">
                <a16:creationId xmlns:a16="http://schemas.microsoft.com/office/drawing/2014/main" id="{D5C638E5-F730-44ED-A96D-600DF11CC5FA}"/>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67" name="Rectangle : avec coins arrondis en diagonale 66">
            <a:extLst>
              <a:ext uri="{FF2B5EF4-FFF2-40B4-BE49-F238E27FC236}">
                <a16:creationId xmlns:a16="http://schemas.microsoft.com/office/drawing/2014/main" id="{EF8EBD21-C231-4FC7-A06C-0FECE2777684}"/>
              </a:ext>
            </a:extLst>
          </p:cNvPr>
          <p:cNvSpPr/>
          <p:nvPr/>
        </p:nvSpPr>
        <p:spPr>
          <a:xfrm>
            <a:off x="60960" y="160470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2 –</a:t>
            </a:r>
            <a:br>
              <a:rPr lang="fr-FR" sz="1000" dirty="0">
                <a:solidFill>
                  <a:srgbClr val="00AC8C"/>
                </a:solidFill>
              </a:rPr>
            </a:br>
            <a:r>
              <a:rPr lang="fr-FR" sz="1000" dirty="0">
                <a:solidFill>
                  <a:srgbClr val="00AC8C"/>
                </a:solidFill>
              </a:rPr>
              <a:t>Stage / Session</a:t>
            </a:r>
          </a:p>
        </p:txBody>
      </p:sp>
      <p:sp>
        <p:nvSpPr>
          <p:cNvPr id="68" name="Rectangle : avec coins arrondis en diagonale 67">
            <a:extLst>
              <a:ext uri="{FF2B5EF4-FFF2-40B4-BE49-F238E27FC236}">
                <a16:creationId xmlns:a16="http://schemas.microsoft.com/office/drawing/2014/main" id="{F06B79FC-0FC3-4514-AD41-A1F0E3FCF811}"/>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69" name="Rectangle : avec coins arrondis en diagonale 68">
            <a:extLst>
              <a:ext uri="{FF2B5EF4-FFF2-40B4-BE49-F238E27FC236}">
                <a16:creationId xmlns:a16="http://schemas.microsoft.com/office/drawing/2014/main" id="{4A6FB579-50D1-43D8-9272-2C0F52B7B195}"/>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70" name="Rectangle : avec coins arrondis en diagonale 69">
            <a:extLst>
              <a:ext uri="{FF2B5EF4-FFF2-40B4-BE49-F238E27FC236}">
                <a16:creationId xmlns:a16="http://schemas.microsoft.com/office/drawing/2014/main" id="{38E3D783-99B4-49D4-94E0-B44DD9E46D09}"/>
              </a:ext>
            </a:extLst>
          </p:cNvPr>
          <p:cNvSpPr/>
          <p:nvPr/>
        </p:nvSpPr>
        <p:spPr>
          <a:xfrm>
            <a:off x="60960" y="3893461"/>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6 - </a:t>
            </a:r>
            <a:br>
              <a:rPr lang="fr-FR" sz="1000" dirty="0"/>
            </a:br>
            <a:r>
              <a:rPr lang="fr-FR" sz="1000" dirty="0"/>
              <a:t> Réalisation session</a:t>
            </a:r>
          </a:p>
        </p:txBody>
      </p:sp>
      <p:sp>
        <p:nvSpPr>
          <p:cNvPr id="71" name="Rectangle : avec coins arrondis en diagonale 70">
            <a:extLst>
              <a:ext uri="{FF2B5EF4-FFF2-40B4-BE49-F238E27FC236}">
                <a16:creationId xmlns:a16="http://schemas.microsoft.com/office/drawing/2014/main" id="{6A378A7C-043B-4408-BF82-6E94918ABA7C}"/>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72" name="Rectangle : avec coins arrondis en diagonale 71">
            <a:extLst>
              <a:ext uri="{FF2B5EF4-FFF2-40B4-BE49-F238E27FC236}">
                <a16:creationId xmlns:a16="http://schemas.microsoft.com/office/drawing/2014/main" id="{CB76332E-F2A5-4777-93BC-684970F81F55}"/>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73" name="Rectangle : avec coins arrondis en diagonale 72">
            <a:extLst>
              <a:ext uri="{FF2B5EF4-FFF2-40B4-BE49-F238E27FC236}">
                <a16:creationId xmlns:a16="http://schemas.microsoft.com/office/drawing/2014/main" id="{F5CCDC4F-BB99-4955-B494-E2624A7F674D}"/>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p>
        </p:txBody>
      </p:sp>
      <p:sp>
        <p:nvSpPr>
          <p:cNvPr id="74" name="Rectangle : avec coins arrondis en diagonale 73">
            <a:extLst>
              <a:ext uri="{FF2B5EF4-FFF2-40B4-BE49-F238E27FC236}">
                <a16:creationId xmlns:a16="http://schemas.microsoft.com/office/drawing/2014/main" id="{A5F36173-E651-4432-99DC-9753EC563810}"/>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75" name="ZoneTexte 74">
            <a:extLst>
              <a:ext uri="{FF2B5EF4-FFF2-40B4-BE49-F238E27FC236}">
                <a16:creationId xmlns:a16="http://schemas.microsoft.com/office/drawing/2014/main" id="{C22DFE6B-3FA1-4CB3-AD32-1C2AC1016C00}"/>
              </a:ext>
            </a:extLst>
          </p:cNvPr>
          <p:cNvSpPr txBox="1"/>
          <p:nvPr/>
        </p:nvSpPr>
        <p:spPr>
          <a:xfrm>
            <a:off x="4702905" y="693823"/>
            <a:ext cx="6710529" cy="369332"/>
          </a:xfrm>
          <a:prstGeom prst="rect">
            <a:avLst/>
          </a:prstGeom>
          <a:solidFill>
            <a:srgbClr val="00AC8C"/>
          </a:solidFill>
        </p:spPr>
        <p:txBody>
          <a:bodyPr wrap="square" rtlCol="0">
            <a:spAutoFit/>
          </a:bodyPr>
          <a:lstStyle/>
          <a:p>
            <a:r>
              <a:rPr lang="fr-FR" b="1" dirty="0">
                <a:solidFill>
                  <a:schemeClr val="bg1"/>
                </a:solidFill>
              </a:rPr>
              <a:t>Accès à l’écran </a:t>
            </a:r>
            <a:r>
              <a:rPr lang="fr-FR" dirty="0">
                <a:solidFill>
                  <a:schemeClr val="bg1"/>
                </a:solidFill>
              </a:rPr>
              <a:t>: Formation </a:t>
            </a: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 </a:t>
            </a: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Fin de session </a:t>
            </a: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a:t>
            </a:r>
            <a:r>
              <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Confirmer la réalisation</a:t>
            </a:r>
            <a:endParaRPr lang="fr-FR" dirty="0">
              <a:solidFill>
                <a:schemeClr val="bg1"/>
              </a:solidFill>
            </a:endParaRPr>
          </a:p>
        </p:txBody>
      </p:sp>
      <p:sp>
        <p:nvSpPr>
          <p:cNvPr id="6" name="Espace réservé de la date 5">
            <a:extLst>
              <a:ext uri="{FF2B5EF4-FFF2-40B4-BE49-F238E27FC236}">
                <a16:creationId xmlns:a16="http://schemas.microsoft.com/office/drawing/2014/main" id="{33C5A389-D5E8-4CA8-BB60-28CA4C8B6670}"/>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81101F7B-9A33-4112-A760-A95C7534A0B9}"/>
              </a:ext>
            </a:extLst>
          </p:cNvPr>
          <p:cNvSpPr>
            <a:spLocks noGrp="1"/>
          </p:cNvSpPr>
          <p:nvPr>
            <p:ph type="sldNum" sz="quarter" idx="12"/>
          </p:nvPr>
        </p:nvSpPr>
        <p:spPr/>
        <p:txBody>
          <a:bodyPr/>
          <a:lstStyle/>
          <a:p>
            <a:fld id="{9BA320C2-BDE6-4EB1-A6D0-0042D9418E61}" type="slidenum">
              <a:rPr lang="fr-FR" smtClean="0"/>
              <a:pPr/>
              <a:t>32</a:t>
            </a:fld>
            <a:endParaRPr lang="fr-FR" dirty="0"/>
          </a:p>
        </p:txBody>
      </p:sp>
      <p:grpSp>
        <p:nvGrpSpPr>
          <p:cNvPr id="76" name="Groupe 75"/>
          <p:cNvGrpSpPr/>
          <p:nvPr/>
        </p:nvGrpSpPr>
        <p:grpSpPr>
          <a:xfrm>
            <a:off x="11331025" y="113495"/>
            <a:ext cx="756938" cy="527878"/>
            <a:chOff x="10975331" y="352297"/>
            <a:chExt cx="756938" cy="527878"/>
          </a:xfrm>
        </p:grpSpPr>
        <p:sp>
          <p:nvSpPr>
            <p:cNvPr id="77" name="Rectangle avec coins arrondis en diagonale 76"/>
            <p:cNvSpPr/>
            <p:nvPr/>
          </p:nvSpPr>
          <p:spPr>
            <a:xfrm>
              <a:off x="10975331" y="352297"/>
              <a:ext cx="756938" cy="527878"/>
            </a:xfrm>
            <a:prstGeom prst="round2Diag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8" name="ZoneTexte 77"/>
            <p:cNvSpPr txBox="1"/>
            <p:nvPr/>
          </p:nvSpPr>
          <p:spPr>
            <a:xfrm>
              <a:off x="10975331" y="450114"/>
              <a:ext cx="756938" cy="369332"/>
            </a:xfrm>
            <a:prstGeom prst="rect">
              <a:avLst/>
            </a:prstGeom>
            <a:noFill/>
          </p:spPr>
          <p:txBody>
            <a:bodyPr wrap="none" rtlCol="0">
              <a:spAutoFit/>
            </a:bodyPr>
            <a:lstStyle/>
            <a:p>
              <a:r>
                <a:rPr lang="fr-FR" b="1" dirty="0">
                  <a:solidFill>
                    <a:srgbClr val="F6FCFA"/>
                  </a:solidFill>
                </a:rPr>
                <a:t>Démo</a:t>
              </a:r>
            </a:p>
          </p:txBody>
        </p:sp>
      </p:grpSp>
      <p:pic>
        <p:nvPicPr>
          <p:cNvPr id="8" name="Image 7"/>
          <p:cNvPicPr>
            <a:picLocks noChangeAspect="1"/>
          </p:cNvPicPr>
          <p:nvPr/>
        </p:nvPicPr>
        <p:blipFill>
          <a:blip r:embed="rId3"/>
          <a:stretch>
            <a:fillRect/>
          </a:stretch>
        </p:blipFill>
        <p:spPr>
          <a:xfrm>
            <a:off x="10216527" y="5503364"/>
            <a:ext cx="747308" cy="115633"/>
          </a:xfrm>
          <a:prstGeom prst="rect">
            <a:avLst/>
          </a:prstGeom>
        </p:spPr>
      </p:pic>
    </p:spTree>
    <p:extLst>
      <p:ext uri="{BB962C8B-B14F-4D97-AF65-F5344CB8AC3E}">
        <p14:creationId xmlns:p14="http://schemas.microsoft.com/office/powerpoint/2010/main" val="2706963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BF9C1E-0908-4FB9-A6B5-D5427706D358}"/>
              </a:ext>
            </a:extLst>
          </p:cNvPr>
          <p:cNvSpPr>
            <a:spLocks noGrp="1"/>
          </p:cNvSpPr>
          <p:nvPr>
            <p:ph type="title"/>
          </p:nvPr>
        </p:nvSpPr>
        <p:spPr/>
        <p:txBody>
          <a:bodyPr>
            <a:normAutofit fontScale="90000"/>
          </a:bodyPr>
          <a:lstStyle/>
          <a:p>
            <a:r>
              <a:rPr lang="fr-FR" dirty="0"/>
              <a:t>Exercice</a:t>
            </a:r>
          </a:p>
        </p:txBody>
      </p:sp>
      <p:sp>
        <p:nvSpPr>
          <p:cNvPr id="4" name="Espace réservé du pied de page 3">
            <a:extLst>
              <a:ext uri="{FF2B5EF4-FFF2-40B4-BE49-F238E27FC236}">
                <a16:creationId xmlns:a16="http://schemas.microsoft.com/office/drawing/2014/main" id="{36808F48-6659-43E9-9E32-4FFB1B14840D}"/>
              </a:ext>
            </a:extLst>
          </p:cNvPr>
          <p:cNvSpPr>
            <a:spLocks noGrp="1"/>
          </p:cNvSpPr>
          <p:nvPr>
            <p:ph type="ftr" sz="quarter" idx="11"/>
          </p:nvPr>
        </p:nvSpPr>
        <p:spPr/>
        <p:txBody>
          <a:bodyPr/>
          <a:lstStyle/>
          <a:p>
            <a:r>
              <a:rPr lang="fr-FR" dirty="0"/>
              <a:t>Module 2</a:t>
            </a:r>
          </a:p>
        </p:txBody>
      </p:sp>
      <p:sp>
        <p:nvSpPr>
          <p:cNvPr id="21" name="Freeform 311">
            <a:extLst>
              <a:ext uri="{FF2B5EF4-FFF2-40B4-BE49-F238E27FC236}">
                <a16:creationId xmlns:a16="http://schemas.microsoft.com/office/drawing/2014/main" id="{CDA84206-3B29-48F0-AA20-6C652D196C01}"/>
              </a:ext>
            </a:extLst>
          </p:cNvPr>
          <p:cNvSpPr/>
          <p:nvPr/>
        </p:nvSpPr>
        <p:spPr>
          <a:xfrm>
            <a:off x="11156555" y="105275"/>
            <a:ext cx="928006" cy="804038"/>
          </a:xfrm>
          <a:custGeom>
            <a:avLst/>
            <a:gdLst/>
            <a:ahLst/>
            <a:cxnLst/>
            <a:rect l="l" t="t" r="r" b="b"/>
            <a:pathLst>
              <a:path w="540884" h="468766">
                <a:moveTo>
                  <a:pt x="45073" y="0"/>
                </a:moveTo>
                <a:lnTo>
                  <a:pt x="495810" y="0"/>
                </a:lnTo>
                <a:cubicBezTo>
                  <a:pt x="508206" y="0"/>
                  <a:pt x="518816" y="4413"/>
                  <a:pt x="527643" y="13241"/>
                </a:cubicBezTo>
                <a:cubicBezTo>
                  <a:pt x="536471" y="22067"/>
                  <a:pt x="540884" y="32678"/>
                  <a:pt x="540884" y="45074"/>
                </a:cubicBezTo>
                <a:lnTo>
                  <a:pt x="540884" y="351575"/>
                </a:lnTo>
                <a:cubicBezTo>
                  <a:pt x="540884" y="363970"/>
                  <a:pt x="536471" y="374581"/>
                  <a:pt x="527643" y="383408"/>
                </a:cubicBezTo>
                <a:cubicBezTo>
                  <a:pt x="518816" y="392235"/>
                  <a:pt x="508206" y="396648"/>
                  <a:pt x="495810" y="396648"/>
                </a:cubicBezTo>
                <a:lnTo>
                  <a:pt x="342560" y="396648"/>
                </a:lnTo>
                <a:cubicBezTo>
                  <a:pt x="342560" y="403597"/>
                  <a:pt x="344062" y="410875"/>
                  <a:pt x="347067" y="418481"/>
                </a:cubicBezTo>
                <a:cubicBezTo>
                  <a:pt x="350072" y="426087"/>
                  <a:pt x="353077" y="432754"/>
                  <a:pt x="356082" y="438482"/>
                </a:cubicBezTo>
                <a:cubicBezTo>
                  <a:pt x="359087" y="444210"/>
                  <a:pt x="360589" y="448295"/>
                  <a:pt x="360589" y="450737"/>
                </a:cubicBezTo>
                <a:cubicBezTo>
                  <a:pt x="360589" y="455620"/>
                  <a:pt x="358805" y="459845"/>
                  <a:pt x="355236" y="463414"/>
                </a:cubicBezTo>
                <a:cubicBezTo>
                  <a:pt x="351668" y="466982"/>
                  <a:pt x="347443" y="468766"/>
                  <a:pt x="342560" y="468766"/>
                </a:cubicBezTo>
                <a:lnTo>
                  <a:pt x="198324" y="468766"/>
                </a:lnTo>
                <a:cubicBezTo>
                  <a:pt x="193441" y="468766"/>
                  <a:pt x="189215" y="466982"/>
                  <a:pt x="185647" y="463414"/>
                </a:cubicBezTo>
                <a:cubicBezTo>
                  <a:pt x="182079" y="459845"/>
                  <a:pt x="180294" y="455620"/>
                  <a:pt x="180294" y="450737"/>
                </a:cubicBezTo>
                <a:cubicBezTo>
                  <a:pt x="180294" y="448107"/>
                  <a:pt x="181797" y="443976"/>
                  <a:pt x="184802" y="438342"/>
                </a:cubicBezTo>
                <a:cubicBezTo>
                  <a:pt x="187807" y="432707"/>
                  <a:pt x="190812" y="426134"/>
                  <a:pt x="193817" y="418622"/>
                </a:cubicBezTo>
                <a:cubicBezTo>
                  <a:pt x="196822" y="411110"/>
                  <a:pt x="198324" y="403785"/>
                  <a:pt x="198324" y="396648"/>
                </a:cubicBezTo>
                <a:lnTo>
                  <a:pt x="45073" y="396648"/>
                </a:lnTo>
                <a:cubicBezTo>
                  <a:pt x="32678" y="396648"/>
                  <a:pt x="22067" y="392235"/>
                  <a:pt x="13240" y="383408"/>
                </a:cubicBezTo>
                <a:cubicBezTo>
                  <a:pt x="4413" y="374581"/>
                  <a:pt x="0" y="363970"/>
                  <a:pt x="0" y="351575"/>
                </a:cubicBezTo>
                <a:lnTo>
                  <a:pt x="0" y="45074"/>
                </a:lnTo>
                <a:cubicBezTo>
                  <a:pt x="0" y="32678"/>
                  <a:pt x="4413" y="22067"/>
                  <a:pt x="13240" y="13241"/>
                </a:cubicBezTo>
                <a:cubicBezTo>
                  <a:pt x="22067" y="4413"/>
                  <a:pt x="32678" y="0"/>
                  <a:pt x="45073" y="0"/>
                </a:cubicBezTo>
                <a:close/>
                <a:moveTo>
                  <a:pt x="45073" y="36059"/>
                </a:moveTo>
                <a:cubicBezTo>
                  <a:pt x="42632" y="36059"/>
                  <a:pt x="40519" y="36951"/>
                  <a:pt x="38735" y="38735"/>
                </a:cubicBezTo>
                <a:cubicBezTo>
                  <a:pt x="36951" y="40519"/>
                  <a:pt x="36059" y="42632"/>
                  <a:pt x="36059" y="45074"/>
                </a:cubicBezTo>
                <a:lnTo>
                  <a:pt x="36059" y="279457"/>
                </a:lnTo>
                <a:cubicBezTo>
                  <a:pt x="36059" y="281898"/>
                  <a:pt x="36951" y="284011"/>
                  <a:pt x="38735" y="285795"/>
                </a:cubicBezTo>
                <a:cubicBezTo>
                  <a:pt x="40519" y="287579"/>
                  <a:pt x="42632" y="288471"/>
                  <a:pt x="45073" y="288471"/>
                </a:cubicBezTo>
                <a:lnTo>
                  <a:pt x="495810" y="288471"/>
                </a:lnTo>
                <a:cubicBezTo>
                  <a:pt x="498251" y="288471"/>
                  <a:pt x="500364" y="287579"/>
                  <a:pt x="502148" y="285795"/>
                </a:cubicBezTo>
                <a:cubicBezTo>
                  <a:pt x="503933" y="284011"/>
                  <a:pt x="504825" y="281898"/>
                  <a:pt x="504825" y="279457"/>
                </a:cubicBezTo>
                <a:lnTo>
                  <a:pt x="504825" y="45074"/>
                </a:lnTo>
                <a:cubicBezTo>
                  <a:pt x="504825" y="42632"/>
                  <a:pt x="503933" y="40519"/>
                  <a:pt x="502148" y="38735"/>
                </a:cubicBezTo>
                <a:cubicBezTo>
                  <a:pt x="500364" y="36951"/>
                  <a:pt x="498251" y="36059"/>
                  <a:pt x="495810" y="36059"/>
                </a:cubicBezTo>
                <a:lnTo>
                  <a:pt x="45073" y="36059"/>
                </a:lnTo>
                <a:close/>
              </a:path>
            </a:pathLst>
          </a:custGeom>
          <a:solidFill>
            <a:srgbClr val="00A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ZoneTexte 21">
            <a:extLst>
              <a:ext uri="{FF2B5EF4-FFF2-40B4-BE49-F238E27FC236}">
                <a16:creationId xmlns:a16="http://schemas.microsoft.com/office/drawing/2014/main" id="{70D555A7-2879-4FD8-B725-9E69C940AA54}"/>
              </a:ext>
            </a:extLst>
          </p:cNvPr>
          <p:cNvSpPr txBox="1"/>
          <p:nvPr/>
        </p:nvSpPr>
        <p:spPr>
          <a:xfrm>
            <a:off x="11211560" y="33682"/>
            <a:ext cx="777240" cy="707886"/>
          </a:xfrm>
          <a:prstGeom prst="rect">
            <a:avLst/>
          </a:prstGeom>
          <a:noFill/>
        </p:spPr>
        <p:txBody>
          <a:bodyPr wrap="square" rtlCol="0">
            <a:spAutoFit/>
          </a:bodyPr>
          <a:lstStyle/>
          <a:p>
            <a:pPr algn="ctr"/>
            <a:r>
              <a:rPr lang="fr-FR" sz="4000" b="1" dirty="0" smtClean="0">
                <a:solidFill>
                  <a:srgbClr val="00AC8C"/>
                </a:solidFill>
              </a:rPr>
              <a:t>7</a:t>
            </a:r>
            <a:endParaRPr lang="fr-FR" b="1" dirty="0">
              <a:solidFill>
                <a:srgbClr val="00AC8C"/>
              </a:solidFill>
            </a:endParaRPr>
          </a:p>
        </p:txBody>
      </p:sp>
      <p:sp>
        <p:nvSpPr>
          <p:cNvPr id="6" name="ZoneTexte 5">
            <a:extLst>
              <a:ext uri="{FF2B5EF4-FFF2-40B4-BE49-F238E27FC236}">
                <a16:creationId xmlns:a16="http://schemas.microsoft.com/office/drawing/2014/main" id="{A4C09C4C-2B80-418A-BEC1-988FD4B2F61C}"/>
              </a:ext>
            </a:extLst>
          </p:cNvPr>
          <p:cNvSpPr txBox="1"/>
          <p:nvPr/>
        </p:nvSpPr>
        <p:spPr>
          <a:xfrm>
            <a:off x="2893780" y="2572400"/>
            <a:ext cx="7276380" cy="1077218"/>
          </a:xfrm>
          <a:prstGeom prst="rect">
            <a:avLst/>
          </a:prstGeom>
          <a:noFill/>
        </p:spPr>
        <p:txBody>
          <a:bodyPr wrap="square" rtlCol="0">
            <a:spAutoFit/>
          </a:bodyPr>
          <a:lstStyle/>
          <a:p>
            <a:pPr algn="ctr"/>
            <a:r>
              <a:rPr lang="fr-FR" sz="3200" b="1" dirty="0">
                <a:solidFill>
                  <a:srgbClr val="00AC8C"/>
                </a:solidFill>
              </a:rPr>
              <a:t>Réaliser la session du </a:t>
            </a:r>
            <a:r>
              <a:rPr lang="fr-FR" sz="3200" b="1" dirty="0" smtClean="0">
                <a:solidFill>
                  <a:srgbClr val="00AC8C"/>
                </a:solidFill>
              </a:rPr>
              <a:t>stage, </a:t>
            </a:r>
            <a:r>
              <a:rPr lang="fr-FR" sz="3200" b="1" dirty="0">
                <a:solidFill>
                  <a:srgbClr val="00AC8C"/>
                </a:solidFill>
              </a:rPr>
              <a:t>gérer les présences et les attestations de formation</a:t>
            </a:r>
          </a:p>
        </p:txBody>
      </p:sp>
      <p:sp>
        <p:nvSpPr>
          <p:cNvPr id="9" name="ZoneTexte 8">
            <a:extLst>
              <a:ext uri="{FF2B5EF4-FFF2-40B4-BE49-F238E27FC236}">
                <a16:creationId xmlns:a16="http://schemas.microsoft.com/office/drawing/2014/main" id="{2C85A83B-C46E-465B-9450-97103F09F658}"/>
              </a:ext>
            </a:extLst>
          </p:cNvPr>
          <p:cNvSpPr txBox="1"/>
          <p:nvPr/>
        </p:nvSpPr>
        <p:spPr>
          <a:xfrm>
            <a:off x="4128220" y="3755031"/>
            <a:ext cx="4807500" cy="369332"/>
          </a:xfrm>
          <a:prstGeom prst="rect">
            <a:avLst/>
          </a:prstGeom>
          <a:noFill/>
        </p:spPr>
        <p:txBody>
          <a:bodyPr wrap="square" rtlCol="0">
            <a:spAutoFit/>
          </a:bodyPr>
          <a:lstStyle/>
          <a:p>
            <a:pPr algn="ctr"/>
            <a:r>
              <a:rPr lang="fr-FR" i="1" dirty="0"/>
              <a:t>Se reporter au cahier d’exercices – Exercice </a:t>
            </a:r>
            <a:r>
              <a:rPr lang="fr-FR" i="1" dirty="0" smtClean="0"/>
              <a:t>7</a:t>
            </a:r>
            <a:endParaRPr lang="fr-FR" i="1" dirty="0"/>
          </a:p>
        </p:txBody>
      </p:sp>
      <p:sp>
        <p:nvSpPr>
          <p:cNvPr id="20" name="ZoneTexte 19">
            <a:extLst>
              <a:ext uri="{FF2B5EF4-FFF2-40B4-BE49-F238E27FC236}">
                <a16:creationId xmlns:a16="http://schemas.microsoft.com/office/drawing/2014/main" id="{A42C3ABE-82BF-4A96-8412-1858C1F88572}"/>
              </a:ext>
            </a:extLst>
          </p:cNvPr>
          <p:cNvSpPr txBox="1"/>
          <p:nvPr/>
        </p:nvSpPr>
        <p:spPr>
          <a:xfrm>
            <a:off x="1232018" y="670477"/>
            <a:ext cx="4406782" cy="369332"/>
          </a:xfrm>
          <a:prstGeom prst="rect">
            <a:avLst/>
          </a:prstGeom>
          <a:noFill/>
        </p:spPr>
        <p:txBody>
          <a:bodyPr wrap="square" rtlCol="0">
            <a:spAutoFit/>
          </a:bodyPr>
          <a:lstStyle/>
          <a:p>
            <a:r>
              <a:rPr lang="fr-FR" i="1" dirty="0">
                <a:latin typeface="+mj-lt"/>
              </a:rPr>
              <a:t>Réaliser une session</a:t>
            </a:r>
          </a:p>
        </p:txBody>
      </p:sp>
      <p:sp>
        <p:nvSpPr>
          <p:cNvPr id="24" name="Rectangle : avec coins arrondis en diagonale 23">
            <a:extLst>
              <a:ext uri="{FF2B5EF4-FFF2-40B4-BE49-F238E27FC236}">
                <a16:creationId xmlns:a16="http://schemas.microsoft.com/office/drawing/2014/main" id="{EFFB9A56-43BC-4042-9FCE-D63D1AB34DDE}"/>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25" name="Rectangle : avec coins arrondis en diagonale 24">
            <a:extLst>
              <a:ext uri="{FF2B5EF4-FFF2-40B4-BE49-F238E27FC236}">
                <a16:creationId xmlns:a16="http://schemas.microsoft.com/office/drawing/2014/main" id="{F5930B3E-DAC9-4101-8EF1-EBF02459C4F3}"/>
              </a:ext>
            </a:extLst>
          </p:cNvPr>
          <p:cNvSpPr/>
          <p:nvPr/>
        </p:nvSpPr>
        <p:spPr>
          <a:xfrm>
            <a:off x="60960" y="160470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2 –</a:t>
            </a:r>
            <a:br>
              <a:rPr lang="fr-FR" sz="1000" dirty="0">
                <a:solidFill>
                  <a:srgbClr val="00AC8C"/>
                </a:solidFill>
              </a:rPr>
            </a:br>
            <a:r>
              <a:rPr lang="fr-FR" sz="1000" dirty="0">
                <a:solidFill>
                  <a:srgbClr val="00AC8C"/>
                </a:solidFill>
              </a:rPr>
              <a:t>Stage / Session</a:t>
            </a:r>
          </a:p>
        </p:txBody>
      </p:sp>
      <p:sp>
        <p:nvSpPr>
          <p:cNvPr id="26" name="Rectangle : avec coins arrondis en diagonale 25">
            <a:extLst>
              <a:ext uri="{FF2B5EF4-FFF2-40B4-BE49-F238E27FC236}">
                <a16:creationId xmlns:a16="http://schemas.microsoft.com/office/drawing/2014/main" id="{2919ECC8-E97F-49B3-8498-EED79C319DBC}"/>
              </a:ext>
            </a:extLst>
          </p:cNvPr>
          <p:cNvSpPr/>
          <p:nvPr/>
        </p:nvSpPr>
        <p:spPr>
          <a:xfrm>
            <a:off x="60960" y="274908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4 –</a:t>
            </a:r>
            <a:br>
              <a:rPr lang="fr-FR" sz="1000" dirty="0">
                <a:solidFill>
                  <a:srgbClr val="00AC8C"/>
                </a:solidFill>
              </a:rPr>
            </a:br>
            <a:r>
              <a:rPr lang="fr-FR" sz="1000" dirty="0">
                <a:solidFill>
                  <a:srgbClr val="00AC8C"/>
                </a:solidFill>
              </a:rPr>
              <a:t>Validation</a:t>
            </a:r>
          </a:p>
        </p:txBody>
      </p:sp>
      <p:sp>
        <p:nvSpPr>
          <p:cNvPr id="27" name="Rectangle : avec coins arrondis en diagonale 26">
            <a:extLst>
              <a:ext uri="{FF2B5EF4-FFF2-40B4-BE49-F238E27FC236}">
                <a16:creationId xmlns:a16="http://schemas.microsoft.com/office/drawing/2014/main" id="{8068463B-52D0-466B-834E-9FC625F0646A}"/>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28" name="Rectangle : avec coins arrondis en diagonale 27">
            <a:extLst>
              <a:ext uri="{FF2B5EF4-FFF2-40B4-BE49-F238E27FC236}">
                <a16:creationId xmlns:a16="http://schemas.microsoft.com/office/drawing/2014/main" id="{1C5828E3-A976-4585-86D0-2C948711631E}"/>
              </a:ext>
            </a:extLst>
          </p:cNvPr>
          <p:cNvSpPr/>
          <p:nvPr/>
        </p:nvSpPr>
        <p:spPr>
          <a:xfrm>
            <a:off x="60960" y="3893461"/>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6 - </a:t>
            </a:r>
            <a:br>
              <a:rPr lang="fr-FR" sz="1000" dirty="0"/>
            </a:br>
            <a:r>
              <a:rPr lang="fr-FR" sz="1000" dirty="0"/>
              <a:t> Réalisation session</a:t>
            </a:r>
          </a:p>
        </p:txBody>
      </p:sp>
      <p:sp>
        <p:nvSpPr>
          <p:cNvPr id="29" name="Rectangle : avec coins arrondis en diagonale 28">
            <a:extLst>
              <a:ext uri="{FF2B5EF4-FFF2-40B4-BE49-F238E27FC236}">
                <a16:creationId xmlns:a16="http://schemas.microsoft.com/office/drawing/2014/main" id="{F5007175-945D-480A-99F4-22036C866407}"/>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30" name="Rectangle : avec coins arrondis en diagonale 29">
            <a:extLst>
              <a:ext uri="{FF2B5EF4-FFF2-40B4-BE49-F238E27FC236}">
                <a16:creationId xmlns:a16="http://schemas.microsoft.com/office/drawing/2014/main" id="{17C32E4E-A2AB-4087-9F2D-9D83AC7AF1DE}"/>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31" name="Rectangle : avec coins arrondis en diagonale 30">
            <a:extLst>
              <a:ext uri="{FF2B5EF4-FFF2-40B4-BE49-F238E27FC236}">
                <a16:creationId xmlns:a16="http://schemas.microsoft.com/office/drawing/2014/main" id="{93F78853-3B9D-466E-AF05-C366F496EC72}"/>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p>
        </p:txBody>
      </p:sp>
      <p:sp>
        <p:nvSpPr>
          <p:cNvPr id="32" name="Rectangle : avec coins arrondis en diagonale 31">
            <a:extLst>
              <a:ext uri="{FF2B5EF4-FFF2-40B4-BE49-F238E27FC236}">
                <a16:creationId xmlns:a16="http://schemas.microsoft.com/office/drawing/2014/main" id="{BA22A5AD-92E9-41CB-9B50-92E257BF2723}"/>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3" name="Espace réservé de la date 2">
            <a:extLst>
              <a:ext uri="{FF2B5EF4-FFF2-40B4-BE49-F238E27FC236}">
                <a16:creationId xmlns:a16="http://schemas.microsoft.com/office/drawing/2014/main" id="{E1620B6A-950D-4510-97FB-597C3B53EBB3}"/>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D4D9CB5D-CE96-411A-82D3-FFAAA4D07794}"/>
              </a:ext>
            </a:extLst>
          </p:cNvPr>
          <p:cNvSpPr>
            <a:spLocks noGrp="1"/>
          </p:cNvSpPr>
          <p:nvPr>
            <p:ph type="sldNum" sz="quarter" idx="12"/>
          </p:nvPr>
        </p:nvSpPr>
        <p:spPr/>
        <p:txBody>
          <a:bodyPr/>
          <a:lstStyle/>
          <a:p>
            <a:fld id="{9BA320C2-BDE6-4EB1-A6D0-0042D9418E61}" type="slidenum">
              <a:rPr lang="fr-FR" smtClean="0"/>
              <a:pPr/>
              <a:t>33</a:t>
            </a:fld>
            <a:endParaRPr lang="fr-FR" dirty="0"/>
          </a:p>
        </p:txBody>
      </p:sp>
    </p:spTree>
    <p:extLst>
      <p:ext uri="{BB962C8B-B14F-4D97-AF65-F5344CB8AC3E}">
        <p14:creationId xmlns:p14="http://schemas.microsoft.com/office/powerpoint/2010/main" val="2472089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A5FFB3-0E9F-4022-9107-493968A47875}"/>
              </a:ext>
            </a:extLst>
          </p:cNvPr>
          <p:cNvSpPr>
            <a:spLocks noGrp="1"/>
          </p:cNvSpPr>
          <p:nvPr>
            <p:ph type="title"/>
          </p:nvPr>
        </p:nvSpPr>
        <p:spPr/>
        <p:txBody>
          <a:bodyPr>
            <a:normAutofit fontScale="90000"/>
          </a:bodyPr>
          <a:lstStyle/>
          <a:p>
            <a:r>
              <a:rPr lang="fr-FR" dirty="0" smtClean="0"/>
              <a:t>SYNTHESE</a:t>
            </a:r>
            <a:endParaRPr lang="fr-FR" dirty="0"/>
          </a:p>
        </p:txBody>
      </p:sp>
      <p:sp>
        <p:nvSpPr>
          <p:cNvPr id="56" name="Espace réservé du pied de page 55">
            <a:extLst>
              <a:ext uri="{FF2B5EF4-FFF2-40B4-BE49-F238E27FC236}">
                <a16:creationId xmlns:a16="http://schemas.microsoft.com/office/drawing/2014/main" id="{295BF652-9AEB-45D8-A615-2C85AAEB722A}"/>
              </a:ext>
            </a:extLst>
          </p:cNvPr>
          <p:cNvSpPr>
            <a:spLocks noGrp="1"/>
          </p:cNvSpPr>
          <p:nvPr>
            <p:ph type="ftr" sz="quarter" idx="11"/>
          </p:nvPr>
        </p:nvSpPr>
        <p:spPr/>
        <p:txBody>
          <a:bodyPr/>
          <a:lstStyle/>
          <a:p>
            <a:r>
              <a:rPr lang="fr-FR" dirty="0"/>
              <a:t>Module </a:t>
            </a:r>
            <a:r>
              <a:rPr lang="fr-FR" dirty="0" smtClean="0"/>
              <a:t>2</a:t>
            </a:r>
          </a:p>
        </p:txBody>
      </p:sp>
      <p:sp>
        <p:nvSpPr>
          <p:cNvPr id="50" name="Rectangle 44">
            <a:extLst>
              <a:ext uri="{FF2B5EF4-FFF2-40B4-BE49-F238E27FC236}">
                <a16:creationId xmlns:a16="http://schemas.microsoft.com/office/drawing/2014/main" id="{8DCD719A-C898-417E-9D48-42EBE476F510}"/>
              </a:ext>
            </a:extLst>
          </p:cNvPr>
          <p:cNvSpPr>
            <a:spLocks noChangeArrowheads="1"/>
          </p:cNvSpPr>
          <p:nvPr/>
        </p:nvSpPr>
        <p:spPr bwMode="auto">
          <a:xfrm>
            <a:off x="2627797" y="10967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99" name="Rectangle 44">
            <a:extLst>
              <a:ext uri="{FF2B5EF4-FFF2-40B4-BE49-F238E27FC236}">
                <a16:creationId xmlns:a16="http://schemas.microsoft.com/office/drawing/2014/main" id="{78F7A9D4-2CBA-47D6-983D-758806231277}"/>
              </a:ext>
            </a:extLst>
          </p:cNvPr>
          <p:cNvSpPr>
            <a:spLocks noChangeArrowheads="1"/>
          </p:cNvSpPr>
          <p:nvPr/>
        </p:nvSpPr>
        <p:spPr bwMode="auto">
          <a:xfrm>
            <a:off x="5709921" y="10967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pic>
        <p:nvPicPr>
          <p:cNvPr id="33" name="Image 32">
            <a:extLst>
              <a:ext uri="{FF2B5EF4-FFF2-40B4-BE49-F238E27FC236}">
                <a16:creationId xmlns:a16="http://schemas.microsoft.com/office/drawing/2014/main" id="{45A0DFC7-5E3D-4D93-B413-B5EA46AC45A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810" y="1450785"/>
            <a:ext cx="11339926" cy="588780"/>
          </a:xfrm>
          <a:prstGeom prst="rect">
            <a:avLst/>
          </a:prstGeom>
          <a:noFill/>
          <a:ln>
            <a:solidFill>
              <a:schemeClr val="bg1">
                <a:lumMod val="50000"/>
              </a:schemeClr>
            </a:solidFill>
          </a:ln>
        </p:spPr>
      </p:pic>
      <p:sp>
        <p:nvSpPr>
          <p:cNvPr id="21" name="ZoneTexte 20">
            <a:extLst>
              <a:ext uri="{FF2B5EF4-FFF2-40B4-BE49-F238E27FC236}">
                <a16:creationId xmlns:a16="http://schemas.microsoft.com/office/drawing/2014/main" id="{FB9193CE-2E29-45BA-AFA1-69ADA2A56909}"/>
              </a:ext>
            </a:extLst>
          </p:cNvPr>
          <p:cNvSpPr txBox="1"/>
          <p:nvPr/>
        </p:nvSpPr>
        <p:spPr>
          <a:xfrm>
            <a:off x="1232018" y="670477"/>
            <a:ext cx="3715902" cy="369332"/>
          </a:xfrm>
          <a:prstGeom prst="rect">
            <a:avLst/>
          </a:prstGeom>
          <a:noFill/>
        </p:spPr>
        <p:txBody>
          <a:bodyPr wrap="square" rtlCol="0">
            <a:spAutoFit/>
          </a:bodyPr>
          <a:lstStyle/>
          <a:p>
            <a:r>
              <a:rPr lang="fr-FR" i="1" dirty="0">
                <a:latin typeface="+mj-lt"/>
              </a:rPr>
              <a:t>Présentation générale de RenoiRH</a:t>
            </a:r>
          </a:p>
        </p:txBody>
      </p:sp>
      <p:graphicFrame>
        <p:nvGraphicFramePr>
          <p:cNvPr id="3" name="Tableau 3">
            <a:extLst>
              <a:ext uri="{FF2B5EF4-FFF2-40B4-BE49-F238E27FC236}">
                <a16:creationId xmlns:a16="http://schemas.microsoft.com/office/drawing/2014/main" id="{2025CDFB-EC41-4203-9CE3-5C11EB623A4B}"/>
              </a:ext>
            </a:extLst>
          </p:cNvPr>
          <p:cNvGraphicFramePr>
            <a:graphicFrameLocks noGrp="1"/>
          </p:cNvGraphicFramePr>
          <p:nvPr>
            <p:extLst>
              <p:ext uri="{D42A27DB-BD31-4B8C-83A1-F6EECF244321}">
                <p14:modId xmlns:p14="http://schemas.microsoft.com/office/powerpoint/2010/main" val="1984418327"/>
              </p:ext>
            </p:extLst>
          </p:nvPr>
        </p:nvGraphicFramePr>
        <p:xfrm>
          <a:off x="657955" y="2812576"/>
          <a:ext cx="11344781" cy="3076248"/>
        </p:xfrm>
        <a:graphic>
          <a:graphicData uri="http://schemas.openxmlformats.org/drawingml/2006/table">
            <a:tbl>
              <a:tblPr firstRow="1" bandRow="1">
                <a:tableStyleId>{E8B1032C-EA38-4F05-BA0D-38AFFFC7BED3}</a:tableStyleId>
              </a:tblPr>
              <a:tblGrid>
                <a:gridCol w="518553">
                  <a:extLst>
                    <a:ext uri="{9D8B030D-6E8A-4147-A177-3AD203B41FA5}">
                      <a16:colId xmlns:a16="http://schemas.microsoft.com/office/drawing/2014/main" val="2917028999"/>
                    </a:ext>
                  </a:extLst>
                </a:gridCol>
                <a:gridCol w="6846561">
                  <a:extLst>
                    <a:ext uri="{9D8B030D-6E8A-4147-A177-3AD203B41FA5}">
                      <a16:colId xmlns:a16="http://schemas.microsoft.com/office/drawing/2014/main" val="2785874792"/>
                    </a:ext>
                  </a:extLst>
                </a:gridCol>
                <a:gridCol w="3979667">
                  <a:extLst>
                    <a:ext uri="{9D8B030D-6E8A-4147-A177-3AD203B41FA5}">
                      <a16:colId xmlns:a16="http://schemas.microsoft.com/office/drawing/2014/main" val="1539337455"/>
                    </a:ext>
                  </a:extLst>
                </a:gridCol>
              </a:tblGrid>
              <a:tr h="384531">
                <a:tc>
                  <a:txBody>
                    <a:bodyPr/>
                    <a:lstStyle/>
                    <a:p>
                      <a:pPr algn="ctr"/>
                      <a:r>
                        <a:rPr lang="fr-FR" sz="1800" b="1" dirty="0">
                          <a:solidFill>
                            <a:schemeClr val="bg1"/>
                          </a:solidFill>
                        </a:rPr>
                        <a:t>1</a:t>
                      </a:r>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solidFill>
                      <a:srgbClr val="00AC8C"/>
                    </a:solidFill>
                  </a:tcPr>
                </a:tc>
                <a:tc>
                  <a:txBody>
                    <a:bodyPr/>
                    <a:lstStyle/>
                    <a:p>
                      <a:r>
                        <a:rPr lang="fr-FR" sz="1600" b="0" kern="1200" dirty="0">
                          <a:solidFill>
                            <a:schemeClr val="tx1"/>
                          </a:solidFill>
                          <a:effectLst/>
                          <a:latin typeface="+mn-lt"/>
                          <a:ea typeface="+mn-ea"/>
                          <a:cs typeface="+mn-cs"/>
                        </a:rPr>
                        <a:t>Création des stages</a:t>
                      </a:r>
                      <a:endParaRPr lang="fr-FR" sz="1600" b="0" dirty="0"/>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600" b="1" kern="1200" dirty="0">
                          <a:solidFill>
                            <a:schemeClr val="tx1"/>
                          </a:solidFill>
                          <a:effectLst/>
                          <a:latin typeface="+mn-lt"/>
                          <a:ea typeface="+mn-ea"/>
                          <a:cs typeface="+mn-cs"/>
                        </a:rPr>
                        <a:t>Offre de formation </a:t>
                      </a:r>
                      <a:r>
                        <a:rPr lang="fr-FR" sz="1600" b="1" kern="1200" dirty="0">
                          <a:solidFill>
                            <a:srgbClr val="00AC8C"/>
                          </a:solidFill>
                          <a:effectLst/>
                          <a:latin typeface="+mn-lt"/>
                          <a:ea typeface="+mn-ea"/>
                          <a:cs typeface="+mn-cs"/>
                          <a:sym typeface="Wingdings 3" panose="05040102010807070707" pitchFamily="18" charset="2"/>
                        </a:rPr>
                        <a:t></a:t>
                      </a:r>
                      <a:r>
                        <a:rPr lang="fr-FR" sz="1600" b="1" kern="1200" dirty="0">
                          <a:solidFill>
                            <a:schemeClr val="tx1"/>
                          </a:solidFill>
                          <a:effectLst/>
                          <a:latin typeface="+mn-lt"/>
                          <a:ea typeface="+mn-ea"/>
                          <a:cs typeface="+mn-cs"/>
                        </a:rPr>
                        <a:t> Elaborer des stages</a:t>
                      </a:r>
                      <a:endParaRPr lang="fr-FR" sz="1600" dirty="0"/>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2222915"/>
                  </a:ext>
                </a:extLst>
              </a:tr>
              <a:tr h="384531">
                <a:tc>
                  <a:txBody>
                    <a:bodyPr/>
                    <a:lstStyle/>
                    <a:p>
                      <a:pPr algn="ctr"/>
                      <a:r>
                        <a:rPr lang="fr-FR" sz="1800" b="1" dirty="0">
                          <a:solidFill>
                            <a:schemeClr val="bg1"/>
                          </a:solidFill>
                        </a:rPr>
                        <a:t>2</a:t>
                      </a:r>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solidFill>
                      <a:srgbClr val="00AC8C"/>
                    </a:solidFill>
                  </a:tcPr>
                </a:tc>
                <a:tc>
                  <a:txBody>
                    <a:bodyPr/>
                    <a:lstStyle/>
                    <a:p>
                      <a:r>
                        <a:rPr lang="fr-FR" sz="1600" kern="1200" dirty="0">
                          <a:solidFill>
                            <a:schemeClr val="tx1"/>
                          </a:solidFill>
                          <a:effectLst/>
                          <a:latin typeface="+mn-lt"/>
                          <a:ea typeface="+mn-ea"/>
                          <a:cs typeface="+mn-cs"/>
                        </a:rPr>
                        <a:t>Création d’une ou plusieurs sessions par stage</a:t>
                      </a:r>
                      <a:endParaRPr lang="fr-FR" sz="1600" b="0" dirty="0"/>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600" b="1" kern="1200" dirty="0">
                          <a:solidFill>
                            <a:schemeClr val="tx1"/>
                          </a:solidFill>
                          <a:effectLst/>
                          <a:latin typeface="+mn-lt"/>
                          <a:ea typeface="+mn-ea"/>
                          <a:cs typeface="+mn-cs"/>
                        </a:rPr>
                        <a:t>Définir les sessions </a:t>
                      </a:r>
                      <a:r>
                        <a:rPr lang="fr-FR" sz="1600" b="1" kern="1200" dirty="0">
                          <a:solidFill>
                            <a:srgbClr val="00AC8C"/>
                          </a:solidFill>
                          <a:effectLst/>
                          <a:latin typeface="+mn-lt"/>
                          <a:ea typeface="+mn-ea"/>
                          <a:cs typeface="+mn-cs"/>
                          <a:sym typeface="Wingdings 3" panose="05040102010807070707" pitchFamily="18" charset="2"/>
                        </a:rPr>
                        <a:t></a:t>
                      </a:r>
                      <a:r>
                        <a:rPr lang="fr-FR" sz="1600" b="1" kern="1200" dirty="0">
                          <a:solidFill>
                            <a:schemeClr val="tx1"/>
                          </a:solidFill>
                          <a:effectLst/>
                          <a:latin typeface="+mn-lt"/>
                          <a:ea typeface="+mn-ea"/>
                          <a:cs typeface="+mn-cs"/>
                        </a:rPr>
                        <a:t> Définir les sessions</a:t>
                      </a:r>
                      <a:endParaRPr lang="fr-FR" sz="1600" dirty="0"/>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3304369"/>
                  </a:ext>
                </a:extLst>
              </a:tr>
              <a:tr h="384531">
                <a:tc>
                  <a:txBody>
                    <a:bodyPr/>
                    <a:lstStyle/>
                    <a:p>
                      <a:pPr algn="ctr"/>
                      <a:r>
                        <a:rPr lang="fr-FR" sz="1800" b="1" dirty="0">
                          <a:solidFill>
                            <a:schemeClr val="bg1"/>
                          </a:solidFill>
                        </a:rPr>
                        <a:t>3</a:t>
                      </a:r>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solidFill>
                      <a:srgbClr val="00AC8C"/>
                    </a:solidFill>
                  </a:tcPr>
                </a:tc>
                <a:tc>
                  <a:txBody>
                    <a:bodyPr/>
                    <a:lstStyle/>
                    <a:p>
                      <a:r>
                        <a:rPr lang="fr-FR" sz="1600" kern="1200" dirty="0">
                          <a:solidFill>
                            <a:schemeClr val="tx1"/>
                          </a:solidFill>
                          <a:effectLst/>
                          <a:latin typeface="+mn-lt"/>
                          <a:ea typeface="+mn-ea"/>
                          <a:cs typeface="+mn-cs"/>
                        </a:rPr>
                        <a:t>Validation des demandes d‘inscription issues du Self mobile</a:t>
                      </a:r>
                      <a:endParaRPr lang="fr-FR" sz="1600" b="0" dirty="0"/>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fr-FR" sz="1600" b="1" kern="1200" dirty="0" smtClean="0">
                          <a:solidFill>
                            <a:schemeClr val="tx1"/>
                          </a:solidFill>
                          <a:effectLst/>
                          <a:latin typeface="+mn-lt"/>
                          <a:ea typeface="+mn-ea"/>
                          <a:cs typeface="+mn-cs"/>
                        </a:rPr>
                        <a:t>Expert RH </a:t>
                      </a:r>
                      <a:r>
                        <a:rPr lang="fr-FR" sz="1600" b="1" kern="1200" dirty="0" smtClean="0">
                          <a:solidFill>
                            <a:srgbClr val="00AC8C"/>
                          </a:solidFill>
                          <a:effectLst/>
                          <a:latin typeface="+mn-lt"/>
                          <a:ea typeface="+mn-ea"/>
                          <a:cs typeface="+mn-cs"/>
                          <a:sym typeface="Wingdings 3" panose="05040102010807070707" pitchFamily="18" charset="2"/>
                        </a:rPr>
                        <a:t> </a:t>
                      </a:r>
                      <a:r>
                        <a:rPr lang="fr-FR" sz="1600" b="1" kern="1200" dirty="0" smtClean="0">
                          <a:solidFill>
                            <a:schemeClr val="tx1"/>
                          </a:solidFill>
                          <a:effectLst/>
                          <a:latin typeface="+mn-lt"/>
                          <a:ea typeface="+mn-ea"/>
                          <a:cs typeface="+mn-cs"/>
                        </a:rPr>
                        <a:t>Alertes </a:t>
                      </a:r>
                      <a:r>
                        <a:rPr lang="fr-FR" sz="1600" b="1" kern="1200" dirty="0">
                          <a:solidFill>
                            <a:srgbClr val="00AC8C"/>
                          </a:solidFill>
                          <a:effectLst/>
                          <a:latin typeface="+mn-lt"/>
                          <a:ea typeface="+mn-ea"/>
                          <a:cs typeface="+mn-cs"/>
                          <a:sym typeface="Wingdings 3" panose="05040102010807070707" pitchFamily="18" charset="2"/>
                        </a:rPr>
                        <a:t></a:t>
                      </a:r>
                      <a:r>
                        <a:rPr lang="fr-FR" sz="1600" b="1" kern="1200" dirty="0">
                          <a:solidFill>
                            <a:schemeClr val="tx1"/>
                          </a:solidFill>
                          <a:effectLst/>
                          <a:latin typeface="+mn-lt"/>
                          <a:ea typeface="+mn-ea"/>
                          <a:cs typeface="+mn-cs"/>
                        </a:rPr>
                        <a:t> Valider les demandes</a:t>
                      </a:r>
                      <a:endParaRPr lang="fr-FR" sz="1600" dirty="0"/>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540594351"/>
                  </a:ext>
                </a:extLst>
              </a:tr>
              <a:tr h="384531">
                <a:tc>
                  <a:txBody>
                    <a:bodyPr/>
                    <a:lstStyle/>
                    <a:p>
                      <a:pPr algn="ctr"/>
                      <a:r>
                        <a:rPr lang="fr-FR" sz="1800" b="1" dirty="0">
                          <a:solidFill>
                            <a:schemeClr val="bg1"/>
                          </a:solidFill>
                        </a:rPr>
                        <a:t>4</a:t>
                      </a:r>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solidFill>
                      <a:srgbClr val="00AC8C"/>
                    </a:solidFill>
                  </a:tcPr>
                </a:tc>
                <a:tc>
                  <a:txBody>
                    <a:bodyPr/>
                    <a:lstStyle/>
                    <a:p>
                      <a:r>
                        <a:rPr lang="fr-FR" sz="1600" kern="1200" dirty="0">
                          <a:solidFill>
                            <a:schemeClr val="tx1"/>
                          </a:solidFill>
                          <a:effectLst/>
                          <a:latin typeface="+mn-lt"/>
                          <a:ea typeface="+mn-ea"/>
                          <a:cs typeface="+mn-cs"/>
                        </a:rPr>
                        <a:t>Gestion des inscriptions et des convocations</a:t>
                      </a:r>
                      <a:endParaRPr lang="fr-FR" sz="1600" b="0" dirty="0"/>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fr-FR" sz="1600" b="1" kern="1200" dirty="0">
                          <a:solidFill>
                            <a:schemeClr val="tx1"/>
                          </a:solidFill>
                          <a:effectLst/>
                          <a:latin typeface="+mn-lt"/>
                          <a:ea typeface="+mn-ea"/>
                          <a:cs typeface="+mn-cs"/>
                        </a:rPr>
                        <a:t>Définir les sessions </a:t>
                      </a:r>
                      <a:r>
                        <a:rPr lang="fr-FR" sz="1600" b="1" kern="1200" dirty="0">
                          <a:solidFill>
                            <a:srgbClr val="00AC8C"/>
                          </a:solidFill>
                          <a:effectLst/>
                          <a:latin typeface="+mn-lt"/>
                          <a:ea typeface="+mn-ea"/>
                          <a:cs typeface="+mn-cs"/>
                          <a:sym typeface="Wingdings 3" panose="05040102010807070707" pitchFamily="18" charset="2"/>
                        </a:rPr>
                        <a:t></a:t>
                      </a:r>
                      <a:r>
                        <a:rPr lang="fr-FR" sz="1600" b="1" kern="1200" dirty="0">
                          <a:solidFill>
                            <a:schemeClr val="tx1"/>
                          </a:solidFill>
                          <a:effectLst/>
                          <a:latin typeface="+mn-lt"/>
                          <a:ea typeface="+mn-ea"/>
                          <a:cs typeface="+mn-cs"/>
                        </a:rPr>
                        <a:t> Gérer les inscriptions</a:t>
                      </a:r>
                      <a:endParaRPr lang="fr-FR" sz="1600" dirty="0"/>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520366975"/>
                  </a:ext>
                </a:extLst>
              </a:tr>
              <a:tr h="384531">
                <a:tc>
                  <a:txBody>
                    <a:bodyPr/>
                    <a:lstStyle/>
                    <a:p>
                      <a:pPr algn="ctr"/>
                      <a:r>
                        <a:rPr lang="fr-FR" sz="1800" b="1" dirty="0">
                          <a:solidFill>
                            <a:schemeClr val="bg1"/>
                          </a:solidFill>
                        </a:rPr>
                        <a:t>5</a:t>
                      </a:r>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solidFill>
                      <a:srgbClr val="00AC8C"/>
                    </a:solidFill>
                  </a:tcPr>
                </a:tc>
                <a:tc>
                  <a:txBody>
                    <a:bodyPr/>
                    <a:lstStyle/>
                    <a:p>
                      <a:r>
                        <a:rPr lang="fr-FR" sz="1600" kern="1200" dirty="0">
                          <a:solidFill>
                            <a:schemeClr val="tx1"/>
                          </a:solidFill>
                          <a:effectLst/>
                          <a:latin typeface="+mn-lt"/>
                          <a:ea typeface="+mn-ea"/>
                          <a:cs typeface="+mn-cs"/>
                        </a:rPr>
                        <a:t>Gestion de la clôture des sessions, saisie des présences et envoi des attestations</a:t>
                      </a:r>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kern="1200" dirty="0">
                          <a:solidFill>
                            <a:schemeClr val="tx1"/>
                          </a:solidFill>
                          <a:effectLst/>
                          <a:latin typeface="+mn-lt"/>
                          <a:ea typeface="+mn-ea"/>
                          <a:cs typeface="+mn-cs"/>
                        </a:rPr>
                        <a:t>Fin de session </a:t>
                      </a:r>
                      <a:r>
                        <a:rPr lang="fr-FR" sz="1600" b="1" kern="1200" dirty="0">
                          <a:solidFill>
                            <a:srgbClr val="00AC8C"/>
                          </a:solidFill>
                          <a:effectLst/>
                          <a:latin typeface="+mn-lt"/>
                          <a:ea typeface="+mn-ea"/>
                          <a:cs typeface="+mn-cs"/>
                          <a:sym typeface="Wingdings 3" panose="05040102010807070707" pitchFamily="18" charset="2"/>
                        </a:rPr>
                        <a:t></a:t>
                      </a:r>
                      <a:r>
                        <a:rPr lang="fr-FR" sz="1600" b="1" kern="1200" dirty="0">
                          <a:solidFill>
                            <a:schemeClr val="tx1"/>
                          </a:solidFill>
                          <a:effectLst/>
                          <a:latin typeface="+mn-lt"/>
                          <a:ea typeface="+mn-ea"/>
                          <a:cs typeface="+mn-cs"/>
                        </a:rPr>
                        <a:t> Confirmer la réalisation</a:t>
                      </a:r>
                      <a:endParaRPr lang="fr-FR" sz="1600" kern="1200" dirty="0">
                        <a:solidFill>
                          <a:schemeClr val="tx1"/>
                        </a:solidFill>
                        <a:effectLst/>
                        <a:latin typeface="+mn-lt"/>
                        <a:ea typeface="+mn-ea"/>
                        <a:cs typeface="+mn-cs"/>
                      </a:endParaRPr>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721306553"/>
                  </a:ext>
                </a:extLst>
              </a:tr>
              <a:tr h="384531">
                <a:tc>
                  <a:txBody>
                    <a:bodyPr/>
                    <a:lstStyle/>
                    <a:p>
                      <a:pPr algn="ctr"/>
                      <a:r>
                        <a:rPr lang="fr-FR" sz="1800" b="1" dirty="0">
                          <a:solidFill>
                            <a:schemeClr val="bg1"/>
                          </a:solidFill>
                        </a:rPr>
                        <a:t>6</a:t>
                      </a:r>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solidFill>
                      <a:srgbClr val="00AC8C"/>
                    </a:solidFill>
                  </a:tcPr>
                </a:tc>
                <a:tc>
                  <a:txBody>
                    <a:bodyPr/>
                    <a:lstStyle/>
                    <a:p>
                      <a:r>
                        <a:rPr lang="fr-FR" sz="1600" kern="1200" dirty="0">
                          <a:solidFill>
                            <a:schemeClr val="tx1"/>
                          </a:solidFill>
                          <a:effectLst/>
                          <a:latin typeface="+mn-lt"/>
                          <a:ea typeface="+mn-ea"/>
                          <a:cs typeface="+mn-cs"/>
                        </a:rPr>
                        <a:t>Visualisation de l’historique formation de chaque agent</a:t>
                      </a:r>
                      <a:endParaRPr lang="fr-FR" sz="1400" b="0" dirty="0"/>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600" b="1" kern="1200" dirty="0">
                          <a:solidFill>
                            <a:schemeClr val="tx1"/>
                          </a:solidFill>
                          <a:effectLst/>
                          <a:latin typeface="+mn-lt"/>
                          <a:ea typeface="+mn-ea"/>
                          <a:cs typeface="+mn-cs"/>
                        </a:rPr>
                        <a:t>Demandes </a:t>
                      </a:r>
                      <a:r>
                        <a:rPr lang="fr-FR" sz="1600" b="1" kern="1200" dirty="0">
                          <a:solidFill>
                            <a:srgbClr val="00AC8C"/>
                          </a:solidFill>
                          <a:effectLst/>
                          <a:latin typeface="+mn-lt"/>
                          <a:ea typeface="+mn-ea"/>
                          <a:cs typeface="+mn-cs"/>
                          <a:sym typeface="Wingdings 3" panose="05040102010807070707" pitchFamily="18" charset="2"/>
                        </a:rPr>
                        <a:t></a:t>
                      </a:r>
                      <a:r>
                        <a:rPr lang="fr-FR" sz="1600" b="1" kern="1200" dirty="0">
                          <a:solidFill>
                            <a:schemeClr val="tx1"/>
                          </a:solidFill>
                          <a:effectLst/>
                          <a:latin typeface="+mn-lt"/>
                          <a:ea typeface="+mn-ea"/>
                          <a:cs typeface="+mn-cs"/>
                        </a:rPr>
                        <a:t> Afficher l’historique</a:t>
                      </a:r>
                      <a:endParaRPr lang="fr-FR" sz="1600" dirty="0"/>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5348366"/>
                  </a:ext>
                </a:extLst>
              </a:tr>
              <a:tr h="384531">
                <a:tc>
                  <a:txBody>
                    <a:bodyPr/>
                    <a:lstStyle/>
                    <a:p>
                      <a:pPr algn="ctr"/>
                      <a:r>
                        <a:rPr lang="fr-FR" sz="1800" b="1" dirty="0">
                          <a:solidFill>
                            <a:schemeClr val="bg1"/>
                          </a:solidFill>
                        </a:rPr>
                        <a:t>7</a:t>
                      </a:r>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solidFill>
                      <a:srgbClr val="00AC8C"/>
                    </a:solidFill>
                  </a:tcPr>
                </a:tc>
                <a:tc>
                  <a:txBody>
                    <a:bodyPr/>
                    <a:lstStyle/>
                    <a:p>
                      <a:r>
                        <a:rPr lang="fr-FR" sz="1600" kern="1200" dirty="0">
                          <a:solidFill>
                            <a:schemeClr val="tx1"/>
                          </a:solidFill>
                          <a:effectLst/>
                          <a:latin typeface="+mn-lt"/>
                          <a:ea typeface="+mn-ea"/>
                          <a:cs typeface="+mn-cs"/>
                        </a:rPr>
                        <a:t>Création des organismes et lieux de formation</a:t>
                      </a:r>
                      <a:endParaRPr lang="fr-FR" sz="1400" b="0" dirty="0"/>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600" b="1" kern="1200" dirty="0">
                          <a:solidFill>
                            <a:schemeClr val="tx1"/>
                          </a:solidFill>
                          <a:effectLst/>
                          <a:latin typeface="+mn-lt"/>
                          <a:ea typeface="+mn-ea"/>
                          <a:cs typeface="+mn-cs"/>
                        </a:rPr>
                        <a:t>Offre de formation </a:t>
                      </a:r>
                      <a:r>
                        <a:rPr lang="fr-FR" sz="1600" b="1" kern="1200" dirty="0">
                          <a:solidFill>
                            <a:srgbClr val="00AC8C"/>
                          </a:solidFill>
                          <a:effectLst/>
                          <a:latin typeface="+mn-lt"/>
                          <a:ea typeface="+mn-ea"/>
                          <a:cs typeface="+mn-cs"/>
                          <a:sym typeface="Wingdings 3" panose="05040102010807070707" pitchFamily="18" charset="2"/>
                        </a:rPr>
                        <a:t></a:t>
                      </a:r>
                      <a:r>
                        <a:rPr lang="fr-FR" sz="1600" b="1" kern="1200" dirty="0">
                          <a:solidFill>
                            <a:schemeClr val="tx1"/>
                          </a:solidFill>
                          <a:effectLst/>
                          <a:latin typeface="+mn-lt"/>
                          <a:ea typeface="+mn-ea"/>
                          <a:cs typeface="+mn-cs"/>
                        </a:rPr>
                        <a:t> Configurer</a:t>
                      </a:r>
                      <a:endParaRPr lang="fr-FR" sz="1600" dirty="0"/>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6772139"/>
                  </a:ext>
                </a:extLst>
              </a:tr>
              <a:tr h="384531">
                <a:tc>
                  <a:txBody>
                    <a:bodyPr/>
                    <a:lstStyle/>
                    <a:p>
                      <a:pPr algn="ctr"/>
                      <a:r>
                        <a:rPr lang="fr-FR" sz="1800" b="1" dirty="0">
                          <a:solidFill>
                            <a:schemeClr val="bg1"/>
                          </a:solidFill>
                        </a:rPr>
                        <a:t>8</a:t>
                      </a:r>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solidFill>
                      <a:srgbClr val="00AC8C"/>
                    </a:solidFill>
                  </a:tcPr>
                </a:tc>
                <a:tc>
                  <a:txBody>
                    <a:bodyPr/>
                    <a:lstStyle/>
                    <a:p>
                      <a:r>
                        <a:rPr lang="fr-FR" sz="1600" kern="1200" dirty="0">
                          <a:solidFill>
                            <a:schemeClr val="tx1"/>
                          </a:solidFill>
                          <a:effectLst/>
                          <a:latin typeface="+mn-lt"/>
                          <a:ea typeface="+mn-ea"/>
                          <a:cs typeface="+mn-cs"/>
                        </a:rPr>
                        <a:t>Création des salles</a:t>
                      </a:r>
                      <a:endParaRPr lang="fr-FR" sz="1400" b="0" dirty="0"/>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600" b="1" kern="1200" dirty="0">
                          <a:solidFill>
                            <a:schemeClr val="tx1"/>
                          </a:solidFill>
                          <a:effectLst/>
                          <a:latin typeface="+mn-lt"/>
                          <a:ea typeface="+mn-ea"/>
                          <a:cs typeface="+mn-cs"/>
                        </a:rPr>
                        <a:t>Configuration </a:t>
                      </a:r>
                      <a:r>
                        <a:rPr lang="fr-FR" sz="1600" b="1" kern="1200" dirty="0">
                          <a:solidFill>
                            <a:srgbClr val="00AC8C"/>
                          </a:solidFill>
                          <a:effectLst/>
                          <a:latin typeface="+mn-lt"/>
                          <a:ea typeface="+mn-ea"/>
                          <a:cs typeface="+mn-cs"/>
                          <a:sym typeface="Wingdings 3" panose="05040102010807070707" pitchFamily="18" charset="2"/>
                        </a:rPr>
                        <a:t></a:t>
                      </a:r>
                      <a:r>
                        <a:rPr lang="fr-FR" sz="1600" b="1" kern="1200" dirty="0">
                          <a:solidFill>
                            <a:schemeClr val="tx1"/>
                          </a:solidFill>
                          <a:effectLst/>
                          <a:latin typeface="+mn-lt"/>
                          <a:ea typeface="+mn-ea"/>
                          <a:cs typeface="+mn-cs"/>
                        </a:rPr>
                        <a:t> Salles de formation</a:t>
                      </a:r>
                      <a:endParaRPr lang="fr-FR" sz="1600" dirty="0"/>
                    </a:p>
                  </a:txBody>
                  <a:tcPr anchor="ctr">
                    <a:lnL w="12700" cap="flat" cmpd="sng" algn="ctr">
                      <a:solidFill>
                        <a:srgbClr val="00AC8C"/>
                      </a:solidFill>
                      <a:prstDash val="solid"/>
                      <a:round/>
                      <a:headEnd type="none" w="med" len="med"/>
                      <a:tailEnd type="none" w="med" len="med"/>
                    </a:lnL>
                    <a:lnR w="12700" cap="flat" cmpd="sng" algn="ctr">
                      <a:solidFill>
                        <a:srgbClr val="00AC8C"/>
                      </a:solidFill>
                      <a:prstDash val="solid"/>
                      <a:round/>
                      <a:headEnd type="none" w="med" len="med"/>
                      <a:tailEnd type="none" w="med" len="med"/>
                    </a:lnR>
                    <a:lnT w="12700" cap="flat" cmpd="sng" algn="ctr">
                      <a:solidFill>
                        <a:srgbClr val="00AC8C"/>
                      </a:solidFill>
                      <a:prstDash val="solid"/>
                      <a:round/>
                      <a:headEnd type="none" w="med" len="med"/>
                      <a:tailEnd type="none" w="med" len="med"/>
                    </a:lnT>
                    <a:lnB w="12700" cap="flat" cmpd="sng" algn="ctr">
                      <a:solidFill>
                        <a:srgbClr val="00AC8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7720213"/>
                  </a:ext>
                </a:extLst>
              </a:tr>
            </a:tbl>
          </a:graphicData>
        </a:graphic>
      </p:graphicFrame>
      <p:sp>
        <p:nvSpPr>
          <p:cNvPr id="25" name="Triangle isocèle 24">
            <a:extLst>
              <a:ext uri="{FF2B5EF4-FFF2-40B4-BE49-F238E27FC236}">
                <a16:creationId xmlns:a16="http://schemas.microsoft.com/office/drawing/2014/main" id="{AAA8C8DD-0D65-4CC1-9C8C-08FDB342E628}"/>
              </a:ext>
            </a:extLst>
          </p:cNvPr>
          <p:cNvSpPr/>
          <p:nvPr/>
        </p:nvSpPr>
        <p:spPr>
          <a:xfrm rot="10800000">
            <a:off x="5828773" y="2290434"/>
            <a:ext cx="1008000" cy="324436"/>
          </a:xfrm>
          <a:prstGeom prst="triangle">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e la date 3">
            <a:extLst>
              <a:ext uri="{FF2B5EF4-FFF2-40B4-BE49-F238E27FC236}">
                <a16:creationId xmlns:a16="http://schemas.microsoft.com/office/drawing/2014/main" id="{22340D88-F5B0-4C4F-9FD6-D50637CD5929}"/>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E285F1BF-497D-4FD1-B03C-01DD6D4052A3}"/>
              </a:ext>
            </a:extLst>
          </p:cNvPr>
          <p:cNvSpPr>
            <a:spLocks noGrp="1"/>
          </p:cNvSpPr>
          <p:nvPr>
            <p:ph type="sldNum" sz="quarter" idx="12"/>
          </p:nvPr>
        </p:nvSpPr>
        <p:spPr/>
        <p:txBody>
          <a:bodyPr/>
          <a:lstStyle/>
          <a:p>
            <a:fld id="{FE954997-C674-43B3-87A7-1C878AE16C45}" type="slidenum">
              <a:rPr lang="fr-FR" smtClean="0"/>
              <a:pPr/>
              <a:t>34</a:t>
            </a:fld>
            <a:endParaRPr lang="fr-FR" dirty="0"/>
          </a:p>
        </p:txBody>
      </p:sp>
    </p:spTree>
    <p:extLst>
      <p:ext uri="{BB962C8B-B14F-4D97-AF65-F5344CB8AC3E}">
        <p14:creationId xmlns:p14="http://schemas.microsoft.com/office/powerpoint/2010/main" val="3950913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E0BCF7-2D6A-4B33-A8FD-06978C386C96}"/>
              </a:ext>
            </a:extLst>
          </p:cNvPr>
          <p:cNvSpPr>
            <a:spLocks noGrp="1"/>
          </p:cNvSpPr>
          <p:nvPr>
            <p:ph type="title"/>
          </p:nvPr>
        </p:nvSpPr>
        <p:spPr/>
        <p:txBody>
          <a:bodyPr>
            <a:normAutofit fontScale="90000"/>
          </a:bodyPr>
          <a:lstStyle/>
          <a:p>
            <a:r>
              <a:rPr lang="fr-FR" dirty="0"/>
              <a:t>4-1 Valider une demande agent : </a:t>
            </a:r>
            <a:r>
              <a:rPr lang="fr-FR" dirty="0" smtClean="0"/>
              <a:t>accéder aux alertes</a:t>
            </a:r>
            <a:endParaRPr lang="fr-FR" dirty="0"/>
          </a:p>
        </p:txBody>
      </p:sp>
      <p:sp>
        <p:nvSpPr>
          <p:cNvPr id="4" name="Espace réservé du pied de page 3">
            <a:extLst>
              <a:ext uri="{FF2B5EF4-FFF2-40B4-BE49-F238E27FC236}">
                <a16:creationId xmlns:a16="http://schemas.microsoft.com/office/drawing/2014/main" id="{8D714771-CA0F-4E06-BBB9-4B6D7A93F86E}"/>
              </a:ext>
            </a:extLst>
          </p:cNvPr>
          <p:cNvSpPr>
            <a:spLocks noGrp="1"/>
          </p:cNvSpPr>
          <p:nvPr>
            <p:ph type="ftr" sz="quarter" idx="11"/>
          </p:nvPr>
        </p:nvSpPr>
        <p:spPr/>
        <p:txBody>
          <a:bodyPr/>
          <a:lstStyle/>
          <a:p>
            <a:r>
              <a:rPr lang="fr-FR" dirty="0"/>
              <a:t>Module 2</a:t>
            </a:r>
          </a:p>
        </p:txBody>
      </p:sp>
      <p:sp>
        <p:nvSpPr>
          <p:cNvPr id="39" name="Espace réservé du contenu 38">
            <a:extLst>
              <a:ext uri="{FF2B5EF4-FFF2-40B4-BE49-F238E27FC236}">
                <a16:creationId xmlns:a16="http://schemas.microsoft.com/office/drawing/2014/main" id="{CCD1C60F-8C33-4693-8905-8EE487B3F8C8}"/>
              </a:ext>
            </a:extLst>
          </p:cNvPr>
          <p:cNvSpPr>
            <a:spLocks noGrp="1"/>
          </p:cNvSpPr>
          <p:nvPr>
            <p:ph idx="1"/>
          </p:nvPr>
        </p:nvSpPr>
        <p:spPr>
          <a:xfrm>
            <a:off x="1247258" y="1303562"/>
            <a:ext cx="10106542" cy="4874935"/>
          </a:xfrm>
        </p:spPr>
        <p:txBody>
          <a:bodyPr/>
          <a:lstStyle/>
          <a:p>
            <a:r>
              <a:rPr lang="fr-FR" dirty="0" smtClean="0">
                <a:latin typeface="+mn-lt"/>
              </a:rPr>
              <a:t>Pour traiter les demandes, il faut préalablement </a:t>
            </a:r>
            <a:r>
              <a:rPr lang="fr-FR" b="1" dirty="0" smtClean="0">
                <a:latin typeface="+mn-lt"/>
              </a:rPr>
              <a:t>s’abonner aux alertes de validation finale et / ou intermédiaire</a:t>
            </a:r>
            <a:r>
              <a:rPr lang="fr-FR" dirty="0" smtClean="0">
                <a:latin typeface="+mn-lt"/>
              </a:rPr>
              <a:t> en fonction de son profil gestionnaire : </a:t>
            </a:r>
          </a:p>
          <a:p>
            <a:endParaRPr lang="fr-FR" dirty="0">
              <a:latin typeface="+mn-lt"/>
            </a:endParaRPr>
          </a:p>
          <a:p>
            <a:endParaRPr lang="fr-FR" dirty="0" smtClean="0">
              <a:latin typeface="+mn-lt"/>
            </a:endParaRPr>
          </a:p>
          <a:p>
            <a:endParaRPr lang="fr-FR" dirty="0">
              <a:latin typeface="+mn-lt"/>
            </a:endParaRPr>
          </a:p>
          <a:p>
            <a:endParaRPr lang="fr-FR" dirty="0" smtClean="0">
              <a:latin typeface="+mn-lt"/>
            </a:endParaRPr>
          </a:p>
          <a:p>
            <a:endParaRPr lang="fr-FR" sz="500" dirty="0" smtClean="0">
              <a:latin typeface="+mn-lt"/>
            </a:endParaRPr>
          </a:p>
          <a:p>
            <a:r>
              <a:rPr lang="fr-FR" dirty="0" smtClean="0">
                <a:latin typeface="+mn-lt"/>
              </a:rPr>
              <a:t>Une fois abonné aux alertes de validation, </a:t>
            </a:r>
            <a:r>
              <a:rPr lang="fr-FR" b="1" dirty="0" smtClean="0">
                <a:latin typeface="+mn-lt"/>
              </a:rPr>
              <a:t>les alertes me concernant sont affichées sur l’écran d’accueil </a:t>
            </a:r>
            <a:r>
              <a:rPr lang="fr-FR" dirty="0" smtClean="0">
                <a:latin typeface="+mn-lt"/>
              </a:rPr>
              <a:t>de connexion : Cliquer sur « Voir toutes les alertes », puis sur « Valider les demandes de validation finale ou intermédiaire »</a:t>
            </a:r>
          </a:p>
        </p:txBody>
      </p:sp>
      <p:sp>
        <p:nvSpPr>
          <p:cNvPr id="53" name="ZoneTexte 52">
            <a:extLst>
              <a:ext uri="{FF2B5EF4-FFF2-40B4-BE49-F238E27FC236}">
                <a16:creationId xmlns:a16="http://schemas.microsoft.com/office/drawing/2014/main" id="{A6A683D6-B9BF-4566-9D8A-AD4A93027923}"/>
              </a:ext>
            </a:extLst>
          </p:cNvPr>
          <p:cNvSpPr txBox="1"/>
          <p:nvPr/>
        </p:nvSpPr>
        <p:spPr>
          <a:xfrm>
            <a:off x="1232018" y="670477"/>
            <a:ext cx="4406782" cy="369332"/>
          </a:xfrm>
          <a:prstGeom prst="rect">
            <a:avLst/>
          </a:prstGeom>
          <a:noFill/>
        </p:spPr>
        <p:txBody>
          <a:bodyPr wrap="square" rtlCol="0">
            <a:spAutoFit/>
          </a:bodyPr>
          <a:lstStyle/>
          <a:p>
            <a:r>
              <a:rPr lang="fr-FR" i="1" dirty="0">
                <a:latin typeface="+mj-lt"/>
              </a:rPr>
              <a:t>Valider une demande de formation</a:t>
            </a:r>
          </a:p>
        </p:txBody>
      </p:sp>
      <p:sp>
        <p:nvSpPr>
          <p:cNvPr id="15" name="ZoneTexte 14">
            <a:extLst>
              <a:ext uri="{FF2B5EF4-FFF2-40B4-BE49-F238E27FC236}">
                <a16:creationId xmlns:a16="http://schemas.microsoft.com/office/drawing/2014/main" id="{102904E8-14E4-422B-83DA-1C670B0A97B2}"/>
              </a:ext>
            </a:extLst>
          </p:cNvPr>
          <p:cNvSpPr txBox="1"/>
          <p:nvPr/>
        </p:nvSpPr>
        <p:spPr>
          <a:xfrm>
            <a:off x="5709961" y="693967"/>
            <a:ext cx="3765910" cy="338554"/>
          </a:xfrm>
          <a:prstGeom prst="rect">
            <a:avLst/>
          </a:prstGeom>
          <a:solidFill>
            <a:srgbClr val="00AC8C"/>
          </a:solidFill>
        </p:spPr>
        <p:txBody>
          <a:bodyPr wrap="square" rtlCol="0">
            <a:spAutoFit/>
          </a:bodyPr>
          <a:lstStyle/>
          <a:p>
            <a:r>
              <a:rPr lang="fr-FR" sz="1600" b="1" dirty="0">
                <a:solidFill>
                  <a:schemeClr val="bg1"/>
                </a:solidFill>
              </a:rPr>
              <a:t>Accès aux écrans </a:t>
            </a:r>
            <a:r>
              <a:rPr lang="fr-FR" sz="1600" dirty="0">
                <a:solidFill>
                  <a:schemeClr val="bg1"/>
                </a:solidFill>
              </a:rPr>
              <a:t>: Expert RH </a:t>
            </a:r>
            <a:r>
              <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 </a:t>
            </a:r>
            <a:r>
              <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Mes </a:t>
            </a:r>
            <a:r>
              <a:rPr lang="fr-FR"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alertes</a:t>
            </a:r>
            <a:endParaRPr lang="fr-FR" sz="1600" dirty="0">
              <a:solidFill>
                <a:schemeClr val="bg1"/>
              </a:solidFill>
            </a:endParaRPr>
          </a:p>
        </p:txBody>
      </p:sp>
      <p:sp>
        <p:nvSpPr>
          <p:cNvPr id="16" name="Rectangle : avec coins arrondis en diagonale 15">
            <a:extLst>
              <a:ext uri="{FF2B5EF4-FFF2-40B4-BE49-F238E27FC236}">
                <a16:creationId xmlns:a16="http://schemas.microsoft.com/office/drawing/2014/main" id="{11E63354-BCD0-494E-B265-1447D2C5CA40}"/>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17" name="Rectangle : avec coins arrondis en diagonale 16">
            <a:extLst>
              <a:ext uri="{FF2B5EF4-FFF2-40B4-BE49-F238E27FC236}">
                <a16:creationId xmlns:a16="http://schemas.microsoft.com/office/drawing/2014/main" id="{7D1817B0-1EE8-4B83-8B49-14D6CDEAEAB0}"/>
              </a:ext>
            </a:extLst>
          </p:cNvPr>
          <p:cNvSpPr/>
          <p:nvPr/>
        </p:nvSpPr>
        <p:spPr>
          <a:xfrm>
            <a:off x="60960" y="160470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2 –</a:t>
            </a:r>
            <a:br>
              <a:rPr lang="fr-FR" sz="1000" dirty="0">
                <a:solidFill>
                  <a:srgbClr val="00AC8C"/>
                </a:solidFill>
              </a:rPr>
            </a:br>
            <a:r>
              <a:rPr lang="fr-FR" sz="1000" dirty="0">
                <a:solidFill>
                  <a:srgbClr val="00AC8C"/>
                </a:solidFill>
              </a:rPr>
              <a:t>Stage / Session</a:t>
            </a:r>
          </a:p>
        </p:txBody>
      </p:sp>
      <p:sp>
        <p:nvSpPr>
          <p:cNvPr id="18" name="Rectangle : avec coins arrondis en diagonale 17">
            <a:extLst>
              <a:ext uri="{FF2B5EF4-FFF2-40B4-BE49-F238E27FC236}">
                <a16:creationId xmlns:a16="http://schemas.microsoft.com/office/drawing/2014/main" id="{61AAC413-7982-4730-99A0-F6B17BFAC466}"/>
              </a:ext>
            </a:extLst>
          </p:cNvPr>
          <p:cNvSpPr/>
          <p:nvPr/>
        </p:nvSpPr>
        <p:spPr>
          <a:xfrm>
            <a:off x="60960" y="2749085"/>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4 –</a:t>
            </a:r>
            <a:br>
              <a:rPr lang="fr-FR" sz="1000" dirty="0"/>
            </a:br>
            <a:r>
              <a:rPr lang="fr-FR" sz="1000" dirty="0"/>
              <a:t>Validation</a:t>
            </a:r>
          </a:p>
        </p:txBody>
      </p:sp>
      <p:sp>
        <p:nvSpPr>
          <p:cNvPr id="19" name="Rectangle : avec coins arrondis en diagonale 18">
            <a:extLst>
              <a:ext uri="{FF2B5EF4-FFF2-40B4-BE49-F238E27FC236}">
                <a16:creationId xmlns:a16="http://schemas.microsoft.com/office/drawing/2014/main" id="{CC39ADE1-ADD5-4D0A-8A23-32CE4164FE08}"/>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20" name="Rectangle : avec coins arrondis en diagonale 19">
            <a:extLst>
              <a:ext uri="{FF2B5EF4-FFF2-40B4-BE49-F238E27FC236}">
                <a16:creationId xmlns:a16="http://schemas.microsoft.com/office/drawing/2014/main" id="{881446C3-BE6D-4455-9D9A-3512F82CE2C3}"/>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21" name="Rectangle : avec coins arrondis en diagonale 20">
            <a:extLst>
              <a:ext uri="{FF2B5EF4-FFF2-40B4-BE49-F238E27FC236}">
                <a16:creationId xmlns:a16="http://schemas.microsoft.com/office/drawing/2014/main" id="{EF25D1F2-E988-46D4-8778-02899D3F65DF}"/>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22" name="Rectangle : avec coins arrondis en diagonale 21">
            <a:extLst>
              <a:ext uri="{FF2B5EF4-FFF2-40B4-BE49-F238E27FC236}">
                <a16:creationId xmlns:a16="http://schemas.microsoft.com/office/drawing/2014/main" id="{853F665B-159E-4140-92E6-B3395AD84214}"/>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23" name="Rectangle : avec coins arrondis en diagonale 22">
            <a:extLst>
              <a:ext uri="{FF2B5EF4-FFF2-40B4-BE49-F238E27FC236}">
                <a16:creationId xmlns:a16="http://schemas.microsoft.com/office/drawing/2014/main" id="{9A494A6F-DA46-41FE-A9F2-DDC4EC4A13E9}"/>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p>
        </p:txBody>
      </p:sp>
      <p:sp>
        <p:nvSpPr>
          <p:cNvPr id="24" name="Rectangle : avec coins arrondis en diagonale 23">
            <a:extLst>
              <a:ext uri="{FF2B5EF4-FFF2-40B4-BE49-F238E27FC236}">
                <a16:creationId xmlns:a16="http://schemas.microsoft.com/office/drawing/2014/main" id="{FC16BD70-744C-412F-B874-687CCBB5C7BC}"/>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3" name="Espace réservé de la date 2">
            <a:extLst>
              <a:ext uri="{FF2B5EF4-FFF2-40B4-BE49-F238E27FC236}">
                <a16:creationId xmlns:a16="http://schemas.microsoft.com/office/drawing/2014/main" id="{C4838971-2857-4CE4-B397-CF73FB61260E}"/>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632343A6-30E1-404B-9CFE-5790292341BF}"/>
              </a:ext>
            </a:extLst>
          </p:cNvPr>
          <p:cNvSpPr>
            <a:spLocks noGrp="1"/>
          </p:cNvSpPr>
          <p:nvPr>
            <p:ph type="sldNum" sz="quarter" idx="12"/>
          </p:nvPr>
        </p:nvSpPr>
        <p:spPr/>
        <p:txBody>
          <a:bodyPr/>
          <a:lstStyle/>
          <a:p>
            <a:fld id="{9BA320C2-BDE6-4EB1-A6D0-0042D9418E61}" type="slidenum">
              <a:rPr lang="fr-FR" smtClean="0"/>
              <a:pPr/>
              <a:t>4</a:t>
            </a:fld>
            <a:endParaRPr lang="fr-FR" dirty="0"/>
          </a:p>
        </p:txBody>
      </p:sp>
      <p:pic>
        <p:nvPicPr>
          <p:cNvPr id="6" name="Image 5"/>
          <p:cNvPicPr>
            <a:picLocks noChangeAspect="1"/>
          </p:cNvPicPr>
          <p:nvPr/>
        </p:nvPicPr>
        <p:blipFill>
          <a:blip r:embed="rId2"/>
          <a:stretch>
            <a:fillRect/>
          </a:stretch>
        </p:blipFill>
        <p:spPr>
          <a:xfrm>
            <a:off x="1583635" y="4465649"/>
            <a:ext cx="7869251" cy="1712848"/>
          </a:xfrm>
          <a:prstGeom prst="rect">
            <a:avLst/>
          </a:prstGeom>
        </p:spPr>
      </p:pic>
      <p:pic>
        <p:nvPicPr>
          <p:cNvPr id="7" name="Image 6"/>
          <p:cNvPicPr>
            <a:picLocks noChangeAspect="1"/>
          </p:cNvPicPr>
          <p:nvPr/>
        </p:nvPicPr>
        <p:blipFill>
          <a:blip r:embed="rId3"/>
          <a:stretch>
            <a:fillRect/>
          </a:stretch>
        </p:blipFill>
        <p:spPr>
          <a:xfrm>
            <a:off x="1583635" y="1961040"/>
            <a:ext cx="8252652" cy="1688247"/>
          </a:xfrm>
          <a:prstGeom prst="rect">
            <a:avLst/>
          </a:prstGeom>
        </p:spPr>
      </p:pic>
      <p:sp>
        <p:nvSpPr>
          <p:cNvPr id="8" name="Rectangle 7"/>
          <p:cNvSpPr/>
          <p:nvPr/>
        </p:nvSpPr>
        <p:spPr>
          <a:xfrm>
            <a:off x="1670899" y="3155598"/>
            <a:ext cx="914400" cy="231315"/>
          </a:xfrm>
          <a:prstGeom prst="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p:cNvSpPr/>
          <p:nvPr/>
        </p:nvSpPr>
        <p:spPr>
          <a:xfrm>
            <a:off x="6587714" y="5793971"/>
            <a:ext cx="1957770" cy="174567"/>
          </a:xfrm>
          <a:prstGeom prst="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p:cNvSpPr/>
          <p:nvPr/>
        </p:nvSpPr>
        <p:spPr>
          <a:xfrm>
            <a:off x="9379087" y="3155597"/>
            <a:ext cx="457200" cy="333439"/>
          </a:xfrm>
          <a:prstGeom prst="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30" name="Groupe 29"/>
          <p:cNvGrpSpPr/>
          <p:nvPr/>
        </p:nvGrpSpPr>
        <p:grpSpPr>
          <a:xfrm>
            <a:off x="11186472" y="226982"/>
            <a:ext cx="756938" cy="527878"/>
            <a:chOff x="10975331" y="352297"/>
            <a:chExt cx="756938" cy="527878"/>
          </a:xfrm>
        </p:grpSpPr>
        <p:sp>
          <p:nvSpPr>
            <p:cNvPr id="31" name="Rectangle avec coins arrondis en diagonale 30"/>
            <p:cNvSpPr/>
            <p:nvPr/>
          </p:nvSpPr>
          <p:spPr>
            <a:xfrm>
              <a:off x="10975331" y="352297"/>
              <a:ext cx="756938" cy="527878"/>
            </a:xfrm>
            <a:prstGeom prst="round2Diag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ZoneTexte 31"/>
            <p:cNvSpPr txBox="1"/>
            <p:nvPr/>
          </p:nvSpPr>
          <p:spPr>
            <a:xfrm>
              <a:off x="10975331" y="450114"/>
              <a:ext cx="756938" cy="369332"/>
            </a:xfrm>
            <a:prstGeom prst="rect">
              <a:avLst/>
            </a:prstGeom>
            <a:noFill/>
          </p:spPr>
          <p:txBody>
            <a:bodyPr wrap="none" rtlCol="0">
              <a:spAutoFit/>
            </a:bodyPr>
            <a:lstStyle/>
            <a:p>
              <a:r>
                <a:rPr lang="fr-FR" b="1" dirty="0">
                  <a:solidFill>
                    <a:srgbClr val="F6FCFA"/>
                  </a:solidFill>
                </a:rPr>
                <a:t>Démo</a:t>
              </a:r>
            </a:p>
          </p:txBody>
        </p:sp>
      </p:grpSp>
      <p:sp>
        <p:nvSpPr>
          <p:cNvPr id="36" name="Rectangle 35"/>
          <p:cNvSpPr/>
          <p:nvPr/>
        </p:nvSpPr>
        <p:spPr>
          <a:xfrm>
            <a:off x="6940225" y="3160548"/>
            <a:ext cx="1022317" cy="295490"/>
          </a:xfrm>
          <a:prstGeom prst="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p:cNvSpPr/>
          <p:nvPr/>
        </p:nvSpPr>
        <p:spPr>
          <a:xfrm>
            <a:off x="3506993" y="2538805"/>
            <a:ext cx="645459" cy="106092"/>
          </a:xfrm>
          <a:prstGeom prst="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08071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E0BCF7-2D6A-4B33-A8FD-06978C386C96}"/>
              </a:ext>
            </a:extLst>
          </p:cNvPr>
          <p:cNvSpPr>
            <a:spLocks noGrp="1"/>
          </p:cNvSpPr>
          <p:nvPr>
            <p:ph type="title"/>
          </p:nvPr>
        </p:nvSpPr>
        <p:spPr/>
        <p:txBody>
          <a:bodyPr>
            <a:normAutofit fontScale="90000"/>
          </a:bodyPr>
          <a:lstStyle/>
          <a:p>
            <a:r>
              <a:rPr lang="fr-FR" dirty="0"/>
              <a:t>4-1 Valider une demande agent : </a:t>
            </a:r>
            <a:r>
              <a:rPr lang="fr-FR" dirty="0" smtClean="0"/>
              <a:t>écran</a:t>
            </a:r>
            <a:endParaRPr lang="fr-FR" dirty="0"/>
          </a:p>
        </p:txBody>
      </p:sp>
      <p:sp>
        <p:nvSpPr>
          <p:cNvPr id="4" name="Espace réservé du pied de page 3">
            <a:extLst>
              <a:ext uri="{FF2B5EF4-FFF2-40B4-BE49-F238E27FC236}">
                <a16:creationId xmlns:a16="http://schemas.microsoft.com/office/drawing/2014/main" id="{8D714771-CA0F-4E06-BBB9-4B6D7A93F86E}"/>
              </a:ext>
            </a:extLst>
          </p:cNvPr>
          <p:cNvSpPr>
            <a:spLocks noGrp="1"/>
          </p:cNvSpPr>
          <p:nvPr>
            <p:ph type="ftr" sz="quarter" idx="11"/>
          </p:nvPr>
        </p:nvSpPr>
        <p:spPr/>
        <p:txBody>
          <a:bodyPr/>
          <a:lstStyle/>
          <a:p>
            <a:r>
              <a:rPr lang="fr-FR" dirty="0"/>
              <a:t>Module 2</a:t>
            </a:r>
          </a:p>
        </p:txBody>
      </p:sp>
      <p:pic>
        <p:nvPicPr>
          <p:cNvPr id="47" name="Image 46" descr="Une image contenant texte&#10;&#10;Description générée automatiquement">
            <a:extLst>
              <a:ext uri="{FF2B5EF4-FFF2-40B4-BE49-F238E27FC236}">
                <a16:creationId xmlns:a16="http://schemas.microsoft.com/office/drawing/2014/main" id="{96056D7F-5748-48D1-8ABB-AD11F9CABBC6}"/>
              </a:ext>
            </a:extLst>
          </p:cNvPr>
          <p:cNvPicPr/>
          <p:nvPr/>
        </p:nvPicPr>
        <p:blipFill rotWithShape="1">
          <a:blip r:embed="rId2"/>
          <a:srcRect t="10796"/>
          <a:stretch/>
        </p:blipFill>
        <p:spPr bwMode="auto">
          <a:xfrm>
            <a:off x="2561094" y="1604709"/>
            <a:ext cx="4662971" cy="4657772"/>
          </a:xfrm>
          <a:prstGeom prst="rect">
            <a:avLst/>
          </a:prstGeom>
          <a:ln w="9525" cap="flat" cmpd="sng" algn="ctr">
            <a:solidFill>
              <a:sysClr val="window" lastClr="FFFFFF">
                <a:lumMod val="50000"/>
              </a:sysClr>
            </a:solidFill>
            <a:prstDash val="solid"/>
            <a:round/>
            <a:headEnd type="none" w="med" len="med"/>
            <a:tailEnd type="none" w="med" len="med"/>
            <a:extLst>
              <a:ext uri="{C807C97D-BFC1-408E-A445-0C87EB9F89A2}">
                <ask:lineSketchStyleProps xmlns:ask="http://schemas.microsoft.com/office/drawing/2018/sketchyshapes" xmln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39" name="Espace réservé du contenu 38">
            <a:extLst>
              <a:ext uri="{FF2B5EF4-FFF2-40B4-BE49-F238E27FC236}">
                <a16:creationId xmlns:a16="http://schemas.microsoft.com/office/drawing/2014/main" id="{CCD1C60F-8C33-4693-8905-8EE487B3F8C8}"/>
              </a:ext>
            </a:extLst>
          </p:cNvPr>
          <p:cNvSpPr>
            <a:spLocks noGrp="1"/>
          </p:cNvSpPr>
          <p:nvPr>
            <p:ph idx="1"/>
          </p:nvPr>
        </p:nvSpPr>
        <p:spPr>
          <a:xfrm>
            <a:off x="1247258" y="1039809"/>
            <a:ext cx="10106542" cy="4874935"/>
          </a:xfrm>
        </p:spPr>
        <p:txBody>
          <a:bodyPr/>
          <a:lstStyle/>
          <a:p>
            <a:r>
              <a:rPr lang="fr-FR" dirty="0" smtClean="0">
                <a:latin typeface="+mn-lt"/>
              </a:rPr>
              <a:t>La liste des demandes à valider s’affiche. Les </a:t>
            </a:r>
            <a:r>
              <a:rPr lang="fr-FR" dirty="0">
                <a:latin typeface="+mn-lt"/>
              </a:rPr>
              <a:t>trois étapes de validation sont consultables </a:t>
            </a:r>
            <a:r>
              <a:rPr lang="fr-FR" dirty="0" smtClean="0">
                <a:latin typeface="+mn-lt"/>
              </a:rPr>
              <a:t>sur </a:t>
            </a:r>
            <a:r>
              <a:rPr lang="fr-FR" b="1" dirty="0" smtClean="0">
                <a:latin typeface="+mn-lt"/>
              </a:rPr>
              <a:t>l’onglet « Valider les demandes » </a:t>
            </a:r>
            <a:r>
              <a:rPr lang="fr-FR" dirty="0" smtClean="0">
                <a:latin typeface="+mn-lt"/>
              </a:rPr>
              <a:t>:</a:t>
            </a:r>
            <a:endParaRPr lang="fr-FR" dirty="0">
              <a:latin typeface="+mn-lt"/>
            </a:endParaRPr>
          </a:p>
        </p:txBody>
      </p:sp>
      <p:sp>
        <p:nvSpPr>
          <p:cNvPr id="48" name="Triangle isocèle 47">
            <a:extLst>
              <a:ext uri="{FF2B5EF4-FFF2-40B4-BE49-F238E27FC236}">
                <a16:creationId xmlns:a16="http://schemas.microsoft.com/office/drawing/2014/main" id="{330F87D6-56F7-443A-94FC-EA53843F6B00}"/>
              </a:ext>
            </a:extLst>
          </p:cNvPr>
          <p:cNvSpPr/>
          <p:nvPr/>
        </p:nvSpPr>
        <p:spPr>
          <a:xfrm rot="5400000">
            <a:off x="7237665" y="3591595"/>
            <a:ext cx="468000" cy="216000"/>
          </a:xfrm>
          <a:prstGeom prst="triangl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ZoneTexte 39">
            <a:extLst>
              <a:ext uri="{FF2B5EF4-FFF2-40B4-BE49-F238E27FC236}">
                <a16:creationId xmlns:a16="http://schemas.microsoft.com/office/drawing/2014/main" id="{0DF8CA9F-AD7D-4EA9-97B6-94FF5EC9D869}"/>
              </a:ext>
            </a:extLst>
          </p:cNvPr>
          <p:cNvSpPr txBox="1"/>
          <p:nvPr/>
        </p:nvSpPr>
        <p:spPr>
          <a:xfrm>
            <a:off x="7534972" y="3477276"/>
            <a:ext cx="4219224" cy="923330"/>
          </a:xfrm>
          <a:prstGeom prst="rect">
            <a:avLst/>
          </a:prstGeom>
          <a:noFill/>
        </p:spPr>
        <p:txBody>
          <a:bodyPr wrap="square" rtlCol="0">
            <a:spAutoFit/>
          </a:bodyPr>
          <a:lstStyle/>
          <a:p>
            <a:r>
              <a:rPr lang="fr-FR" b="1" dirty="0"/>
              <a:t>1</a:t>
            </a:r>
            <a:r>
              <a:rPr lang="fr-FR" dirty="0"/>
              <a:t> </a:t>
            </a:r>
            <a:r>
              <a:rPr lang="fr-FR" dirty="0" smtClean="0"/>
              <a:t>– Résultat de la </a:t>
            </a:r>
            <a:r>
              <a:rPr lang="fr-FR" b="1" dirty="0" smtClean="0"/>
              <a:t>validation opérationnelle </a:t>
            </a:r>
            <a:r>
              <a:rPr lang="fr-FR" dirty="0" smtClean="0"/>
              <a:t>(issue du Self mobile du responsable hiérarchique)</a:t>
            </a:r>
            <a:endParaRPr lang="fr-FR" dirty="0"/>
          </a:p>
        </p:txBody>
      </p:sp>
      <p:sp>
        <p:nvSpPr>
          <p:cNvPr id="49" name="Triangle isocèle 48">
            <a:extLst>
              <a:ext uri="{FF2B5EF4-FFF2-40B4-BE49-F238E27FC236}">
                <a16:creationId xmlns:a16="http://schemas.microsoft.com/office/drawing/2014/main" id="{A6FA917F-9F0C-41AB-AB0D-703687FA77E4}"/>
              </a:ext>
            </a:extLst>
          </p:cNvPr>
          <p:cNvSpPr/>
          <p:nvPr/>
        </p:nvSpPr>
        <p:spPr>
          <a:xfrm rot="5400000">
            <a:off x="7233257" y="4981273"/>
            <a:ext cx="468000" cy="216000"/>
          </a:xfrm>
          <a:prstGeom prst="triangl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ZoneTexte 49">
            <a:extLst>
              <a:ext uri="{FF2B5EF4-FFF2-40B4-BE49-F238E27FC236}">
                <a16:creationId xmlns:a16="http://schemas.microsoft.com/office/drawing/2014/main" id="{A9B98CCC-2A06-47DE-8045-1C52B6A3CDCD}"/>
              </a:ext>
            </a:extLst>
          </p:cNvPr>
          <p:cNvSpPr txBox="1"/>
          <p:nvPr/>
        </p:nvSpPr>
        <p:spPr>
          <a:xfrm>
            <a:off x="7575258" y="4837782"/>
            <a:ext cx="3878462" cy="369332"/>
          </a:xfrm>
          <a:prstGeom prst="rect">
            <a:avLst/>
          </a:prstGeom>
          <a:noFill/>
        </p:spPr>
        <p:txBody>
          <a:bodyPr wrap="square" rtlCol="0">
            <a:spAutoFit/>
          </a:bodyPr>
          <a:lstStyle/>
          <a:p>
            <a:r>
              <a:rPr lang="fr-FR" b="1" dirty="0"/>
              <a:t>2</a:t>
            </a:r>
            <a:r>
              <a:rPr lang="fr-FR" dirty="0"/>
              <a:t> - Etape de </a:t>
            </a:r>
            <a:r>
              <a:rPr lang="fr-FR" b="1" dirty="0"/>
              <a:t>validation intermédiaire</a:t>
            </a:r>
          </a:p>
        </p:txBody>
      </p:sp>
      <p:sp>
        <p:nvSpPr>
          <p:cNvPr id="51" name="Triangle isocèle 50">
            <a:extLst>
              <a:ext uri="{FF2B5EF4-FFF2-40B4-BE49-F238E27FC236}">
                <a16:creationId xmlns:a16="http://schemas.microsoft.com/office/drawing/2014/main" id="{B6603CCC-FF69-469B-80B0-AB34160889AE}"/>
              </a:ext>
            </a:extLst>
          </p:cNvPr>
          <p:cNvSpPr/>
          <p:nvPr/>
        </p:nvSpPr>
        <p:spPr>
          <a:xfrm rot="5400000">
            <a:off x="7233257" y="5736025"/>
            <a:ext cx="468000" cy="216000"/>
          </a:xfrm>
          <a:prstGeom prst="triangl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ZoneTexte 51">
            <a:extLst>
              <a:ext uri="{FF2B5EF4-FFF2-40B4-BE49-F238E27FC236}">
                <a16:creationId xmlns:a16="http://schemas.microsoft.com/office/drawing/2014/main" id="{91710532-B1FA-447C-9915-20EF724143B8}"/>
              </a:ext>
            </a:extLst>
          </p:cNvPr>
          <p:cNvSpPr txBox="1"/>
          <p:nvPr/>
        </p:nvSpPr>
        <p:spPr>
          <a:xfrm>
            <a:off x="7575258" y="5641975"/>
            <a:ext cx="3878462" cy="369332"/>
          </a:xfrm>
          <a:prstGeom prst="rect">
            <a:avLst/>
          </a:prstGeom>
          <a:noFill/>
        </p:spPr>
        <p:txBody>
          <a:bodyPr wrap="square" rtlCol="0">
            <a:spAutoFit/>
          </a:bodyPr>
          <a:lstStyle/>
          <a:p>
            <a:r>
              <a:rPr lang="fr-FR" b="1" dirty="0"/>
              <a:t>3</a:t>
            </a:r>
            <a:r>
              <a:rPr lang="fr-FR" dirty="0"/>
              <a:t> - Etape de </a:t>
            </a:r>
            <a:r>
              <a:rPr lang="fr-FR" b="1" dirty="0"/>
              <a:t>validation finale</a:t>
            </a:r>
          </a:p>
        </p:txBody>
      </p:sp>
      <p:sp>
        <p:nvSpPr>
          <p:cNvPr id="53" name="ZoneTexte 52">
            <a:extLst>
              <a:ext uri="{FF2B5EF4-FFF2-40B4-BE49-F238E27FC236}">
                <a16:creationId xmlns:a16="http://schemas.microsoft.com/office/drawing/2014/main" id="{A6A683D6-B9BF-4566-9D8A-AD4A93027923}"/>
              </a:ext>
            </a:extLst>
          </p:cNvPr>
          <p:cNvSpPr txBox="1"/>
          <p:nvPr/>
        </p:nvSpPr>
        <p:spPr>
          <a:xfrm>
            <a:off x="1232018" y="670477"/>
            <a:ext cx="4406782" cy="369332"/>
          </a:xfrm>
          <a:prstGeom prst="rect">
            <a:avLst/>
          </a:prstGeom>
          <a:noFill/>
        </p:spPr>
        <p:txBody>
          <a:bodyPr wrap="square" rtlCol="0">
            <a:spAutoFit/>
          </a:bodyPr>
          <a:lstStyle/>
          <a:p>
            <a:r>
              <a:rPr lang="fr-FR" i="1" dirty="0">
                <a:latin typeface="+mj-lt"/>
              </a:rPr>
              <a:t>Valider une demande de formation</a:t>
            </a:r>
          </a:p>
        </p:txBody>
      </p:sp>
      <p:sp>
        <p:nvSpPr>
          <p:cNvPr id="15" name="ZoneTexte 14">
            <a:extLst>
              <a:ext uri="{FF2B5EF4-FFF2-40B4-BE49-F238E27FC236}">
                <a16:creationId xmlns:a16="http://schemas.microsoft.com/office/drawing/2014/main" id="{102904E8-14E4-422B-83DA-1C670B0A97B2}"/>
              </a:ext>
            </a:extLst>
          </p:cNvPr>
          <p:cNvSpPr txBox="1"/>
          <p:nvPr/>
        </p:nvSpPr>
        <p:spPr>
          <a:xfrm>
            <a:off x="6234301" y="693967"/>
            <a:ext cx="3774223" cy="338554"/>
          </a:xfrm>
          <a:prstGeom prst="rect">
            <a:avLst/>
          </a:prstGeom>
          <a:solidFill>
            <a:srgbClr val="00AC8C"/>
          </a:solidFill>
        </p:spPr>
        <p:txBody>
          <a:bodyPr wrap="square" rtlCol="0">
            <a:spAutoFit/>
          </a:bodyPr>
          <a:lstStyle/>
          <a:p>
            <a:r>
              <a:rPr lang="fr-FR" sz="1600" b="1" dirty="0">
                <a:solidFill>
                  <a:schemeClr val="bg1"/>
                </a:solidFill>
              </a:rPr>
              <a:t>Accès aux écrans </a:t>
            </a:r>
            <a:r>
              <a:rPr lang="fr-FR" sz="1600" dirty="0">
                <a:solidFill>
                  <a:schemeClr val="bg1"/>
                </a:solidFill>
              </a:rPr>
              <a:t>: Expert RH </a:t>
            </a:r>
            <a:r>
              <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 </a:t>
            </a:r>
            <a:r>
              <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Mes </a:t>
            </a:r>
            <a:r>
              <a:rPr lang="fr-FR"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alertes</a:t>
            </a:r>
            <a:endParaRPr lang="fr-FR" sz="1600" dirty="0">
              <a:solidFill>
                <a:schemeClr val="bg1"/>
              </a:solidFill>
            </a:endParaRPr>
          </a:p>
        </p:txBody>
      </p:sp>
      <p:sp>
        <p:nvSpPr>
          <p:cNvPr id="16" name="Rectangle : avec coins arrondis en diagonale 15">
            <a:extLst>
              <a:ext uri="{FF2B5EF4-FFF2-40B4-BE49-F238E27FC236}">
                <a16:creationId xmlns:a16="http://schemas.microsoft.com/office/drawing/2014/main" id="{11E63354-BCD0-494E-B265-1447D2C5CA40}"/>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17" name="Rectangle : avec coins arrondis en diagonale 16">
            <a:extLst>
              <a:ext uri="{FF2B5EF4-FFF2-40B4-BE49-F238E27FC236}">
                <a16:creationId xmlns:a16="http://schemas.microsoft.com/office/drawing/2014/main" id="{7D1817B0-1EE8-4B83-8B49-14D6CDEAEAB0}"/>
              </a:ext>
            </a:extLst>
          </p:cNvPr>
          <p:cNvSpPr/>
          <p:nvPr/>
        </p:nvSpPr>
        <p:spPr>
          <a:xfrm>
            <a:off x="60960" y="160470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2 –</a:t>
            </a:r>
            <a:br>
              <a:rPr lang="fr-FR" sz="1000" dirty="0">
                <a:solidFill>
                  <a:srgbClr val="00AC8C"/>
                </a:solidFill>
              </a:rPr>
            </a:br>
            <a:r>
              <a:rPr lang="fr-FR" sz="1000" dirty="0">
                <a:solidFill>
                  <a:srgbClr val="00AC8C"/>
                </a:solidFill>
              </a:rPr>
              <a:t>Stage / Session</a:t>
            </a:r>
          </a:p>
        </p:txBody>
      </p:sp>
      <p:sp>
        <p:nvSpPr>
          <p:cNvPr id="18" name="Rectangle : avec coins arrondis en diagonale 17">
            <a:extLst>
              <a:ext uri="{FF2B5EF4-FFF2-40B4-BE49-F238E27FC236}">
                <a16:creationId xmlns:a16="http://schemas.microsoft.com/office/drawing/2014/main" id="{61AAC413-7982-4730-99A0-F6B17BFAC466}"/>
              </a:ext>
            </a:extLst>
          </p:cNvPr>
          <p:cNvSpPr/>
          <p:nvPr/>
        </p:nvSpPr>
        <p:spPr>
          <a:xfrm>
            <a:off x="60960" y="2749085"/>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4 –</a:t>
            </a:r>
            <a:br>
              <a:rPr lang="fr-FR" sz="1000" dirty="0"/>
            </a:br>
            <a:r>
              <a:rPr lang="fr-FR" sz="1000" dirty="0"/>
              <a:t>Validation</a:t>
            </a:r>
          </a:p>
        </p:txBody>
      </p:sp>
      <p:sp>
        <p:nvSpPr>
          <p:cNvPr id="19" name="Rectangle : avec coins arrondis en diagonale 18">
            <a:extLst>
              <a:ext uri="{FF2B5EF4-FFF2-40B4-BE49-F238E27FC236}">
                <a16:creationId xmlns:a16="http://schemas.microsoft.com/office/drawing/2014/main" id="{CC39ADE1-ADD5-4D0A-8A23-32CE4164FE08}"/>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20" name="Rectangle : avec coins arrondis en diagonale 19">
            <a:extLst>
              <a:ext uri="{FF2B5EF4-FFF2-40B4-BE49-F238E27FC236}">
                <a16:creationId xmlns:a16="http://schemas.microsoft.com/office/drawing/2014/main" id="{881446C3-BE6D-4455-9D9A-3512F82CE2C3}"/>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21" name="Rectangle : avec coins arrondis en diagonale 20">
            <a:extLst>
              <a:ext uri="{FF2B5EF4-FFF2-40B4-BE49-F238E27FC236}">
                <a16:creationId xmlns:a16="http://schemas.microsoft.com/office/drawing/2014/main" id="{EF25D1F2-E988-46D4-8778-02899D3F65DF}"/>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22" name="Rectangle : avec coins arrondis en diagonale 21">
            <a:extLst>
              <a:ext uri="{FF2B5EF4-FFF2-40B4-BE49-F238E27FC236}">
                <a16:creationId xmlns:a16="http://schemas.microsoft.com/office/drawing/2014/main" id="{853F665B-159E-4140-92E6-B3395AD84214}"/>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23" name="Rectangle : avec coins arrondis en diagonale 22">
            <a:extLst>
              <a:ext uri="{FF2B5EF4-FFF2-40B4-BE49-F238E27FC236}">
                <a16:creationId xmlns:a16="http://schemas.microsoft.com/office/drawing/2014/main" id="{9A494A6F-DA46-41FE-A9F2-DDC4EC4A13E9}"/>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p>
        </p:txBody>
      </p:sp>
      <p:sp>
        <p:nvSpPr>
          <p:cNvPr id="24" name="Rectangle : avec coins arrondis en diagonale 23">
            <a:extLst>
              <a:ext uri="{FF2B5EF4-FFF2-40B4-BE49-F238E27FC236}">
                <a16:creationId xmlns:a16="http://schemas.microsoft.com/office/drawing/2014/main" id="{FC16BD70-744C-412F-B874-687CCBB5C7BC}"/>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3" name="Espace réservé de la date 2">
            <a:extLst>
              <a:ext uri="{FF2B5EF4-FFF2-40B4-BE49-F238E27FC236}">
                <a16:creationId xmlns:a16="http://schemas.microsoft.com/office/drawing/2014/main" id="{C4838971-2857-4CE4-B397-CF73FB61260E}"/>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632343A6-30E1-404B-9CFE-5790292341BF}"/>
              </a:ext>
            </a:extLst>
          </p:cNvPr>
          <p:cNvSpPr>
            <a:spLocks noGrp="1"/>
          </p:cNvSpPr>
          <p:nvPr>
            <p:ph type="sldNum" sz="quarter" idx="12"/>
          </p:nvPr>
        </p:nvSpPr>
        <p:spPr/>
        <p:txBody>
          <a:bodyPr/>
          <a:lstStyle/>
          <a:p>
            <a:fld id="{9BA320C2-BDE6-4EB1-A6D0-0042D9418E61}" type="slidenum">
              <a:rPr lang="fr-FR" smtClean="0"/>
              <a:pPr/>
              <a:t>5</a:t>
            </a:fld>
            <a:endParaRPr lang="fr-FR" dirty="0"/>
          </a:p>
        </p:txBody>
      </p:sp>
      <p:grpSp>
        <p:nvGrpSpPr>
          <p:cNvPr id="25" name="Groupe 24"/>
          <p:cNvGrpSpPr/>
          <p:nvPr/>
        </p:nvGrpSpPr>
        <p:grpSpPr>
          <a:xfrm>
            <a:off x="11186472" y="226982"/>
            <a:ext cx="756938" cy="527878"/>
            <a:chOff x="10975331" y="352297"/>
            <a:chExt cx="756938" cy="527878"/>
          </a:xfrm>
        </p:grpSpPr>
        <p:sp>
          <p:nvSpPr>
            <p:cNvPr id="26" name="Rectangle avec coins arrondis en diagonale 25"/>
            <p:cNvSpPr/>
            <p:nvPr/>
          </p:nvSpPr>
          <p:spPr>
            <a:xfrm>
              <a:off x="10975331" y="352297"/>
              <a:ext cx="756938" cy="527878"/>
            </a:xfrm>
            <a:prstGeom prst="round2Diag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ZoneTexte 26"/>
            <p:cNvSpPr txBox="1"/>
            <p:nvPr/>
          </p:nvSpPr>
          <p:spPr>
            <a:xfrm>
              <a:off x="10975331" y="450114"/>
              <a:ext cx="756938" cy="369332"/>
            </a:xfrm>
            <a:prstGeom prst="rect">
              <a:avLst/>
            </a:prstGeom>
            <a:noFill/>
          </p:spPr>
          <p:txBody>
            <a:bodyPr wrap="none" rtlCol="0">
              <a:spAutoFit/>
            </a:bodyPr>
            <a:lstStyle/>
            <a:p>
              <a:r>
                <a:rPr lang="fr-FR" b="1" dirty="0">
                  <a:solidFill>
                    <a:srgbClr val="F6FCFA"/>
                  </a:solidFill>
                </a:rPr>
                <a:t>Démo</a:t>
              </a:r>
            </a:p>
          </p:txBody>
        </p:sp>
      </p:grpSp>
    </p:spTree>
    <p:extLst>
      <p:ext uri="{BB962C8B-B14F-4D97-AF65-F5344CB8AC3E}">
        <p14:creationId xmlns:p14="http://schemas.microsoft.com/office/powerpoint/2010/main" val="1135901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E0BCF7-2D6A-4B33-A8FD-06978C386C96}"/>
              </a:ext>
            </a:extLst>
          </p:cNvPr>
          <p:cNvSpPr>
            <a:spLocks noGrp="1"/>
          </p:cNvSpPr>
          <p:nvPr>
            <p:ph type="title"/>
          </p:nvPr>
        </p:nvSpPr>
        <p:spPr/>
        <p:txBody>
          <a:bodyPr>
            <a:normAutofit fontScale="90000"/>
          </a:bodyPr>
          <a:lstStyle/>
          <a:p>
            <a:r>
              <a:rPr lang="fr-FR" dirty="0"/>
              <a:t>4-2 Valider une demande agent : Process (1)</a:t>
            </a:r>
          </a:p>
        </p:txBody>
      </p:sp>
      <p:sp>
        <p:nvSpPr>
          <p:cNvPr id="3" name="Espace réservé du contenu 2">
            <a:extLst>
              <a:ext uri="{FF2B5EF4-FFF2-40B4-BE49-F238E27FC236}">
                <a16:creationId xmlns:a16="http://schemas.microsoft.com/office/drawing/2014/main" id="{AFC9F212-8CD9-4A61-97C5-67E9AC2DF573}"/>
              </a:ext>
            </a:extLst>
          </p:cNvPr>
          <p:cNvSpPr>
            <a:spLocks noGrp="1"/>
          </p:cNvSpPr>
          <p:nvPr>
            <p:ph idx="1"/>
          </p:nvPr>
        </p:nvSpPr>
        <p:spPr>
          <a:xfrm>
            <a:off x="1247257" y="1302028"/>
            <a:ext cx="10297502" cy="4874935"/>
          </a:xfrm>
        </p:spPr>
        <p:txBody>
          <a:bodyPr/>
          <a:lstStyle/>
          <a:p>
            <a:r>
              <a:rPr lang="fr-FR" sz="2000" dirty="0">
                <a:latin typeface="+mn-lt"/>
                <a:ea typeface="Calibri" panose="020F0502020204030204" pitchFamily="34" charset="0"/>
                <a:cs typeface="Times New Roman" panose="02020603050405020304" pitchFamily="18" charset="0"/>
              </a:rPr>
              <a:t>Avant validation, </a:t>
            </a:r>
            <a:r>
              <a:rPr lang="fr-FR" sz="2000" b="1" dirty="0">
                <a:latin typeface="+mn-lt"/>
                <a:ea typeface="Calibri" panose="020F0502020204030204" pitchFamily="34" charset="0"/>
                <a:cs typeface="Times New Roman" panose="02020603050405020304" pitchFamily="18" charset="0"/>
              </a:rPr>
              <a:t>dans l’onglet </a:t>
            </a:r>
            <a:r>
              <a:rPr lang="fr-FR" sz="2000" b="1" dirty="0" smtClean="0">
                <a:latin typeface="+mn-lt"/>
                <a:ea typeface="Calibri" panose="020F0502020204030204" pitchFamily="34" charset="0"/>
                <a:cs typeface="Times New Roman" panose="02020603050405020304" pitchFamily="18" charset="0"/>
              </a:rPr>
              <a:t>« Identifier </a:t>
            </a:r>
            <a:r>
              <a:rPr lang="fr-FR" sz="2000" b="1" dirty="0">
                <a:latin typeface="+mn-lt"/>
                <a:ea typeface="Calibri" panose="020F0502020204030204" pitchFamily="34" charset="0"/>
                <a:cs typeface="Times New Roman" panose="02020603050405020304" pitchFamily="18" charset="0"/>
              </a:rPr>
              <a:t>/ Analyser la </a:t>
            </a:r>
            <a:r>
              <a:rPr lang="fr-FR" sz="2000" b="1" dirty="0" smtClean="0">
                <a:latin typeface="+mn-lt"/>
                <a:ea typeface="Calibri" panose="020F0502020204030204" pitchFamily="34" charset="0"/>
                <a:cs typeface="Times New Roman" panose="02020603050405020304" pitchFamily="18" charset="0"/>
              </a:rPr>
              <a:t>demande »</a:t>
            </a:r>
            <a:r>
              <a:rPr lang="fr-FR" sz="2000" dirty="0" smtClean="0">
                <a:latin typeface="+mn-lt"/>
                <a:ea typeface="Calibri" panose="020F0502020204030204" pitchFamily="34" charset="0"/>
                <a:cs typeface="Times New Roman" panose="02020603050405020304" pitchFamily="18" charset="0"/>
              </a:rPr>
              <a:t>, le </a:t>
            </a:r>
            <a:r>
              <a:rPr lang="fr-FR" sz="2000" dirty="0">
                <a:latin typeface="+mn-lt"/>
                <a:ea typeface="Calibri" panose="020F0502020204030204" pitchFamily="34" charset="0"/>
                <a:cs typeface="Times New Roman" panose="02020603050405020304" pitchFamily="18" charset="0"/>
              </a:rPr>
              <a:t>valideur intermédiaire ou final peut </a:t>
            </a:r>
            <a:r>
              <a:rPr lang="fr-FR" sz="2000" dirty="0" smtClean="0">
                <a:latin typeface="+mn-lt"/>
                <a:ea typeface="Calibri" panose="020F0502020204030204" pitchFamily="34" charset="0"/>
                <a:cs typeface="Times New Roman" panose="02020603050405020304" pitchFamily="18" charset="0"/>
              </a:rPr>
              <a:t>modifier, si besoin, les </a:t>
            </a:r>
            <a:r>
              <a:rPr lang="fr-FR" sz="2000" dirty="0">
                <a:latin typeface="+mn-lt"/>
                <a:ea typeface="Calibri" panose="020F0502020204030204" pitchFamily="34" charset="0"/>
                <a:cs typeface="Times New Roman" panose="02020603050405020304" pitchFamily="18" charset="0"/>
              </a:rPr>
              <a:t>données de la demande </a:t>
            </a:r>
            <a:r>
              <a:rPr lang="fr-FR" sz="2000" dirty="0" smtClean="0">
                <a:latin typeface="+mn-lt"/>
                <a:ea typeface="Calibri" panose="020F0502020204030204" pitchFamily="34" charset="0"/>
                <a:cs typeface="Times New Roman" panose="02020603050405020304" pitchFamily="18" charset="0"/>
              </a:rPr>
              <a:t>saisies </a:t>
            </a:r>
            <a:r>
              <a:rPr lang="fr-FR" sz="2000" dirty="0">
                <a:latin typeface="+mn-lt"/>
                <a:ea typeface="Calibri" panose="020F0502020204030204" pitchFamily="34" charset="0"/>
                <a:cs typeface="Times New Roman" panose="02020603050405020304" pitchFamily="18" charset="0"/>
              </a:rPr>
              <a:t>par </a:t>
            </a:r>
            <a:r>
              <a:rPr lang="fr-FR" sz="2000" dirty="0" smtClean="0">
                <a:latin typeface="+mn-lt"/>
                <a:ea typeface="Calibri" panose="020F0502020204030204" pitchFamily="34" charset="0"/>
                <a:cs typeface="Times New Roman" panose="02020603050405020304" pitchFamily="18" charset="0"/>
              </a:rPr>
              <a:t>l’agent : </a:t>
            </a:r>
            <a:endParaRPr lang="fr-FR" sz="2000" dirty="0">
              <a:latin typeface="+mn-lt"/>
              <a:ea typeface="Calibri" panose="020F0502020204030204" pitchFamily="34" charset="0"/>
              <a:cs typeface="Times New Roman" panose="02020603050405020304" pitchFamily="18" charset="0"/>
            </a:endParaRPr>
          </a:p>
          <a:p>
            <a:pPr lvl="1"/>
            <a:r>
              <a:rPr lang="fr-FR" sz="2000" b="1" dirty="0">
                <a:latin typeface="+mn-lt"/>
                <a:ea typeface="Calibri" panose="020F0502020204030204" pitchFamily="34" charset="0"/>
                <a:cs typeface="Times New Roman" panose="02020603050405020304" pitchFamily="18" charset="0"/>
              </a:rPr>
              <a:t>la typologie de la </a:t>
            </a:r>
            <a:r>
              <a:rPr lang="fr-FR" sz="2000" b="1" dirty="0" smtClean="0">
                <a:latin typeface="+mn-lt"/>
                <a:ea typeface="Calibri" panose="020F0502020204030204" pitchFamily="34" charset="0"/>
                <a:cs typeface="Times New Roman" panose="02020603050405020304" pitchFamily="18" charset="0"/>
              </a:rPr>
              <a:t>demande</a:t>
            </a:r>
            <a:endParaRPr lang="fr-FR" sz="2000" dirty="0">
              <a:latin typeface="+mn-lt"/>
              <a:ea typeface="Calibri" panose="020F0502020204030204" pitchFamily="34" charset="0"/>
              <a:cs typeface="Times New Roman" panose="02020603050405020304" pitchFamily="18" charset="0"/>
            </a:endParaRPr>
          </a:p>
          <a:p>
            <a:pPr lvl="1"/>
            <a:r>
              <a:rPr lang="fr-FR" sz="2000" b="1" dirty="0">
                <a:latin typeface="+mn-lt"/>
                <a:ea typeface="Calibri" panose="020F0502020204030204" pitchFamily="34" charset="0"/>
                <a:cs typeface="Times New Roman" panose="02020603050405020304" pitchFamily="18" charset="0"/>
              </a:rPr>
              <a:t>la mobilisation éventuelle du CPF </a:t>
            </a:r>
            <a:r>
              <a:rPr lang="fr-FR" sz="2000" dirty="0">
                <a:latin typeface="+mn-lt"/>
                <a:ea typeface="Calibri" panose="020F0502020204030204" pitchFamily="34" charset="0"/>
                <a:cs typeface="Times New Roman" panose="02020603050405020304" pitchFamily="18" charset="0"/>
              </a:rPr>
              <a:t>(dans ce cas le motif de la demande est également obligatoire)</a:t>
            </a:r>
          </a:p>
          <a:p>
            <a:pPr marL="0" indent="0">
              <a:buNone/>
            </a:pPr>
            <a:endParaRPr lang="fr-FR" sz="1800" dirty="0">
              <a:latin typeface="+mn-lt"/>
              <a:ea typeface="Calibri" panose="020F0502020204030204" pitchFamily="34" charset="0"/>
              <a:cs typeface="Arial" panose="020B0604020202020204" pitchFamily="34" charset="0"/>
            </a:endParaRPr>
          </a:p>
          <a:p>
            <a:endParaRPr lang="fr-FR" dirty="0">
              <a:latin typeface="+mn-lt"/>
            </a:endParaRPr>
          </a:p>
        </p:txBody>
      </p:sp>
      <p:sp>
        <p:nvSpPr>
          <p:cNvPr id="4" name="Espace réservé du pied de page 3">
            <a:extLst>
              <a:ext uri="{FF2B5EF4-FFF2-40B4-BE49-F238E27FC236}">
                <a16:creationId xmlns:a16="http://schemas.microsoft.com/office/drawing/2014/main" id="{8D714771-CA0F-4E06-BBB9-4B6D7A93F86E}"/>
              </a:ext>
            </a:extLst>
          </p:cNvPr>
          <p:cNvSpPr>
            <a:spLocks noGrp="1"/>
          </p:cNvSpPr>
          <p:nvPr>
            <p:ph type="ftr" sz="quarter" idx="11"/>
          </p:nvPr>
        </p:nvSpPr>
        <p:spPr/>
        <p:txBody>
          <a:bodyPr/>
          <a:lstStyle/>
          <a:p>
            <a:r>
              <a:rPr lang="fr-FR" dirty="0"/>
              <a:t>Module 2</a:t>
            </a:r>
          </a:p>
        </p:txBody>
      </p:sp>
      <p:sp>
        <p:nvSpPr>
          <p:cNvPr id="53" name="ZoneTexte 52">
            <a:extLst>
              <a:ext uri="{FF2B5EF4-FFF2-40B4-BE49-F238E27FC236}">
                <a16:creationId xmlns:a16="http://schemas.microsoft.com/office/drawing/2014/main" id="{A6A683D6-B9BF-4566-9D8A-AD4A93027923}"/>
              </a:ext>
            </a:extLst>
          </p:cNvPr>
          <p:cNvSpPr txBox="1"/>
          <p:nvPr/>
        </p:nvSpPr>
        <p:spPr>
          <a:xfrm>
            <a:off x="1232018" y="670477"/>
            <a:ext cx="4406782" cy="369332"/>
          </a:xfrm>
          <a:prstGeom prst="rect">
            <a:avLst/>
          </a:prstGeom>
          <a:noFill/>
        </p:spPr>
        <p:txBody>
          <a:bodyPr wrap="square" rtlCol="0">
            <a:spAutoFit/>
          </a:bodyPr>
          <a:lstStyle/>
          <a:p>
            <a:r>
              <a:rPr lang="fr-FR" i="1" dirty="0">
                <a:latin typeface="+mj-lt"/>
              </a:rPr>
              <a:t>Valider une demande de formation</a:t>
            </a:r>
          </a:p>
        </p:txBody>
      </p:sp>
      <p:grpSp>
        <p:nvGrpSpPr>
          <p:cNvPr id="8" name="Groupe 7">
            <a:extLst>
              <a:ext uri="{FF2B5EF4-FFF2-40B4-BE49-F238E27FC236}">
                <a16:creationId xmlns:a16="http://schemas.microsoft.com/office/drawing/2014/main" id="{921834E1-C0F7-4842-971B-707F3ACCE712}"/>
              </a:ext>
            </a:extLst>
          </p:cNvPr>
          <p:cNvGrpSpPr/>
          <p:nvPr/>
        </p:nvGrpSpPr>
        <p:grpSpPr>
          <a:xfrm>
            <a:off x="1833692" y="3061212"/>
            <a:ext cx="6743536" cy="2490035"/>
            <a:chOff x="2884955" y="2983085"/>
            <a:chExt cx="7688102" cy="2894090"/>
          </a:xfrm>
        </p:grpSpPr>
        <p:pic>
          <p:nvPicPr>
            <p:cNvPr id="25" name="Image 24"/>
            <p:cNvPicPr/>
            <p:nvPr/>
          </p:nvPicPr>
          <p:blipFill>
            <a:blip r:embed="rId2"/>
            <a:stretch>
              <a:fillRect/>
            </a:stretch>
          </p:blipFill>
          <p:spPr>
            <a:xfrm>
              <a:off x="2884955" y="2983085"/>
              <a:ext cx="7688102" cy="2894090"/>
            </a:xfrm>
            <a:prstGeom prst="rect">
              <a:avLst/>
            </a:prstGeom>
            <a:ln w="9525" cap="flat" cmpd="sng" algn="ctr">
              <a:solidFill>
                <a:sysClr val="window" lastClr="FFFFFF">
                  <a:lumMod val="50000"/>
                </a:sysClr>
              </a:solidFill>
              <a:prstDash val="solid"/>
              <a:round/>
              <a:headEnd type="none" w="med" len="med"/>
              <a:tailEnd type="none" w="med" len="med"/>
              <a:extLst>
                <a:ext uri="{C807C97D-BFC1-408E-A445-0C87EB9F89A2}">
                  <ask:lineSketchStyleProps xmlns:ask="http://schemas.microsoft.com/office/drawing/2018/sketchyshapes" xmlns="" sd="0">
                    <a:custGeom>
                      <a:avLst/>
                      <a:gdLst/>
                      <a:ahLst/>
                      <a:cxnLst/>
                      <a:rect l="0" t="0" r="0" b="0"/>
                      <a:pathLst/>
                    </a:custGeom>
                    <ask:type/>
                  </ask:lineSketchStyleProps>
                </a:ext>
              </a:extLst>
            </a:ln>
          </p:spPr>
        </p:pic>
        <p:sp>
          <p:nvSpPr>
            <p:cNvPr id="7" name="Rectangle 6"/>
            <p:cNvSpPr/>
            <p:nvPr/>
          </p:nvSpPr>
          <p:spPr>
            <a:xfrm>
              <a:off x="6729006" y="4598288"/>
              <a:ext cx="1734770" cy="596842"/>
            </a:xfrm>
            <a:prstGeom prst="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p:cNvSpPr/>
            <p:nvPr/>
          </p:nvSpPr>
          <p:spPr>
            <a:xfrm>
              <a:off x="8647062" y="4598287"/>
              <a:ext cx="546635" cy="596842"/>
            </a:xfrm>
            <a:prstGeom prst="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3" name="ZoneTexte 12">
            <a:extLst>
              <a:ext uri="{FF2B5EF4-FFF2-40B4-BE49-F238E27FC236}">
                <a16:creationId xmlns:a16="http://schemas.microsoft.com/office/drawing/2014/main" id="{B52ED624-E3AB-4E38-AD70-ECBA0ABBCE05}"/>
              </a:ext>
            </a:extLst>
          </p:cNvPr>
          <p:cNvSpPr txBox="1"/>
          <p:nvPr/>
        </p:nvSpPr>
        <p:spPr>
          <a:xfrm>
            <a:off x="6330346" y="693967"/>
            <a:ext cx="3845061" cy="338554"/>
          </a:xfrm>
          <a:prstGeom prst="rect">
            <a:avLst/>
          </a:prstGeom>
          <a:solidFill>
            <a:srgbClr val="00AC8C"/>
          </a:solidFill>
        </p:spPr>
        <p:txBody>
          <a:bodyPr wrap="square" rtlCol="0">
            <a:spAutoFit/>
          </a:bodyPr>
          <a:lstStyle/>
          <a:p>
            <a:r>
              <a:rPr lang="fr-FR" sz="1600" b="1" dirty="0">
                <a:solidFill>
                  <a:schemeClr val="bg1"/>
                </a:solidFill>
              </a:rPr>
              <a:t>Accès aux écrans </a:t>
            </a:r>
            <a:r>
              <a:rPr lang="fr-FR" sz="1600" dirty="0">
                <a:solidFill>
                  <a:schemeClr val="bg1"/>
                </a:solidFill>
              </a:rPr>
              <a:t>: Expert RH </a:t>
            </a:r>
            <a:r>
              <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 </a:t>
            </a:r>
            <a:r>
              <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Mes alertes </a:t>
            </a:r>
            <a:endParaRPr lang="fr-FR"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endParaRPr>
          </a:p>
        </p:txBody>
      </p:sp>
      <p:sp>
        <p:nvSpPr>
          <p:cNvPr id="14" name="Rectangle : avec coins arrondis en diagonale 13">
            <a:extLst>
              <a:ext uri="{FF2B5EF4-FFF2-40B4-BE49-F238E27FC236}">
                <a16:creationId xmlns:a16="http://schemas.microsoft.com/office/drawing/2014/main" id="{18160B28-F3B0-4583-BF93-40B9D7F7D319}"/>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15" name="Rectangle : avec coins arrondis en diagonale 14">
            <a:extLst>
              <a:ext uri="{FF2B5EF4-FFF2-40B4-BE49-F238E27FC236}">
                <a16:creationId xmlns:a16="http://schemas.microsoft.com/office/drawing/2014/main" id="{42B9A339-42C8-4CB2-975C-471DE36BF4C8}"/>
              </a:ext>
            </a:extLst>
          </p:cNvPr>
          <p:cNvSpPr/>
          <p:nvPr/>
        </p:nvSpPr>
        <p:spPr>
          <a:xfrm>
            <a:off x="60960" y="160470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2 –</a:t>
            </a:r>
            <a:br>
              <a:rPr lang="fr-FR" sz="1000" dirty="0">
                <a:solidFill>
                  <a:srgbClr val="00AC8C"/>
                </a:solidFill>
              </a:rPr>
            </a:br>
            <a:r>
              <a:rPr lang="fr-FR" sz="1000" dirty="0">
                <a:solidFill>
                  <a:srgbClr val="00AC8C"/>
                </a:solidFill>
              </a:rPr>
              <a:t>Stage / Session</a:t>
            </a:r>
          </a:p>
        </p:txBody>
      </p:sp>
      <p:sp>
        <p:nvSpPr>
          <p:cNvPr id="16" name="Rectangle : avec coins arrondis en diagonale 15">
            <a:extLst>
              <a:ext uri="{FF2B5EF4-FFF2-40B4-BE49-F238E27FC236}">
                <a16:creationId xmlns:a16="http://schemas.microsoft.com/office/drawing/2014/main" id="{C22BCC3F-1406-4DF1-AA75-774A80BA6DE2}"/>
              </a:ext>
            </a:extLst>
          </p:cNvPr>
          <p:cNvSpPr/>
          <p:nvPr/>
        </p:nvSpPr>
        <p:spPr>
          <a:xfrm>
            <a:off x="60960" y="2749085"/>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4 –</a:t>
            </a:r>
            <a:br>
              <a:rPr lang="fr-FR" sz="1000" dirty="0"/>
            </a:br>
            <a:r>
              <a:rPr lang="fr-FR" sz="1000" dirty="0"/>
              <a:t>Validation</a:t>
            </a:r>
          </a:p>
        </p:txBody>
      </p:sp>
      <p:sp>
        <p:nvSpPr>
          <p:cNvPr id="17" name="Rectangle : avec coins arrondis en diagonale 16">
            <a:extLst>
              <a:ext uri="{FF2B5EF4-FFF2-40B4-BE49-F238E27FC236}">
                <a16:creationId xmlns:a16="http://schemas.microsoft.com/office/drawing/2014/main" id="{3088F975-00B2-44E0-9569-D3C65CE3CC93}"/>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18" name="Rectangle : avec coins arrondis en diagonale 17">
            <a:extLst>
              <a:ext uri="{FF2B5EF4-FFF2-40B4-BE49-F238E27FC236}">
                <a16:creationId xmlns:a16="http://schemas.microsoft.com/office/drawing/2014/main" id="{B559564F-88EA-47CC-A93E-7F39DB61BC2F}"/>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19" name="Rectangle : avec coins arrondis en diagonale 18">
            <a:extLst>
              <a:ext uri="{FF2B5EF4-FFF2-40B4-BE49-F238E27FC236}">
                <a16:creationId xmlns:a16="http://schemas.microsoft.com/office/drawing/2014/main" id="{D3B64152-1DF8-46FE-93C7-9B0D990F7189}"/>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20" name="Rectangle : avec coins arrondis en diagonale 19">
            <a:extLst>
              <a:ext uri="{FF2B5EF4-FFF2-40B4-BE49-F238E27FC236}">
                <a16:creationId xmlns:a16="http://schemas.microsoft.com/office/drawing/2014/main" id="{00A4EC99-6F61-4017-A453-BD0E0468C8C5}"/>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21" name="Rectangle : avec coins arrondis en diagonale 20">
            <a:extLst>
              <a:ext uri="{FF2B5EF4-FFF2-40B4-BE49-F238E27FC236}">
                <a16:creationId xmlns:a16="http://schemas.microsoft.com/office/drawing/2014/main" id="{A58A2263-A158-402F-A310-A07CB49B4755}"/>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p>
        </p:txBody>
      </p:sp>
      <p:sp>
        <p:nvSpPr>
          <p:cNvPr id="22" name="Rectangle : avec coins arrondis en diagonale 21">
            <a:extLst>
              <a:ext uri="{FF2B5EF4-FFF2-40B4-BE49-F238E27FC236}">
                <a16:creationId xmlns:a16="http://schemas.microsoft.com/office/drawing/2014/main" id="{A64B7E7A-4682-4071-B778-97493207943B}"/>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6" name="Espace réservé de la date 5">
            <a:extLst>
              <a:ext uri="{FF2B5EF4-FFF2-40B4-BE49-F238E27FC236}">
                <a16:creationId xmlns:a16="http://schemas.microsoft.com/office/drawing/2014/main" id="{65560A7D-83B6-460E-A518-4C18CF8DCA3D}"/>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1CE37132-FC96-4C37-A676-FDB33B96C37C}"/>
              </a:ext>
            </a:extLst>
          </p:cNvPr>
          <p:cNvSpPr>
            <a:spLocks noGrp="1"/>
          </p:cNvSpPr>
          <p:nvPr>
            <p:ph type="sldNum" sz="quarter" idx="12"/>
          </p:nvPr>
        </p:nvSpPr>
        <p:spPr/>
        <p:txBody>
          <a:bodyPr/>
          <a:lstStyle/>
          <a:p>
            <a:fld id="{9BA320C2-BDE6-4EB1-A6D0-0042D9418E61}" type="slidenum">
              <a:rPr lang="fr-FR" smtClean="0"/>
              <a:pPr/>
              <a:t>6</a:t>
            </a:fld>
            <a:endParaRPr lang="fr-FR" dirty="0"/>
          </a:p>
        </p:txBody>
      </p:sp>
      <p:grpSp>
        <p:nvGrpSpPr>
          <p:cNvPr id="26" name="Groupe 25"/>
          <p:cNvGrpSpPr/>
          <p:nvPr/>
        </p:nvGrpSpPr>
        <p:grpSpPr>
          <a:xfrm>
            <a:off x="11186472" y="226982"/>
            <a:ext cx="756938" cy="527878"/>
            <a:chOff x="10975331" y="352297"/>
            <a:chExt cx="756938" cy="527878"/>
          </a:xfrm>
        </p:grpSpPr>
        <p:sp>
          <p:nvSpPr>
            <p:cNvPr id="27" name="Rectangle avec coins arrondis en diagonale 26"/>
            <p:cNvSpPr/>
            <p:nvPr/>
          </p:nvSpPr>
          <p:spPr>
            <a:xfrm>
              <a:off x="10975331" y="352297"/>
              <a:ext cx="756938" cy="527878"/>
            </a:xfrm>
            <a:prstGeom prst="round2Diag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p:cNvSpPr txBox="1"/>
            <p:nvPr/>
          </p:nvSpPr>
          <p:spPr>
            <a:xfrm>
              <a:off x="10975331" y="450114"/>
              <a:ext cx="756938" cy="369332"/>
            </a:xfrm>
            <a:prstGeom prst="rect">
              <a:avLst/>
            </a:prstGeom>
            <a:noFill/>
          </p:spPr>
          <p:txBody>
            <a:bodyPr wrap="none" rtlCol="0">
              <a:spAutoFit/>
            </a:bodyPr>
            <a:lstStyle/>
            <a:p>
              <a:r>
                <a:rPr lang="fr-FR" b="1" dirty="0">
                  <a:solidFill>
                    <a:srgbClr val="F6FCFA"/>
                  </a:solidFill>
                </a:rPr>
                <a:t>Démo</a:t>
              </a:r>
            </a:p>
          </p:txBody>
        </p:sp>
      </p:grpSp>
      <p:sp>
        <p:nvSpPr>
          <p:cNvPr id="9" name="Rectangle 8"/>
          <p:cNvSpPr/>
          <p:nvPr/>
        </p:nvSpPr>
        <p:spPr>
          <a:xfrm>
            <a:off x="7670202" y="4465649"/>
            <a:ext cx="699247" cy="5721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p:cNvCxnSpPr/>
          <p:nvPr/>
        </p:nvCxnSpPr>
        <p:spPr>
          <a:xfrm flipV="1">
            <a:off x="7664822" y="4470982"/>
            <a:ext cx="685329" cy="5721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Freeform 384">
            <a:extLst>
              <a:ext uri="{FF2B5EF4-FFF2-40B4-BE49-F238E27FC236}">
                <a16:creationId xmlns:a16="http://schemas.microsoft.com/office/drawing/2014/main" id="{D5E6CD6E-A96A-4C3D-BEAA-0C9AAB99722D}"/>
              </a:ext>
            </a:extLst>
          </p:cNvPr>
          <p:cNvSpPr/>
          <p:nvPr/>
        </p:nvSpPr>
        <p:spPr>
          <a:xfrm>
            <a:off x="8783886" y="4519393"/>
            <a:ext cx="409811" cy="376546"/>
          </a:xfrm>
          <a:custGeom>
            <a:avLst/>
            <a:gdLst/>
            <a:ahLst/>
            <a:cxnLst/>
            <a:rect l="l" t="t" r="r" b="b"/>
            <a:pathLst>
              <a:path w="432707" h="432707">
                <a:moveTo>
                  <a:pt x="81132" y="0"/>
                </a:moveTo>
                <a:lnTo>
                  <a:pt x="351575" y="0"/>
                </a:lnTo>
                <a:cubicBezTo>
                  <a:pt x="373924" y="0"/>
                  <a:pt x="393033" y="7935"/>
                  <a:pt x="408902" y="23805"/>
                </a:cubicBezTo>
                <a:cubicBezTo>
                  <a:pt x="424772" y="39674"/>
                  <a:pt x="432707" y="58784"/>
                  <a:pt x="432707" y="81133"/>
                </a:cubicBezTo>
                <a:lnTo>
                  <a:pt x="432707" y="351574"/>
                </a:lnTo>
                <a:cubicBezTo>
                  <a:pt x="432707" y="373924"/>
                  <a:pt x="424772" y="393033"/>
                  <a:pt x="408902" y="408902"/>
                </a:cubicBezTo>
                <a:cubicBezTo>
                  <a:pt x="393033" y="424772"/>
                  <a:pt x="373924" y="432707"/>
                  <a:pt x="351575" y="432707"/>
                </a:cubicBezTo>
                <a:lnTo>
                  <a:pt x="81132" y="432707"/>
                </a:lnTo>
                <a:cubicBezTo>
                  <a:pt x="58784" y="432707"/>
                  <a:pt x="39674" y="424772"/>
                  <a:pt x="23805" y="408902"/>
                </a:cubicBezTo>
                <a:cubicBezTo>
                  <a:pt x="7935" y="393033"/>
                  <a:pt x="0" y="373924"/>
                  <a:pt x="0" y="351574"/>
                </a:cubicBezTo>
                <a:lnTo>
                  <a:pt x="0" y="81133"/>
                </a:lnTo>
                <a:cubicBezTo>
                  <a:pt x="0" y="58784"/>
                  <a:pt x="7935" y="39674"/>
                  <a:pt x="23805" y="23805"/>
                </a:cubicBezTo>
                <a:cubicBezTo>
                  <a:pt x="39674" y="7935"/>
                  <a:pt x="58784" y="0"/>
                  <a:pt x="81132" y="0"/>
                </a:cubicBezTo>
                <a:close/>
                <a:moveTo>
                  <a:pt x="324530" y="97472"/>
                </a:moveTo>
                <a:cubicBezTo>
                  <a:pt x="319647" y="97472"/>
                  <a:pt x="315422" y="99256"/>
                  <a:pt x="311854" y="102824"/>
                </a:cubicBezTo>
                <a:lnTo>
                  <a:pt x="180294" y="234383"/>
                </a:lnTo>
                <a:lnTo>
                  <a:pt x="120854" y="174942"/>
                </a:lnTo>
                <a:cubicBezTo>
                  <a:pt x="117285" y="171374"/>
                  <a:pt x="113059" y="169590"/>
                  <a:pt x="108177" y="169590"/>
                </a:cubicBezTo>
                <a:cubicBezTo>
                  <a:pt x="103294" y="169590"/>
                  <a:pt x="99068" y="171374"/>
                  <a:pt x="95500" y="174942"/>
                </a:cubicBezTo>
                <a:lnTo>
                  <a:pt x="66766" y="203677"/>
                </a:lnTo>
                <a:cubicBezTo>
                  <a:pt x="63196" y="207245"/>
                  <a:pt x="61413" y="211471"/>
                  <a:pt x="61413" y="216353"/>
                </a:cubicBezTo>
                <a:cubicBezTo>
                  <a:pt x="61413" y="221236"/>
                  <a:pt x="63196" y="225462"/>
                  <a:pt x="66766" y="229030"/>
                </a:cubicBezTo>
                <a:lnTo>
                  <a:pt x="167618" y="329883"/>
                </a:lnTo>
                <a:cubicBezTo>
                  <a:pt x="171186" y="333451"/>
                  <a:pt x="175412" y="335235"/>
                  <a:pt x="180294" y="335235"/>
                </a:cubicBezTo>
                <a:cubicBezTo>
                  <a:pt x="185178" y="335235"/>
                  <a:pt x="189402" y="333451"/>
                  <a:pt x="192972" y="329883"/>
                </a:cubicBezTo>
                <a:lnTo>
                  <a:pt x="365942" y="156913"/>
                </a:lnTo>
                <a:cubicBezTo>
                  <a:pt x="369510" y="153344"/>
                  <a:pt x="371294" y="149119"/>
                  <a:pt x="371294" y="144236"/>
                </a:cubicBezTo>
                <a:cubicBezTo>
                  <a:pt x="371294" y="139353"/>
                  <a:pt x="369510" y="135127"/>
                  <a:pt x="365942" y="131559"/>
                </a:cubicBezTo>
                <a:lnTo>
                  <a:pt x="337207" y="102824"/>
                </a:lnTo>
                <a:cubicBezTo>
                  <a:pt x="333638" y="99256"/>
                  <a:pt x="329413" y="97472"/>
                  <a:pt x="324530" y="9747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p:txBody>
      </p:sp>
      <p:sp>
        <p:nvSpPr>
          <p:cNvPr id="31" name="ZoneTexte 30">
            <a:extLst>
              <a:ext uri="{FF2B5EF4-FFF2-40B4-BE49-F238E27FC236}">
                <a16:creationId xmlns:a16="http://schemas.microsoft.com/office/drawing/2014/main" id="{56425097-3152-40A4-96CF-7AAD9B81D9F6}"/>
              </a:ext>
            </a:extLst>
          </p:cNvPr>
          <p:cNvSpPr txBox="1"/>
          <p:nvPr/>
        </p:nvSpPr>
        <p:spPr>
          <a:xfrm>
            <a:off x="9274081" y="4405040"/>
            <a:ext cx="2351062" cy="615553"/>
          </a:xfrm>
          <a:prstGeom prst="rect">
            <a:avLst/>
          </a:prstGeom>
          <a:noFill/>
        </p:spPr>
        <p:txBody>
          <a:bodyPr wrap="square">
            <a:spAutoFit/>
          </a:bodyPr>
          <a:lstStyle/>
          <a:p>
            <a:r>
              <a:rPr lang="fr-FR" sz="1700" i="1" dirty="0">
                <a:latin typeface="Calibri" panose="020F0502020204030204" pitchFamily="34" charset="0"/>
              </a:rPr>
              <a:t>Ne pas </a:t>
            </a:r>
            <a:r>
              <a:rPr lang="fr-FR" sz="1700" i="1" dirty="0" smtClean="0">
                <a:latin typeface="Calibri" panose="020F0502020204030204" pitchFamily="34" charset="0"/>
              </a:rPr>
              <a:t>cocher la case « Présent »</a:t>
            </a:r>
            <a:endParaRPr lang="fr-FR" sz="1700" i="1" dirty="0">
              <a:latin typeface="Calibri" panose="020F0502020204030204" pitchFamily="34" charset="0"/>
            </a:endParaRPr>
          </a:p>
        </p:txBody>
      </p:sp>
    </p:spTree>
    <p:extLst>
      <p:ext uri="{BB962C8B-B14F-4D97-AF65-F5344CB8AC3E}">
        <p14:creationId xmlns:p14="http://schemas.microsoft.com/office/powerpoint/2010/main" val="2460391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E0BCF7-2D6A-4B33-A8FD-06978C386C96}"/>
              </a:ext>
            </a:extLst>
          </p:cNvPr>
          <p:cNvSpPr>
            <a:spLocks noGrp="1"/>
          </p:cNvSpPr>
          <p:nvPr>
            <p:ph type="title"/>
          </p:nvPr>
        </p:nvSpPr>
        <p:spPr/>
        <p:txBody>
          <a:bodyPr>
            <a:normAutofit fontScale="90000"/>
          </a:bodyPr>
          <a:lstStyle/>
          <a:p>
            <a:r>
              <a:rPr lang="fr-FR" dirty="0"/>
              <a:t>4-2 Valider une demande agent : Process (2)</a:t>
            </a:r>
          </a:p>
        </p:txBody>
      </p:sp>
      <p:sp>
        <p:nvSpPr>
          <p:cNvPr id="3" name="Espace réservé du contenu 2">
            <a:extLst>
              <a:ext uri="{FF2B5EF4-FFF2-40B4-BE49-F238E27FC236}">
                <a16:creationId xmlns:a16="http://schemas.microsoft.com/office/drawing/2014/main" id="{E6B497CA-0D60-403F-8C63-5941F5BAC216}"/>
              </a:ext>
            </a:extLst>
          </p:cNvPr>
          <p:cNvSpPr>
            <a:spLocks noGrp="1"/>
          </p:cNvSpPr>
          <p:nvPr>
            <p:ph idx="1"/>
          </p:nvPr>
        </p:nvSpPr>
        <p:spPr/>
        <p:txBody>
          <a:bodyPr/>
          <a:lstStyle/>
          <a:p>
            <a:r>
              <a:rPr lang="fr-FR" sz="2200" dirty="0">
                <a:latin typeface="+mn-lt"/>
              </a:rPr>
              <a:t>Il est important de bien renseigner la typologie de la demande de formation, très importante pour le suivi de la formation des agents :</a:t>
            </a:r>
          </a:p>
          <a:p>
            <a:pPr lvl="1"/>
            <a:r>
              <a:rPr lang="fr-FR" sz="2000" b="1" dirty="0">
                <a:latin typeface="+mn-lt"/>
              </a:rPr>
              <a:t>Adaptation au poste de travail (T1</a:t>
            </a:r>
            <a:r>
              <a:rPr lang="fr-FR" sz="2000" b="1" dirty="0" smtClean="0">
                <a:latin typeface="+mn-lt"/>
              </a:rPr>
              <a:t>), </a:t>
            </a:r>
            <a:r>
              <a:rPr lang="fr-FR" sz="2000" dirty="0" smtClean="0">
                <a:latin typeface="+mn-lt"/>
              </a:rPr>
              <a:t>par ex lors d’une prise de poste (le plus courant)</a:t>
            </a:r>
            <a:endParaRPr lang="fr-FR" sz="2000" dirty="0">
              <a:latin typeface="+mn-lt"/>
            </a:endParaRPr>
          </a:p>
          <a:p>
            <a:pPr lvl="1"/>
            <a:r>
              <a:rPr lang="fr-FR" sz="2000" dirty="0">
                <a:latin typeface="+mn-lt"/>
              </a:rPr>
              <a:t>Adaptation prévisible des métiers (T2</a:t>
            </a:r>
            <a:r>
              <a:rPr lang="fr-FR" sz="2000" dirty="0" smtClean="0">
                <a:latin typeface="+mn-lt"/>
              </a:rPr>
              <a:t>) </a:t>
            </a:r>
            <a:endParaRPr lang="fr-FR" sz="2000" dirty="0">
              <a:latin typeface="+mn-lt"/>
            </a:endParaRPr>
          </a:p>
          <a:p>
            <a:pPr lvl="1"/>
            <a:r>
              <a:rPr lang="fr-FR" sz="2000" dirty="0">
                <a:latin typeface="+mn-lt"/>
              </a:rPr>
              <a:t>Développement et acquisition de nouvelles qualifications (T3)</a:t>
            </a:r>
          </a:p>
          <a:p>
            <a:pPr lvl="1"/>
            <a:r>
              <a:rPr lang="fr-FR" sz="2000" b="1" dirty="0" smtClean="0">
                <a:latin typeface="+mn-lt"/>
              </a:rPr>
              <a:t>Préparation aux examens et </a:t>
            </a:r>
            <a:r>
              <a:rPr lang="fr-FR" sz="2000" b="1" dirty="0">
                <a:latin typeface="+mn-lt"/>
              </a:rPr>
              <a:t>concours </a:t>
            </a:r>
            <a:r>
              <a:rPr lang="fr-FR" sz="2000" dirty="0">
                <a:latin typeface="+mn-lt"/>
              </a:rPr>
              <a:t>(le plus courant)</a:t>
            </a:r>
          </a:p>
          <a:p>
            <a:endParaRPr lang="fr-FR" dirty="0">
              <a:latin typeface="+mn-lt"/>
            </a:endParaRPr>
          </a:p>
          <a:p>
            <a:r>
              <a:rPr lang="fr-FR" sz="2200" dirty="0">
                <a:latin typeface="+mn-lt"/>
              </a:rPr>
              <a:t>Les données suivantes sont à sélectionner dans le cadre de dispositifs individuels :</a:t>
            </a:r>
          </a:p>
          <a:p>
            <a:pPr lvl="1"/>
            <a:r>
              <a:rPr lang="fr-FR" sz="2000" dirty="0">
                <a:latin typeface="+mn-lt"/>
              </a:rPr>
              <a:t>Formation VAE</a:t>
            </a:r>
          </a:p>
          <a:p>
            <a:pPr lvl="1"/>
            <a:r>
              <a:rPr lang="fr-FR" sz="2000" dirty="0">
                <a:latin typeface="+mn-lt"/>
              </a:rPr>
              <a:t>Bilan de compétences</a:t>
            </a:r>
          </a:p>
          <a:p>
            <a:pPr lvl="1"/>
            <a:r>
              <a:rPr lang="fr-FR" sz="2000" dirty="0">
                <a:latin typeface="+mn-lt"/>
              </a:rPr>
              <a:t>Période de professionnalisation</a:t>
            </a:r>
          </a:p>
          <a:p>
            <a:pPr lvl="1"/>
            <a:r>
              <a:rPr lang="fr-FR" sz="2000" dirty="0">
                <a:latin typeface="+mn-lt"/>
              </a:rPr>
              <a:t>Formation projets personnels</a:t>
            </a:r>
          </a:p>
        </p:txBody>
      </p:sp>
      <p:sp>
        <p:nvSpPr>
          <p:cNvPr id="4" name="Espace réservé du pied de page 3">
            <a:extLst>
              <a:ext uri="{FF2B5EF4-FFF2-40B4-BE49-F238E27FC236}">
                <a16:creationId xmlns:a16="http://schemas.microsoft.com/office/drawing/2014/main" id="{8D714771-CA0F-4E06-BBB9-4B6D7A93F86E}"/>
              </a:ext>
            </a:extLst>
          </p:cNvPr>
          <p:cNvSpPr>
            <a:spLocks noGrp="1"/>
          </p:cNvSpPr>
          <p:nvPr>
            <p:ph type="ftr" sz="quarter" idx="11"/>
          </p:nvPr>
        </p:nvSpPr>
        <p:spPr/>
        <p:txBody>
          <a:bodyPr/>
          <a:lstStyle/>
          <a:p>
            <a:r>
              <a:rPr lang="fr-FR" dirty="0"/>
              <a:t>Module 2</a:t>
            </a:r>
          </a:p>
        </p:txBody>
      </p:sp>
      <p:sp>
        <p:nvSpPr>
          <p:cNvPr id="53" name="ZoneTexte 52">
            <a:extLst>
              <a:ext uri="{FF2B5EF4-FFF2-40B4-BE49-F238E27FC236}">
                <a16:creationId xmlns:a16="http://schemas.microsoft.com/office/drawing/2014/main" id="{A6A683D6-B9BF-4566-9D8A-AD4A93027923}"/>
              </a:ext>
            </a:extLst>
          </p:cNvPr>
          <p:cNvSpPr txBox="1"/>
          <p:nvPr/>
        </p:nvSpPr>
        <p:spPr>
          <a:xfrm>
            <a:off x="1232018" y="670477"/>
            <a:ext cx="4406782" cy="369332"/>
          </a:xfrm>
          <a:prstGeom prst="rect">
            <a:avLst/>
          </a:prstGeom>
          <a:noFill/>
        </p:spPr>
        <p:txBody>
          <a:bodyPr wrap="square" rtlCol="0">
            <a:spAutoFit/>
          </a:bodyPr>
          <a:lstStyle/>
          <a:p>
            <a:r>
              <a:rPr lang="fr-FR" i="1" dirty="0">
                <a:latin typeface="+mj-lt"/>
              </a:rPr>
              <a:t>Valider une demande de formation</a:t>
            </a:r>
          </a:p>
        </p:txBody>
      </p:sp>
      <p:sp>
        <p:nvSpPr>
          <p:cNvPr id="13" name="ZoneTexte 12">
            <a:extLst>
              <a:ext uri="{FF2B5EF4-FFF2-40B4-BE49-F238E27FC236}">
                <a16:creationId xmlns:a16="http://schemas.microsoft.com/office/drawing/2014/main" id="{B52ED624-E3AB-4E38-AD70-ECBA0ABBCE05}"/>
              </a:ext>
            </a:extLst>
          </p:cNvPr>
          <p:cNvSpPr txBox="1"/>
          <p:nvPr/>
        </p:nvSpPr>
        <p:spPr>
          <a:xfrm>
            <a:off x="6076359" y="693967"/>
            <a:ext cx="3840725" cy="338554"/>
          </a:xfrm>
          <a:prstGeom prst="rect">
            <a:avLst/>
          </a:prstGeom>
          <a:solidFill>
            <a:srgbClr val="00AC8C"/>
          </a:solidFill>
        </p:spPr>
        <p:txBody>
          <a:bodyPr wrap="square" rtlCol="0">
            <a:spAutoFit/>
          </a:bodyPr>
          <a:lstStyle/>
          <a:p>
            <a:r>
              <a:rPr lang="fr-FR" sz="1600" b="1" dirty="0">
                <a:solidFill>
                  <a:schemeClr val="bg1"/>
                </a:solidFill>
              </a:rPr>
              <a:t>Accès aux écrans </a:t>
            </a:r>
            <a:r>
              <a:rPr lang="fr-FR" sz="1600" dirty="0">
                <a:solidFill>
                  <a:schemeClr val="bg1"/>
                </a:solidFill>
              </a:rPr>
              <a:t>: Expert RH </a:t>
            </a:r>
            <a:r>
              <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 </a:t>
            </a:r>
            <a:r>
              <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Mes </a:t>
            </a:r>
            <a:r>
              <a:rPr lang="fr-FR"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alertes</a:t>
            </a:r>
            <a:endParaRPr lang="fr-FR" sz="1600" dirty="0">
              <a:solidFill>
                <a:schemeClr val="bg1"/>
              </a:solidFill>
            </a:endParaRPr>
          </a:p>
        </p:txBody>
      </p:sp>
      <p:sp>
        <p:nvSpPr>
          <p:cNvPr id="14" name="Rectangle : avec coins arrondis en diagonale 13">
            <a:extLst>
              <a:ext uri="{FF2B5EF4-FFF2-40B4-BE49-F238E27FC236}">
                <a16:creationId xmlns:a16="http://schemas.microsoft.com/office/drawing/2014/main" id="{18160B28-F3B0-4583-BF93-40B9D7F7D319}"/>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15" name="Rectangle : avec coins arrondis en diagonale 14">
            <a:extLst>
              <a:ext uri="{FF2B5EF4-FFF2-40B4-BE49-F238E27FC236}">
                <a16:creationId xmlns:a16="http://schemas.microsoft.com/office/drawing/2014/main" id="{42B9A339-42C8-4CB2-975C-471DE36BF4C8}"/>
              </a:ext>
            </a:extLst>
          </p:cNvPr>
          <p:cNvSpPr/>
          <p:nvPr/>
        </p:nvSpPr>
        <p:spPr>
          <a:xfrm>
            <a:off x="60960" y="160470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2 –</a:t>
            </a:r>
            <a:br>
              <a:rPr lang="fr-FR" sz="1000" dirty="0">
                <a:solidFill>
                  <a:srgbClr val="00AC8C"/>
                </a:solidFill>
              </a:rPr>
            </a:br>
            <a:r>
              <a:rPr lang="fr-FR" sz="1000" dirty="0">
                <a:solidFill>
                  <a:srgbClr val="00AC8C"/>
                </a:solidFill>
              </a:rPr>
              <a:t>Stage / Session</a:t>
            </a:r>
          </a:p>
        </p:txBody>
      </p:sp>
      <p:sp>
        <p:nvSpPr>
          <p:cNvPr id="16" name="Rectangle : avec coins arrondis en diagonale 15">
            <a:extLst>
              <a:ext uri="{FF2B5EF4-FFF2-40B4-BE49-F238E27FC236}">
                <a16:creationId xmlns:a16="http://schemas.microsoft.com/office/drawing/2014/main" id="{C22BCC3F-1406-4DF1-AA75-774A80BA6DE2}"/>
              </a:ext>
            </a:extLst>
          </p:cNvPr>
          <p:cNvSpPr/>
          <p:nvPr/>
        </p:nvSpPr>
        <p:spPr>
          <a:xfrm>
            <a:off x="60960" y="2749085"/>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4 –</a:t>
            </a:r>
            <a:br>
              <a:rPr lang="fr-FR" sz="1000" dirty="0"/>
            </a:br>
            <a:r>
              <a:rPr lang="fr-FR" sz="1000" dirty="0"/>
              <a:t>Validation</a:t>
            </a:r>
          </a:p>
        </p:txBody>
      </p:sp>
      <p:sp>
        <p:nvSpPr>
          <p:cNvPr id="17" name="Rectangle : avec coins arrondis en diagonale 16">
            <a:extLst>
              <a:ext uri="{FF2B5EF4-FFF2-40B4-BE49-F238E27FC236}">
                <a16:creationId xmlns:a16="http://schemas.microsoft.com/office/drawing/2014/main" id="{3088F975-00B2-44E0-9569-D3C65CE3CC93}"/>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18" name="Rectangle : avec coins arrondis en diagonale 17">
            <a:extLst>
              <a:ext uri="{FF2B5EF4-FFF2-40B4-BE49-F238E27FC236}">
                <a16:creationId xmlns:a16="http://schemas.microsoft.com/office/drawing/2014/main" id="{B559564F-88EA-47CC-A93E-7F39DB61BC2F}"/>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19" name="Rectangle : avec coins arrondis en diagonale 18">
            <a:extLst>
              <a:ext uri="{FF2B5EF4-FFF2-40B4-BE49-F238E27FC236}">
                <a16:creationId xmlns:a16="http://schemas.microsoft.com/office/drawing/2014/main" id="{D3B64152-1DF8-46FE-93C7-9B0D990F7189}"/>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20" name="Rectangle : avec coins arrondis en diagonale 19">
            <a:extLst>
              <a:ext uri="{FF2B5EF4-FFF2-40B4-BE49-F238E27FC236}">
                <a16:creationId xmlns:a16="http://schemas.microsoft.com/office/drawing/2014/main" id="{00A4EC99-6F61-4017-A453-BD0E0468C8C5}"/>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21" name="Rectangle : avec coins arrondis en diagonale 20">
            <a:extLst>
              <a:ext uri="{FF2B5EF4-FFF2-40B4-BE49-F238E27FC236}">
                <a16:creationId xmlns:a16="http://schemas.microsoft.com/office/drawing/2014/main" id="{A58A2263-A158-402F-A310-A07CB49B4755}"/>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p>
        </p:txBody>
      </p:sp>
      <p:sp>
        <p:nvSpPr>
          <p:cNvPr id="22" name="Rectangle : avec coins arrondis en diagonale 21">
            <a:extLst>
              <a:ext uri="{FF2B5EF4-FFF2-40B4-BE49-F238E27FC236}">
                <a16:creationId xmlns:a16="http://schemas.microsoft.com/office/drawing/2014/main" id="{A64B7E7A-4682-4071-B778-97493207943B}"/>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23" name="Freeform 384">
            <a:extLst>
              <a:ext uri="{FF2B5EF4-FFF2-40B4-BE49-F238E27FC236}">
                <a16:creationId xmlns:a16="http://schemas.microsoft.com/office/drawing/2014/main" id="{D5E6CD6E-A96A-4C3D-BEAA-0C9AAB99722D}"/>
              </a:ext>
            </a:extLst>
          </p:cNvPr>
          <p:cNvSpPr/>
          <p:nvPr/>
        </p:nvSpPr>
        <p:spPr>
          <a:xfrm>
            <a:off x="1459140" y="5699190"/>
            <a:ext cx="409811" cy="376546"/>
          </a:xfrm>
          <a:custGeom>
            <a:avLst/>
            <a:gdLst/>
            <a:ahLst/>
            <a:cxnLst/>
            <a:rect l="l" t="t" r="r" b="b"/>
            <a:pathLst>
              <a:path w="432707" h="432707">
                <a:moveTo>
                  <a:pt x="81132" y="0"/>
                </a:moveTo>
                <a:lnTo>
                  <a:pt x="351575" y="0"/>
                </a:lnTo>
                <a:cubicBezTo>
                  <a:pt x="373924" y="0"/>
                  <a:pt x="393033" y="7935"/>
                  <a:pt x="408902" y="23805"/>
                </a:cubicBezTo>
                <a:cubicBezTo>
                  <a:pt x="424772" y="39674"/>
                  <a:pt x="432707" y="58784"/>
                  <a:pt x="432707" y="81133"/>
                </a:cubicBezTo>
                <a:lnTo>
                  <a:pt x="432707" y="351574"/>
                </a:lnTo>
                <a:cubicBezTo>
                  <a:pt x="432707" y="373924"/>
                  <a:pt x="424772" y="393033"/>
                  <a:pt x="408902" y="408902"/>
                </a:cubicBezTo>
                <a:cubicBezTo>
                  <a:pt x="393033" y="424772"/>
                  <a:pt x="373924" y="432707"/>
                  <a:pt x="351575" y="432707"/>
                </a:cubicBezTo>
                <a:lnTo>
                  <a:pt x="81132" y="432707"/>
                </a:lnTo>
                <a:cubicBezTo>
                  <a:pt x="58784" y="432707"/>
                  <a:pt x="39674" y="424772"/>
                  <a:pt x="23805" y="408902"/>
                </a:cubicBezTo>
                <a:cubicBezTo>
                  <a:pt x="7935" y="393033"/>
                  <a:pt x="0" y="373924"/>
                  <a:pt x="0" y="351574"/>
                </a:cubicBezTo>
                <a:lnTo>
                  <a:pt x="0" y="81133"/>
                </a:lnTo>
                <a:cubicBezTo>
                  <a:pt x="0" y="58784"/>
                  <a:pt x="7935" y="39674"/>
                  <a:pt x="23805" y="23805"/>
                </a:cubicBezTo>
                <a:cubicBezTo>
                  <a:pt x="39674" y="7935"/>
                  <a:pt x="58784" y="0"/>
                  <a:pt x="81132" y="0"/>
                </a:cubicBezTo>
                <a:close/>
                <a:moveTo>
                  <a:pt x="324530" y="97472"/>
                </a:moveTo>
                <a:cubicBezTo>
                  <a:pt x="319647" y="97472"/>
                  <a:pt x="315422" y="99256"/>
                  <a:pt x="311854" y="102824"/>
                </a:cubicBezTo>
                <a:lnTo>
                  <a:pt x="180294" y="234383"/>
                </a:lnTo>
                <a:lnTo>
                  <a:pt x="120854" y="174942"/>
                </a:lnTo>
                <a:cubicBezTo>
                  <a:pt x="117285" y="171374"/>
                  <a:pt x="113059" y="169590"/>
                  <a:pt x="108177" y="169590"/>
                </a:cubicBezTo>
                <a:cubicBezTo>
                  <a:pt x="103294" y="169590"/>
                  <a:pt x="99068" y="171374"/>
                  <a:pt x="95500" y="174942"/>
                </a:cubicBezTo>
                <a:lnTo>
                  <a:pt x="66766" y="203677"/>
                </a:lnTo>
                <a:cubicBezTo>
                  <a:pt x="63196" y="207245"/>
                  <a:pt x="61413" y="211471"/>
                  <a:pt x="61413" y="216353"/>
                </a:cubicBezTo>
                <a:cubicBezTo>
                  <a:pt x="61413" y="221236"/>
                  <a:pt x="63196" y="225462"/>
                  <a:pt x="66766" y="229030"/>
                </a:cubicBezTo>
                <a:lnTo>
                  <a:pt x="167618" y="329883"/>
                </a:lnTo>
                <a:cubicBezTo>
                  <a:pt x="171186" y="333451"/>
                  <a:pt x="175412" y="335235"/>
                  <a:pt x="180294" y="335235"/>
                </a:cubicBezTo>
                <a:cubicBezTo>
                  <a:pt x="185178" y="335235"/>
                  <a:pt x="189402" y="333451"/>
                  <a:pt x="192972" y="329883"/>
                </a:cubicBezTo>
                <a:lnTo>
                  <a:pt x="365942" y="156913"/>
                </a:lnTo>
                <a:cubicBezTo>
                  <a:pt x="369510" y="153344"/>
                  <a:pt x="371294" y="149119"/>
                  <a:pt x="371294" y="144236"/>
                </a:cubicBezTo>
                <a:cubicBezTo>
                  <a:pt x="371294" y="139353"/>
                  <a:pt x="369510" y="135127"/>
                  <a:pt x="365942" y="131559"/>
                </a:cubicBezTo>
                <a:lnTo>
                  <a:pt x="337207" y="102824"/>
                </a:lnTo>
                <a:cubicBezTo>
                  <a:pt x="333638" y="99256"/>
                  <a:pt x="329413" y="97472"/>
                  <a:pt x="324530" y="97472"/>
                </a:cubicBezTo>
                <a:close/>
              </a:path>
            </a:pathLst>
          </a:custGeom>
          <a:solidFill>
            <a:srgbClr val="00A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p:txBody>
      </p:sp>
      <p:sp>
        <p:nvSpPr>
          <p:cNvPr id="24" name="ZoneTexte 23">
            <a:extLst>
              <a:ext uri="{FF2B5EF4-FFF2-40B4-BE49-F238E27FC236}">
                <a16:creationId xmlns:a16="http://schemas.microsoft.com/office/drawing/2014/main" id="{56425097-3152-40A4-96CF-7AAD9B81D9F6}"/>
              </a:ext>
            </a:extLst>
          </p:cNvPr>
          <p:cNvSpPr txBox="1"/>
          <p:nvPr/>
        </p:nvSpPr>
        <p:spPr>
          <a:xfrm>
            <a:off x="1868951" y="5721793"/>
            <a:ext cx="9868620" cy="353943"/>
          </a:xfrm>
          <a:prstGeom prst="rect">
            <a:avLst/>
          </a:prstGeom>
          <a:noFill/>
        </p:spPr>
        <p:txBody>
          <a:bodyPr wrap="square">
            <a:spAutoFit/>
          </a:bodyPr>
          <a:lstStyle/>
          <a:p>
            <a:r>
              <a:rPr lang="fr-FR" sz="1700" i="1" dirty="0">
                <a:latin typeface="Calibri" panose="020F0502020204030204" pitchFamily="34" charset="0"/>
              </a:rPr>
              <a:t>Ne pas utiliser « Formation professionnelle statutaire » car ce type de </a:t>
            </a:r>
            <a:r>
              <a:rPr lang="fr-FR" sz="1700" i="1" dirty="0" smtClean="0">
                <a:latin typeface="Calibri" panose="020F0502020204030204" pitchFamily="34" charset="0"/>
              </a:rPr>
              <a:t>formation n’est </a:t>
            </a:r>
            <a:r>
              <a:rPr lang="fr-FR" sz="1700" i="1" dirty="0">
                <a:latin typeface="Calibri" panose="020F0502020204030204" pitchFamily="34" charset="0"/>
              </a:rPr>
              <a:t>pas </a:t>
            </a:r>
            <a:r>
              <a:rPr lang="fr-FR" sz="1700" i="1" dirty="0" smtClean="0">
                <a:latin typeface="Calibri" panose="020F0502020204030204" pitchFamily="34" charset="0"/>
              </a:rPr>
              <a:t>gérée </a:t>
            </a:r>
            <a:r>
              <a:rPr lang="fr-FR" sz="1700" i="1" dirty="0">
                <a:latin typeface="Calibri" panose="020F0502020204030204" pitchFamily="34" charset="0"/>
              </a:rPr>
              <a:t>dans </a:t>
            </a:r>
            <a:r>
              <a:rPr lang="fr-FR" sz="1700" i="1" dirty="0" smtClean="0">
                <a:latin typeface="Calibri" panose="020F0502020204030204" pitchFamily="34" charset="0"/>
              </a:rPr>
              <a:t>RenoiRH</a:t>
            </a:r>
            <a:endParaRPr lang="fr-FR" sz="1700" i="1" dirty="0">
              <a:latin typeface="Calibri" panose="020F0502020204030204" pitchFamily="34" charset="0"/>
            </a:endParaRPr>
          </a:p>
        </p:txBody>
      </p:sp>
      <p:sp>
        <p:nvSpPr>
          <p:cNvPr id="6" name="Espace réservé de la date 5">
            <a:extLst>
              <a:ext uri="{FF2B5EF4-FFF2-40B4-BE49-F238E27FC236}">
                <a16:creationId xmlns:a16="http://schemas.microsoft.com/office/drawing/2014/main" id="{D069F4AA-9A4F-4B08-96B1-11ACED497E6E}"/>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A9BC2326-DF60-4C54-9D58-672EFCA8DE97}"/>
              </a:ext>
            </a:extLst>
          </p:cNvPr>
          <p:cNvSpPr>
            <a:spLocks noGrp="1"/>
          </p:cNvSpPr>
          <p:nvPr>
            <p:ph type="sldNum" sz="quarter" idx="12"/>
          </p:nvPr>
        </p:nvSpPr>
        <p:spPr/>
        <p:txBody>
          <a:bodyPr/>
          <a:lstStyle/>
          <a:p>
            <a:fld id="{9BA320C2-BDE6-4EB1-A6D0-0042D9418E61}" type="slidenum">
              <a:rPr lang="fr-FR" smtClean="0"/>
              <a:pPr/>
              <a:t>7</a:t>
            </a:fld>
            <a:endParaRPr lang="fr-FR" dirty="0"/>
          </a:p>
        </p:txBody>
      </p:sp>
    </p:spTree>
    <p:extLst>
      <p:ext uri="{BB962C8B-B14F-4D97-AF65-F5344CB8AC3E}">
        <p14:creationId xmlns:p14="http://schemas.microsoft.com/office/powerpoint/2010/main" val="3476288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E0BCF7-2D6A-4B33-A8FD-06978C386C96}"/>
              </a:ext>
            </a:extLst>
          </p:cNvPr>
          <p:cNvSpPr>
            <a:spLocks noGrp="1"/>
          </p:cNvSpPr>
          <p:nvPr>
            <p:ph type="title"/>
          </p:nvPr>
        </p:nvSpPr>
        <p:spPr>
          <a:xfrm>
            <a:off x="1247258" y="166346"/>
            <a:ext cx="11036182" cy="519447"/>
          </a:xfrm>
        </p:spPr>
        <p:txBody>
          <a:bodyPr>
            <a:normAutofit fontScale="90000"/>
          </a:bodyPr>
          <a:lstStyle/>
          <a:p>
            <a:r>
              <a:rPr lang="fr-FR" dirty="0"/>
              <a:t>4-2 Valider une demande agent : Process (3)</a:t>
            </a:r>
          </a:p>
        </p:txBody>
      </p:sp>
      <p:sp>
        <p:nvSpPr>
          <p:cNvPr id="4" name="Espace réservé du pied de page 3">
            <a:extLst>
              <a:ext uri="{FF2B5EF4-FFF2-40B4-BE49-F238E27FC236}">
                <a16:creationId xmlns:a16="http://schemas.microsoft.com/office/drawing/2014/main" id="{8D714771-CA0F-4E06-BBB9-4B6D7A93F86E}"/>
              </a:ext>
            </a:extLst>
          </p:cNvPr>
          <p:cNvSpPr>
            <a:spLocks noGrp="1"/>
          </p:cNvSpPr>
          <p:nvPr>
            <p:ph type="ftr" sz="quarter" idx="11"/>
          </p:nvPr>
        </p:nvSpPr>
        <p:spPr/>
        <p:txBody>
          <a:bodyPr/>
          <a:lstStyle/>
          <a:p>
            <a:r>
              <a:rPr lang="fr-FR" dirty="0"/>
              <a:t>Module 2</a:t>
            </a:r>
          </a:p>
        </p:txBody>
      </p:sp>
      <p:graphicFrame>
        <p:nvGraphicFramePr>
          <p:cNvPr id="30" name="Tableau 140">
            <a:extLst>
              <a:ext uri="{FF2B5EF4-FFF2-40B4-BE49-F238E27FC236}">
                <a16:creationId xmlns:a16="http://schemas.microsoft.com/office/drawing/2014/main" id="{780D2F34-310A-4555-906C-E8A748685E85}"/>
              </a:ext>
            </a:extLst>
          </p:cNvPr>
          <p:cNvGraphicFramePr>
            <a:graphicFrameLocks noGrp="1"/>
          </p:cNvGraphicFramePr>
          <p:nvPr>
            <p:extLst>
              <p:ext uri="{D42A27DB-BD31-4B8C-83A1-F6EECF244321}">
                <p14:modId xmlns:p14="http://schemas.microsoft.com/office/powerpoint/2010/main" val="3418916261"/>
              </p:ext>
            </p:extLst>
          </p:nvPr>
        </p:nvGraphicFramePr>
        <p:xfrm>
          <a:off x="1313794" y="1500521"/>
          <a:ext cx="4613181" cy="1554480"/>
        </p:xfrm>
        <a:graphic>
          <a:graphicData uri="http://schemas.openxmlformats.org/drawingml/2006/table">
            <a:tbl>
              <a:tblPr firstRow="1" bandRow="1">
                <a:tableStyleId>{5C22544A-7EE6-4342-B048-85BDC9FD1C3A}</a:tableStyleId>
              </a:tblPr>
              <a:tblGrid>
                <a:gridCol w="1296402">
                  <a:extLst>
                    <a:ext uri="{9D8B030D-6E8A-4147-A177-3AD203B41FA5}">
                      <a16:colId xmlns:a16="http://schemas.microsoft.com/office/drawing/2014/main" val="1458599572"/>
                    </a:ext>
                  </a:extLst>
                </a:gridCol>
                <a:gridCol w="3316779">
                  <a:extLst>
                    <a:ext uri="{9D8B030D-6E8A-4147-A177-3AD203B41FA5}">
                      <a16:colId xmlns:a16="http://schemas.microsoft.com/office/drawing/2014/main" val="1754413335"/>
                    </a:ext>
                  </a:extLst>
                </a:gridCol>
              </a:tblGrid>
              <a:tr h="334216">
                <a:tc>
                  <a:txBody>
                    <a:bodyPr/>
                    <a:lstStyle/>
                    <a:p>
                      <a:pPr algn="ctr"/>
                      <a:r>
                        <a:rPr lang="fr-FR" sz="1600" dirty="0">
                          <a:solidFill>
                            <a:schemeClr val="bg1"/>
                          </a:solidFill>
                        </a:rPr>
                        <a:t>Champ</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ED7D31"/>
                    </a:solidFill>
                  </a:tcPr>
                </a:tc>
                <a:tc>
                  <a:txBody>
                    <a:bodyPr/>
                    <a:lstStyle/>
                    <a:p>
                      <a:pPr algn="ctr"/>
                      <a:r>
                        <a:rPr lang="fr-FR" sz="1600" dirty="0">
                          <a:solidFill>
                            <a:schemeClr val="bg1"/>
                          </a:solidFill>
                        </a:rPr>
                        <a:t>Règle de gestion</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ED7D31"/>
                    </a:solidFill>
                  </a:tcPr>
                </a:tc>
                <a:extLst>
                  <a:ext uri="{0D108BD9-81ED-4DB2-BD59-A6C34878D82A}">
                    <a16:rowId xmlns:a16="http://schemas.microsoft.com/office/drawing/2014/main" val="2736262865"/>
                  </a:ext>
                </a:extLst>
              </a:tr>
              <a:tr h="222913">
                <a:tc>
                  <a:txBody>
                    <a:bodyPr/>
                    <a:lstStyle/>
                    <a:p>
                      <a:r>
                        <a:rPr lang="fr-FR" sz="1400" b="1" u="sng" dirty="0"/>
                        <a:t>Etat validation</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fr-FR" sz="1400" dirty="0">
                          <a:latin typeface="+mn-lt"/>
                        </a:rPr>
                        <a:t>« En attente », « Validée » ou </a:t>
                      </a:r>
                      <a:r>
                        <a:rPr lang="fr-FR" sz="1400" kern="1200" dirty="0">
                          <a:solidFill>
                            <a:schemeClr val="dk1"/>
                          </a:solidFill>
                          <a:latin typeface="+mn-lt"/>
                          <a:ea typeface="+mn-ea"/>
                          <a:cs typeface="+mn-cs"/>
                        </a:rPr>
                        <a:t>« Rejetée »</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651186553"/>
                  </a:ext>
                </a:extLst>
              </a:tr>
              <a:tr h="218363">
                <a:tc>
                  <a:txBody>
                    <a:bodyPr/>
                    <a:lstStyle/>
                    <a:p>
                      <a:r>
                        <a:rPr lang="fr-FR" sz="1400" b="0" dirty="0"/>
                        <a:t>Mis à jour le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fr-FR" sz="1400" dirty="0">
                          <a:latin typeface="+mn-lt"/>
                        </a:rPr>
                        <a:t>Automatique = date du jour</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736639149"/>
                  </a:ext>
                </a:extLst>
              </a:tr>
              <a:tr h="269962">
                <a:tc>
                  <a:txBody>
                    <a:bodyPr/>
                    <a:lstStyle/>
                    <a:p>
                      <a:r>
                        <a:rPr lang="fr-FR" sz="1400" b="0" dirty="0"/>
                        <a:t>Validé par </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latin typeface="+mn-lt"/>
                        </a:rPr>
                        <a:t>Automatique = informations du valideur</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634220918"/>
                  </a:ext>
                </a:extLst>
              </a:tr>
              <a:tr h="183526">
                <a:tc>
                  <a:txBody>
                    <a:bodyPr/>
                    <a:lstStyle/>
                    <a:p>
                      <a:r>
                        <a:rPr lang="fr-FR" sz="1400" b="0" u="sng" dirty="0"/>
                        <a:t>Motif de refus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r>
                        <a:rPr lang="fr-FR" sz="1400" dirty="0">
                          <a:latin typeface="+mn-lt"/>
                        </a:rPr>
                        <a:t>Obligatoire en cas de </a:t>
                      </a:r>
                      <a:r>
                        <a:rPr lang="fr-FR" sz="1400" dirty="0" smtClean="0">
                          <a:latin typeface="+mn-lt"/>
                        </a:rPr>
                        <a:t>rejet </a:t>
                      </a:r>
                      <a:r>
                        <a:rPr lang="fr-FR" sz="1400" dirty="0">
                          <a:latin typeface="+mn-lt"/>
                        </a:rPr>
                        <a:t>de la demande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733910333"/>
                  </a:ext>
                </a:extLst>
              </a:tr>
            </a:tbl>
          </a:graphicData>
        </a:graphic>
      </p:graphicFrame>
      <p:sp>
        <p:nvSpPr>
          <p:cNvPr id="35" name="ZoneTexte 34">
            <a:extLst>
              <a:ext uri="{FF2B5EF4-FFF2-40B4-BE49-F238E27FC236}">
                <a16:creationId xmlns:a16="http://schemas.microsoft.com/office/drawing/2014/main" id="{CF0BE9B7-52C1-4FAE-BECE-9B4EF1B7B558}"/>
              </a:ext>
            </a:extLst>
          </p:cNvPr>
          <p:cNvSpPr txBox="1"/>
          <p:nvPr/>
        </p:nvSpPr>
        <p:spPr>
          <a:xfrm>
            <a:off x="1232018" y="670477"/>
            <a:ext cx="4406782" cy="369332"/>
          </a:xfrm>
          <a:prstGeom prst="rect">
            <a:avLst/>
          </a:prstGeom>
          <a:noFill/>
        </p:spPr>
        <p:txBody>
          <a:bodyPr wrap="square" rtlCol="0">
            <a:spAutoFit/>
          </a:bodyPr>
          <a:lstStyle/>
          <a:p>
            <a:r>
              <a:rPr lang="fr-FR" i="1" dirty="0">
                <a:latin typeface="+mj-lt"/>
              </a:rPr>
              <a:t>Valider une demande de formation</a:t>
            </a:r>
          </a:p>
        </p:txBody>
      </p:sp>
      <p:sp>
        <p:nvSpPr>
          <p:cNvPr id="25" name="ZoneTexte 24">
            <a:extLst>
              <a:ext uri="{FF2B5EF4-FFF2-40B4-BE49-F238E27FC236}">
                <a16:creationId xmlns:a16="http://schemas.microsoft.com/office/drawing/2014/main" id="{FA809359-C6F3-4B5B-808F-CB58C08830BA}"/>
              </a:ext>
            </a:extLst>
          </p:cNvPr>
          <p:cNvSpPr txBox="1"/>
          <p:nvPr/>
        </p:nvSpPr>
        <p:spPr>
          <a:xfrm>
            <a:off x="1232018" y="3212941"/>
            <a:ext cx="5438250" cy="1815882"/>
          </a:xfrm>
          <a:prstGeom prst="rect">
            <a:avLst/>
          </a:prstGeom>
          <a:noFill/>
        </p:spPr>
        <p:txBody>
          <a:bodyPr wrap="square">
            <a:spAutoFit/>
          </a:bodyPr>
          <a:lstStyle/>
          <a:p>
            <a:pPr>
              <a:buClr>
                <a:srgbClr val="00AC8C"/>
              </a:buClr>
            </a:pPr>
            <a:r>
              <a:rPr lang="fr-FR" sz="1600" b="1" dirty="0">
                <a:solidFill>
                  <a:srgbClr val="00AC8C"/>
                </a:solidFill>
                <a:effectLst/>
                <a:ea typeface="Calibri" panose="020F0502020204030204" pitchFamily="34" charset="0"/>
                <a:cs typeface="Arial" panose="020B0604020202020204" pitchFamily="34" charset="0"/>
              </a:rPr>
              <a:t>Validation </a:t>
            </a:r>
            <a:r>
              <a:rPr lang="fr-FR" sz="1600" b="1" dirty="0" smtClean="0">
                <a:solidFill>
                  <a:srgbClr val="00AC8C"/>
                </a:solidFill>
                <a:effectLst/>
                <a:ea typeface="Calibri" panose="020F0502020204030204" pitchFamily="34" charset="0"/>
                <a:cs typeface="Arial" panose="020B0604020202020204" pitchFamily="34" charset="0"/>
              </a:rPr>
              <a:t>par le RLF de l’agen</a:t>
            </a:r>
            <a:r>
              <a:rPr lang="fr-FR" sz="1600" b="1" dirty="0">
                <a:solidFill>
                  <a:srgbClr val="00AC8C"/>
                </a:solidFill>
                <a:ea typeface="Calibri" panose="020F0502020204030204" pitchFamily="34" charset="0"/>
                <a:cs typeface="Arial" panose="020B0604020202020204" pitchFamily="34" charset="0"/>
              </a:rPr>
              <a:t>t</a:t>
            </a:r>
            <a:endParaRPr lang="fr-FR" sz="1600" b="1" dirty="0">
              <a:solidFill>
                <a:srgbClr val="00AC8C"/>
              </a:solidFill>
              <a:effectLst/>
              <a:ea typeface="Calibri" panose="020F0502020204030204" pitchFamily="34" charset="0"/>
              <a:cs typeface="Arial" panose="020B0604020202020204" pitchFamily="34" charset="0"/>
            </a:endParaRPr>
          </a:p>
          <a:p>
            <a:pPr>
              <a:buClr>
                <a:schemeClr val="accent2"/>
              </a:buClr>
            </a:pPr>
            <a:r>
              <a:rPr lang="fr-FR" sz="1600" dirty="0">
                <a:effectLst/>
                <a:ea typeface="Calibri" panose="020F0502020204030204" pitchFamily="34" charset="0"/>
                <a:cs typeface="Arial" panose="020B0604020202020204" pitchFamily="34" charset="0"/>
              </a:rPr>
              <a:t>Lorsque le RLF de l’agent procède à la </a:t>
            </a:r>
            <a:r>
              <a:rPr lang="fr-FR" sz="1600" b="1" dirty="0">
                <a:effectLst/>
                <a:ea typeface="Calibri" panose="020F0502020204030204" pitchFamily="34" charset="0"/>
                <a:cs typeface="Arial" panose="020B0604020202020204" pitchFamily="34" charset="0"/>
              </a:rPr>
              <a:t>validation intermédiaire </a:t>
            </a:r>
            <a:r>
              <a:rPr lang="fr-FR" sz="1600" dirty="0">
                <a:effectLst/>
                <a:ea typeface="Calibri" panose="020F0502020204030204" pitchFamily="34" charset="0"/>
                <a:cs typeface="Arial" panose="020B0604020202020204" pitchFamily="34" charset="0"/>
              </a:rPr>
              <a:t>pour une demande sur un stage d’une autre UO organisatrice, la validation finale est grisée et non accessible.</a:t>
            </a:r>
          </a:p>
          <a:p>
            <a:pPr>
              <a:buClr>
                <a:schemeClr val="accent2"/>
              </a:buClr>
            </a:pPr>
            <a:r>
              <a:rPr lang="fr-FR" sz="1600" dirty="0">
                <a:ea typeface="Calibri" panose="020F0502020204030204" pitchFamily="34" charset="0"/>
                <a:cs typeface="Arial" panose="020B0604020202020204" pitchFamily="34" charset="0"/>
              </a:rPr>
              <a:t>S’il s’agit d’une demande sur un de ses propres stages, le RLF accède directement à la </a:t>
            </a:r>
            <a:r>
              <a:rPr lang="fr-FR" sz="1600" b="1" dirty="0">
                <a:ea typeface="Calibri" panose="020F0502020204030204" pitchFamily="34" charset="0"/>
                <a:cs typeface="Arial" panose="020B0604020202020204" pitchFamily="34" charset="0"/>
              </a:rPr>
              <a:t>validation </a:t>
            </a:r>
            <a:r>
              <a:rPr lang="fr-FR" sz="1600" b="1" dirty="0" smtClean="0">
                <a:ea typeface="Calibri" panose="020F0502020204030204" pitchFamily="34" charset="0"/>
                <a:cs typeface="Arial" panose="020B0604020202020204" pitchFamily="34" charset="0"/>
              </a:rPr>
              <a:t>RH finale</a:t>
            </a:r>
            <a:r>
              <a:rPr lang="fr-FR" sz="1600" dirty="0">
                <a:ea typeface="Calibri" panose="020F0502020204030204" pitchFamily="34" charset="0"/>
                <a:cs typeface="Arial" panose="020B0604020202020204" pitchFamily="34" charset="0"/>
              </a:rPr>
              <a:t>, qui emporte la validation </a:t>
            </a:r>
            <a:r>
              <a:rPr lang="fr-FR" sz="1600" dirty="0" smtClean="0">
                <a:ea typeface="Calibri" panose="020F0502020204030204" pitchFamily="34" charset="0"/>
                <a:cs typeface="Arial" panose="020B0604020202020204" pitchFamily="34" charset="0"/>
              </a:rPr>
              <a:t>intermédiaire.</a:t>
            </a:r>
            <a:endParaRPr lang="fr-FR" sz="1600" b="1" dirty="0">
              <a:effectLst/>
              <a:ea typeface="Calibri" panose="020F0502020204030204" pitchFamily="34" charset="0"/>
              <a:cs typeface="Arial" panose="020B0604020202020204" pitchFamily="34" charset="0"/>
            </a:endParaRPr>
          </a:p>
        </p:txBody>
      </p:sp>
      <p:sp>
        <p:nvSpPr>
          <p:cNvPr id="11" name="Rectangle : avec coins arrondis en diagonale 10">
            <a:extLst>
              <a:ext uri="{FF2B5EF4-FFF2-40B4-BE49-F238E27FC236}">
                <a16:creationId xmlns:a16="http://schemas.microsoft.com/office/drawing/2014/main" id="{08B6E149-C84C-4F66-B7BC-E7E7A61E715E}"/>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12" name="Rectangle : avec coins arrondis en diagonale 11">
            <a:extLst>
              <a:ext uri="{FF2B5EF4-FFF2-40B4-BE49-F238E27FC236}">
                <a16:creationId xmlns:a16="http://schemas.microsoft.com/office/drawing/2014/main" id="{64113E19-8A3A-4F11-91A6-14E71C2C1E89}"/>
              </a:ext>
            </a:extLst>
          </p:cNvPr>
          <p:cNvSpPr/>
          <p:nvPr/>
        </p:nvSpPr>
        <p:spPr>
          <a:xfrm>
            <a:off x="60960" y="160470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2 –</a:t>
            </a:r>
            <a:br>
              <a:rPr lang="fr-FR" sz="1000" dirty="0">
                <a:solidFill>
                  <a:srgbClr val="00AC8C"/>
                </a:solidFill>
              </a:rPr>
            </a:br>
            <a:r>
              <a:rPr lang="fr-FR" sz="1000" dirty="0">
                <a:solidFill>
                  <a:srgbClr val="00AC8C"/>
                </a:solidFill>
              </a:rPr>
              <a:t>Stage / Session</a:t>
            </a:r>
          </a:p>
        </p:txBody>
      </p:sp>
      <p:sp>
        <p:nvSpPr>
          <p:cNvPr id="13" name="Rectangle : avec coins arrondis en diagonale 12">
            <a:extLst>
              <a:ext uri="{FF2B5EF4-FFF2-40B4-BE49-F238E27FC236}">
                <a16:creationId xmlns:a16="http://schemas.microsoft.com/office/drawing/2014/main" id="{6404DFD1-C39E-4E47-ADA0-12BE79FFD5D8}"/>
              </a:ext>
            </a:extLst>
          </p:cNvPr>
          <p:cNvSpPr/>
          <p:nvPr/>
        </p:nvSpPr>
        <p:spPr>
          <a:xfrm>
            <a:off x="60960" y="2749085"/>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4 –</a:t>
            </a:r>
            <a:br>
              <a:rPr lang="fr-FR" sz="1000" dirty="0"/>
            </a:br>
            <a:r>
              <a:rPr lang="fr-FR" sz="1000" dirty="0"/>
              <a:t>Validation</a:t>
            </a:r>
          </a:p>
        </p:txBody>
      </p:sp>
      <p:sp>
        <p:nvSpPr>
          <p:cNvPr id="14" name="Rectangle : avec coins arrondis en diagonale 13">
            <a:extLst>
              <a:ext uri="{FF2B5EF4-FFF2-40B4-BE49-F238E27FC236}">
                <a16:creationId xmlns:a16="http://schemas.microsoft.com/office/drawing/2014/main" id="{BB2F57FE-3D74-4952-B926-2A0DEB4AC812}"/>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15" name="Rectangle : avec coins arrondis en diagonale 14">
            <a:extLst>
              <a:ext uri="{FF2B5EF4-FFF2-40B4-BE49-F238E27FC236}">
                <a16:creationId xmlns:a16="http://schemas.microsoft.com/office/drawing/2014/main" id="{628C7BB1-538B-4B62-92B4-A27A106B6878}"/>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16" name="Rectangle : avec coins arrondis en diagonale 15">
            <a:extLst>
              <a:ext uri="{FF2B5EF4-FFF2-40B4-BE49-F238E27FC236}">
                <a16:creationId xmlns:a16="http://schemas.microsoft.com/office/drawing/2014/main" id="{9AE8A912-5826-40B7-8ED5-42F5EC5FF077}"/>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17" name="Rectangle : avec coins arrondis en diagonale 16">
            <a:extLst>
              <a:ext uri="{FF2B5EF4-FFF2-40B4-BE49-F238E27FC236}">
                <a16:creationId xmlns:a16="http://schemas.microsoft.com/office/drawing/2014/main" id="{9B2DBF0F-7C10-4314-B2FD-3DF2655E9F35}"/>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18" name="Rectangle : avec coins arrondis en diagonale 17">
            <a:extLst>
              <a:ext uri="{FF2B5EF4-FFF2-40B4-BE49-F238E27FC236}">
                <a16:creationId xmlns:a16="http://schemas.microsoft.com/office/drawing/2014/main" id="{E9C0D619-C169-46F7-B377-A09FD5ABCC02}"/>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p>
        </p:txBody>
      </p:sp>
      <p:sp>
        <p:nvSpPr>
          <p:cNvPr id="19" name="Rectangle : avec coins arrondis en diagonale 18">
            <a:extLst>
              <a:ext uri="{FF2B5EF4-FFF2-40B4-BE49-F238E27FC236}">
                <a16:creationId xmlns:a16="http://schemas.microsoft.com/office/drawing/2014/main" id="{93F41051-BC57-4E11-ABBD-71FFAED241C2}"/>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6" name="Espace réservé de la date 5">
            <a:extLst>
              <a:ext uri="{FF2B5EF4-FFF2-40B4-BE49-F238E27FC236}">
                <a16:creationId xmlns:a16="http://schemas.microsoft.com/office/drawing/2014/main" id="{3B44A145-A541-4CDB-9978-9C982467DCE8}"/>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50CEC652-11AB-474E-BE87-F0B746CEB771}"/>
              </a:ext>
            </a:extLst>
          </p:cNvPr>
          <p:cNvSpPr>
            <a:spLocks noGrp="1"/>
          </p:cNvSpPr>
          <p:nvPr>
            <p:ph type="sldNum" sz="quarter" idx="12"/>
          </p:nvPr>
        </p:nvSpPr>
        <p:spPr/>
        <p:txBody>
          <a:bodyPr/>
          <a:lstStyle/>
          <a:p>
            <a:fld id="{9BA320C2-BDE6-4EB1-A6D0-0042D9418E61}" type="slidenum">
              <a:rPr lang="fr-FR" smtClean="0"/>
              <a:pPr/>
              <a:t>8</a:t>
            </a:fld>
            <a:endParaRPr lang="fr-FR" dirty="0"/>
          </a:p>
        </p:txBody>
      </p:sp>
      <p:pic>
        <p:nvPicPr>
          <p:cNvPr id="10" name="Image 9"/>
          <p:cNvPicPr>
            <a:picLocks noChangeAspect="1"/>
          </p:cNvPicPr>
          <p:nvPr/>
        </p:nvPicPr>
        <p:blipFill>
          <a:blip r:embed="rId2"/>
          <a:stretch>
            <a:fillRect/>
          </a:stretch>
        </p:blipFill>
        <p:spPr>
          <a:xfrm>
            <a:off x="6558747" y="1308261"/>
            <a:ext cx="5136895" cy="4064455"/>
          </a:xfrm>
          <a:prstGeom prst="rect">
            <a:avLst/>
          </a:prstGeom>
        </p:spPr>
      </p:pic>
      <p:sp>
        <p:nvSpPr>
          <p:cNvPr id="39" name="Rectangle 38"/>
          <p:cNvSpPr/>
          <p:nvPr/>
        </p:nvSpPr>
        <p:spPr>
          <a:xfrm>
            <a:off x="7196291" y="4616072"/>
            <a:ext cx="2934269" cy="738523"/>
          </a:xfrm>
          <a:prstGeom prst="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7196292" y="3808111"/>
            <a:ext cx="2934269" cy="764701"/>
          </a:xfrm>
          <a:prstGeom prst="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ZoneTexte 23">
            <a:extLst>
              <a:ext uri="{FF2B5EF4-FFF2-40B4-BE49-F238E27FC236}">
                <a16:creationId xmlns:a16="http://schemas.microsoft.com/office/drawing/2014/main" id="{FA809359-C6F3-4B5B-808F-CB58C08830BA}"/>
              </a:ext>
            </a:extLst>
          </p:cNvPr>
          <p:cNvSpPr txBox="1"/>
          <p:nvPr/>
        </p:nvSpPr>
        <p:spPr>
          <a:xfrm>
            <a:off x="1247258" y="5166693"/>
            <a:ext cx="10448384" cy="1077218"/>
          </a:xfrm>
          <a:prstGeom prst="rect">
            <a:avLst/>
          </a:prstGeom>
          <a:noFill/>
        </p:spPr>
        <p:txBody>
          <a:bodyPr wrap="square">
            <a:spAutoFit/>
          </a:bodyPr>
          <a:lstStyle/>
          <a:p>
            <a:pPr>
              <a:buClr>
                <a:srgbClr val="00AC8C"/>
              </a:buClr>
            </a:pPr>
            <a:r>
              <a:rPr lang="fr-FR" sz="1600" b="1" dirty="0" smtClean="0">
                <a:solidFill>
                  <a:srgbClr val="00AC8C"/>
                </a:solidFill>
                <a:ea typeface="Calibri" panose="020F0502020204030204" pitchFamily="34" charset="0"/>
                <a:cs typeface="Arial" panose="020B0604020202020204" pitchFamily="34" charset="0"/>
              </a:rPr>
              <a:t>Validation par </a:t>
            </a:r>
            <a:r>
              <a:rPr lang="fr-FR" sz="1600" b="1" dirty="0">
                <a:solidFill>
                  <a:srgbClr val="00AC8C"/>
                </a:solidFill>
                <a:ea typeface="Calibri" panose="020F0502020204030204" pitchFamily="34" charset="0"/>
                <a:cs typeface="Arial" panose="020B0604020202020204" pitchFamily="34" charset="0"/>
              </a:rPr>
              <a:t>l</a:t>
            </a:r>
            <a:r>
              <a:rPr lang="fr-FR" sz="1600" b="1" dirty="0" smtClean="0">
                <a:solidFill>
                  <a:srgbClr val="00AC8C"/>
                </a:solidFill>
                <a:ea typeface="Calibri" panose="020F0502020204030204" pitchFamily="34" charset="0"/>
                <a:cs typeface="Arial" panose="020B0604020202020204" pitchFamily="34" charset="0"/>
              </a:rPr>
              <a:t>’UO organisatrice du stage</a:t>
            </a:r>
            <a:endParaRPr lang="fr-FR" sz="1600" b="1" dirty="0">
              <a:ea typeface="Calibri" panose="020F0502020204030204" pitchFamily="34" charset="0"/>
              <a:cs typeface="Arial" panose="020B0604020202020204" pitchFamily="34" charset="0"/>
            </a:endParaRPr>
          </a:p>
          <a:p>
            <a:pPr>
              <a:buClr>
                <a:schemeClr val="accent2"/>
              </a:buClr>
            </a:pPr>
            <a:r>
              <a:rPr lang="fr-FR" sz="1600" dirty="0">
                <a:ea typeface="Calibri" panose="020F0502020204030204" pitchFamily="34" charset="0"/>
                <a:cs typeface="Arial" panose="020B0604020202020204" pitchFamily="34" charset="0"/>
              </a:rPr>
              <a:t>L’UO organisatrice ne peut procéder à la </a:t>
            </a:r>
            <a:r>
              <a:rPr lang="fr-FR" sz="1600" b="1" dirty="0">
                <a:ea typeface="Calibri" panose="020F0502020204030204" pitchFamily="34" charset="0"/>
                <a:cs typeface="Arial" panose="020B0604020202020204" pitchFamily="34" charset="0"/>
              </a:rPr>
              <a:t>validation RH finale </a:t>
            </a:r>
            <a:r>
              <a:rPr lang="fr-FR" sz="1600" dirty="0">
                <a:ea typeface="Calibri" panose="020F0502020204030204" pitchFamily="34" charset="0"/>
                <a:cs typeface="Arial" panose="020B0604020202020204" pitchFamily="34" charset="0"/>
              </a:rPr>
              <a:t>que s’il y a eu préalablement validation intermédiaire, sinon les 2 niveaux de validation sont grisés et inaccessibles.</a:t>
            </a:r>
          </a:p>
          <a:p>
            <a:pPr>
              <a:buClr>
                <a:schemeClr val="accent2"/>
              </a:buClr>
            </a:pPr>
            <a:r>
              <a:rPr lang="fr-FR" sz="1600" b="1" dirty="0">
                <a:effectLst/>
                <a:ea typeface="Calibri" panose="020F0502020204030204" pitchFamily="34" charset="0"/>
                <a:cs typeface="Arial" panose="020B0604020202020204" pitchFamily="34" charset="0"/>
              </a:rPr>
              <a:t>Pour les stages nationaux, la validation RH finale n’est accessible qu’avec le rôle Responsable formation central</a:t>
            </a:r>
          </a:p>
        </p:txBody>
      </p:sp>
      <p:sp>
        <p:nvSpPr>
          <p:cNvPr id="26" name="ZoneTexte 25">
            <a:extLst>
              <a:ext uri="{FF2B5EF4-FFF2-40B4-BE49-F238E27FC236}">
                <a16:creationId xmlns:a16="http://schemas.microsoft.com/office/drawing/2014/main" id="{B52ED624-E3AB-4E38-AD70-ECBA0ABBCE05}"/>
              </a:ext>
            </a:extLst>
          </p:cNvPr>
          <p:cNvSpPr txBox="1"/>
          <p:nvPr/>
        </p:nvSpPr>
        <p:spPr>
          <a:xfrm>
            <a:off x="6076359" y="693967"/>
            <a:ext cx="3840725" cy="338554"/>
          </a:xfrm>
          <a:prstGeom prst="rect">
            <a:avLst/>
          </a:prstGeom>
          <a:solidFill>
            <a:srgbClr val="00AC8C"/>
          </a:solidFill>
        </p:spPr>
        <p:txBody>
          <a:bodyPr wrap="square" rtlCol="0">
            <a:spAutoFit/>
          </a:bodyPr>
          <a:lstStyle/>
          <a:p>
            <a:r>
              <a:rPr lang="fr-FR" sz="1600" b="1" dirty="0">
                <a:solidFill>
                  <a:schemeClr val="bg1"/>
                </a:solidFill>
              </a:rPr>
              <a:t>Accès aux écrans </a:t>
            </a:r>
            <a:r>
              <a:rPr lang="fr-FR" sz="1600" dirty="0">
                <a:solidFill>
                  <a:schemeClr val="bg1"/>
                </a:solidFill>
              </a:rPr>
              <a:t>: Expert RH </a:t>
            </a:r>
            <a:r>
              <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 </a:t>
            </a:r>
            <a:r>
              <a:rPr lang="fr-F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Mes </a:t>
            </a:r>
            <a:r>
              <a:rPr lang="fr-FR"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alertes</a:t>
            </a:r>
            <a:endParaRPr lang="fr-FR" sz="1600" dirty="0">
              <a:solidFill>
                <a:schemeClr val="bg1"/>
              </a:solidFill>
            </a:endParaRPr>
          </a:p>
        </p:txBody>
      </p:sp>
      <p:grpSp>
        <p:nvGrpSpPr>
          <p:cNvPr id="27" name="Groupe 26"/>
          <p:cNvGrpSpPr/>
          <p:nvPr/>
        </p:nvGrpSpPr>
        <p:grpSpPr>
          <a:xfrm>
            <a:off x="11186472" y="226982"/>
            <a:ext cx="756938" cy="527878"/>
            <a:chOff x="10975331" y="352297"/>
            <a:chExt cx="756938" cy="527878"/>
          </a:xfrm>
        </p:grpSpPr>
        <p:sp>
          <p:nvSpPr>
            <p:cNvPr id="28" name="Rectangle avec coins arrondis en diagonale 27"/>
            <p:cNvSpPr/>
            <p:nvPr/>
          </p:nvSpPr>
          <p:spPr>
            <a:xfrm>
              <a:off x="10975331" y="352297"/>
              <a:ext cx="756938" cy="527878"/>
            </a:xfrm>
            <a:prstGeom prst="round2Diag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ZoneTexte 28"/>
            <p:cNvSpPr txBox="1"/>
            <p:nvPr/>
          </p:nvSpPr>
          <p:spPr>
            <a:xfrm>
              <a:off x="10975331" y="450114"/>
              <a:ext cx="756938" cy="369332"/>
            </a:xfrm>
            <a:prstGeom prst="rect">
              <a:avLst/>
            </a:prstGeom>
            <a:noFill/>
          </p:spPr>
          <p:txBody>
            <a:bodyPr wrap="none" rtlCol="0">
              <a:spAutoFit/>
            </a:bodyPr>
            <a:lstStyle/>
            <a:p>
              <a:r>
                <a:rPr lang="fr-FR" b="1" dirty="0">
                  <a:solidFill>
                    <a:srgbClr val="F6FCFA"/>
                  </a:solidFill>
                </a:rPr>
                <a:t>Démo</a:t>
              </a:r>
            </a:p>
          </p:txBody>
        </p:sp>
      </p:grpSp>
    </p:spTree>
    <p:extLst>
      <p:ext uri="{BB962C8B-B14F-4D97-AF65-F5344CB8AC3E}">
        <p14:creationId xmlns:p14="http://schemas.microsoft.com/office/powerpoint/2010/main" val="2330456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E0BCF7-2D6A-4B33-A8FD-06978C386C96}"/>
              </a:ext>
            </a:extLst>
          </p:cNvPr>
          <p:cNvSpPr>
            <a:spLocks noGrp="1"/>
          </p:cNvSpPr>
          <p:nvPr>
            <p:ph type="title"/>
          </p:nvPr>
        </p:nvSpPr>
        <p:spPr>
          <a:xfrm>
            <a:off x="1247258" y="166346"/>
            <a:ext cx="11147942" cy="519447"/>
          </a:xfrm>
        </p:spPr>
        <p:txBody>
          <a:bodyPr>
            <a:normAutofit fontScale="90000"/>
          </a:bodyPr>
          <a:lstStyle/>
          <a:p>
            <a:r>
              <a:rPr lang="fr-FR" dirty="0"/>
              <a:t>4-2 Valider une demande agent : Process (4)</a:t>
            </a:r>
          </a:p>
        </p:txBody>
      </p:sp>
      <p:sp>
        <p:nvSpPr>
          <p:cNvPr id="4" name="Espace réservé du pied de page 3">
            <a:extLst>
              <a:ext uri="{FF2B5EF4-FFF2-40B4-BE49-F238E27FC236}">
                <a16:creationId xmlns:a16="http://schemas.microsoft.com/office/drawing/2014/main" id="{8D714771-CA0F-4E06-BBB9-4B6D7A93F86E}"/>
              </a:ext>
            </a:extLst>
          </p:cNvPr>
          <p:cNvSpPr>
            <a:spLocks noGrp="1"/>
          </p:cNvSpPr>
          <p:nvPr>
            <p:ph type="ftr" sz="quarter" idx="11"/>
          </p:nvPr>
        </p:nvSpPr>
        <p:spPr/>
        <p:txBody>
          <a:bodyPr/>
          <a:lstStyle/>
          <a:p>
            <a:r>
              <a:rPr lang="fr-FR" dirty="0"/>
              <a:t>Module 2</a:t>
            </a:r>
          </a:p>
        </p:txBody>
      </p:sp>
      <p:sp>
        <p:nvSpPr>
          <p:cNvPr id="33" name="ZoneTexte 32">
            <a:extLst>
              <a:ext uri="{FF2B5EF4-FFF2-40B4-BE49-F238E27FC236}">
                <a16:creationId xmlns:a16="http://schemas.microsoft.com/office/drawing/2014/main" id="{17838003-1C2E-406F-BE7D-72A763AA7352}"/>
              </a:ext>
            </a:extLst>
          </p:cNvPr>
          <p:cNvSpPr txBox="1"/>
          <p:nvPr/>
        </p:nvSpPr>
        <p:spPr>
          <a:xfrm>
            <a:off x="1232018" y="670477"/>
            <a:ext cx="4406782" cy="369332"/>
          </a:xfrm>
          <a:prstGeom prst="rect">
            <a:avLst/>
          </a:prstGeom>
          <a:noFill/>
        </p:spPr>
        <p:txBody>
          <a:bodyPr wrap="square" rtlCol="0">
            <a:spAutoFit/>
          </a:bodyPr>
          <a:lstStyle/>
          <a:p>
            <a:r>
              <a:rPr lang="fr-FR" i="1" dirty="0">
                <a:latin typeface="+mj-lt"/>
              </a:rPr>
              <a:t>Valider une demande de formation</a:t>
            </a:r>
          </a:p>
        </p:txBody>
      </p:sp>
      <p:grpSp>
        <p:nvGrpSpPr>
          <p:cNvPr id="3" name="Groupe 2"/>
          <p:cNvGrpSpPr/>
          <p:nvPr/>
        </p:nvGrpSpPr>
        <p:grpSpPr>
          <a:xfrm>
            <a:off x="1451307" y="3598275"/>
            <a:ext cx="9777548" cy="923330"/>
            <a:chOff x="1754550" y="5050889"/>
            <a:chExt cx="9777548" cy="923330"/>
          </a:xfrm>
        </p:grpSpPr>
        <p:sp>
          <p:nvSpPr>
            <p:cNvPr id="19" name="Freeform 458">
              <a:extLst>
                <a:ext uri="{FF2B5EF4-FFF2-40B4-BE49-F238E27FC236}">
                  <a16:creationId xmlns:a16="http://schemas.microsoft.com/office/drawing/2014/main" id="{478D9018-B8DB-4D29-AEB8-D3F158CFD791}"/>
                </a:ext>
              </a:extLst>
            </p:cNvPr>
            <p:cNvSpPr/>
            <p:nvPr/>
          </p:nvSpPr>
          <p:spPr>
            <a:xfrm>
              <a:off x="1754550" y="5104461"/>
              <a:ext cx="404266" cy="416076"/>
            </a:xfrm>
            <a:custGeom>
              <a:avLst/>
              <a:gdLst>
                <a:gd name="connsiteX0" fmla="*/ 113811 w 432706"/>
                <a:gd name="connsiteY0" fmla="*/ 276076 h 432707"/>
                <a:gd name="connsiteX1" fmla="*/ 156631 w 432706"/>
                <a:gd name="connsiteY1" fmla="*/ 318896 h 432707"/>
                <a:gd name="connsiteX2" fmla="*/ 141982 w 432706"/>
                <a:gd name="connsiteY2" fmla="*/ 333545 h 432707"/>
                <a:gd name="connsiteX3" fmla="*/ 126206 w 432706"/>
                <a:gd name="connsiteY3" fmla="*/ 333545 h 432707"/>
                <a:gd name="connsiteX4" fmla="*/ 126206 w 432706"/>
                <a:gd name="connsiteY4" fmla="*/ 306501 h 432707"/>
                <a:gd name="connsiteX5" fmla="*/ 99161 w 432706"/>
                <a:gd name="connsiteY5" fmla="*/ 306501 h 432707"/>
                <a:gd name="connsiteX6" fmla="*/ 99161 w 432706"/>
                <a:gd name="connsiteY6" fmla="*/ 290725 h 432707"/>
                <a:gd name="connsiteX7" fmla="*/ 226495 w 432706"/>
                <a:gd name="connsiteY7" fmla="*/ 164448 h 432707"/>
                <a:gd name="connsiteX8" fmla="*/ 230439 w 432706"/>
                <a:gd name="connsiteY8" fmla="*/ 166209 h 432707"/>
                <a:gd name="connsiteX9" fmla="*/ 229593 w 432706"/>
                <a:gd name="connsiteY9" fmla="*/ 174660 h 432707"/>
                <a:gd name="connsiteX10" fmla="*/ 147616 w 432706"/>
                <a:gd name="connsiteY10" fmla="*/ 256638 h 432707"/>
                <a:gd name="connsiteX11" fmla="*/ 139165 w 432706"/>
                <a:gd name="connsiteY11" fmla="*/ 257483 h 432707"/>
                <a:gd name="connsiteX12" fmla="*/ 140010 w 432706"/>
                <a:gd name="connsiteY12" fmla="*/ 249032 h 432707"/>
                <a:gd name="connsiteX13" fmla="*/ 221987 w 432706"/>
                <a:gd name="connsiteY13" fmla="*/ 167054 h 432707"/>
                <a:gd name="connsiteX14" fmla="*/ 226495 w 432706"/>
                <a:gd name="connsiteY14" fmla="*/ 164448 h 432707"/>
                <a:gd name="connsiteX15" fmla="*/ 225368 w 432706"/>
                <a:gd name="connsiteY15" fmla="*/ 126206 h 432707"/>
                <a:gd name="connsiteX16" fmla="*/ 72117 w 432706"/>
                <a:gd name="connsiteY16" fmla="*/ 279457 h 432707"/>
                <a:gd name="connsiteX17" fmla="*/ 72117 w 432706"/>
                <a:gd name="connsiteY17" fmla="*/ 360589 h 432707"/>
                <a:gd name="connsiteX18" fmla="*/ 153249 w 432706"/>
                <a:gd name="connsiteY18" fmla="*/ 360589 h 432707"/>
                <a:gd name="connsiteX19" fmla="*/ 306500 w 432706"/>
                <a:gd name="connsiteY19" fmla="*/ 207339 h 432707"/>
                <a:gd name="connsiteX20" fmla="*/ 288471 w 432706"/>
                <a:gd name="connsiteY20" fmla="*/ 74372 h 432707"/>
                <a:gd name="connsiteX21" fmla="*/ 269315 w 432706"/>
                <a:gd name="connsiteY21" fmla="*/ 82259 h 432707"/>
                <a:gd name="connsiteX22" fmla="*/ 243397 w 432706"/>
                <a:gd name="connsiteY22" fmla="*/ 108177 h 432707"/>
                <a:gd name="connsiteX23" fmla="*/ 324530 w 432706"/>
                <a:gd name="connsiteY23" fmla="*/ 189309 h 432707"/>
                <a:gd name="connsiteX24" fmla="*/ 350447 w 432706"/>
                <a:gd name="connsiteY24" fmla="*/ 163392 h 432707"/>
                <a:gd name="connsiteX25" fmla="*/ 358335 w 432706"/>
                <a:gd name="connsiteY25" fmla="*/ 144236 h 432707"/>
                <a:gd name="connsiteX26" fmla="*/ 350447 w 432706"/>
                <a:gd name="connsiteY26" fmla="*/ 125079 h 432707"/>
                <a:gd name="connsiteX27" fmla="*/ 307628 w 432706"/>
                <a:gd name="connsiteY27" fmla="*/ 82259 h 432707"/>
                <a:gd name="connsiteX28" fmla="*/ 288471 w 432706"/>
                <a:gd name="connsiteY28" fmla="*/ 74372 h 432707"/>
                <a:gd name="connsiteX29" fmla="*/ 81132 w 432706"/>
                <a:gd name="connsiteY29" fmla="*/ 0 h 432707"/>
                <a:gd name="connsiteX30" fmla="*/ 351574 w 432706"/>
                <a:gd name="connsiteY30" fmla="*/ 0 h 432707"/>
                <a:gd name="connsiteX31" fmla="*/ 408902 w 432706"/>
                <a:gd name="connsiteY31" fmla="*/ 23805 h 432707"/>
                <a:gd name="connsiteX32" fmla="*/ 432706 w 432706"/>
                <a:gd name="connsiteY32" fmla="*/ 81133 h 432707"/>
                <a:gd name="connsiteX33" fmla="*/ 432706 w 432706"/>
                <a:gd name="connsiteY33" fmla="*/ 351574 h 432707"/>
                <a:gd name="connsiteX34" fmla="*/ 408902 w 432706"/>
                <a:gd name="connsiteY34" fmla="*/ 408902 h 432707"/>
                <a:gd name="connsiteX35" fmla="*/ 351574 w 432706"/>
                <a:gd name="connsiteY35" fmla="*/ 432707 h 432707"/>
                <a:gd name="connsiteX36" fmla="*/ 81132 w 432706"/>
                <a:gd name="connsiteY36" fmla="*/ 432707 h 432707"/>
                <a:gd name="connsiteX37" fmla="*/ 23804 w 432706"/>
                <a:gd name="connsiteY37" fmla="*/ 408902 h 432707"/>
                <a:gd name="connsiteX38" fmla="*/ 0 w 432706"/>
                <a:gd name="connsiteY38" fmla="*/ 351574 h 432707"/>
                <a:gd name="connsiteX39" fmla="*/ 0 w 432706"/>
                <a:gd name="connsiteY39" fmla="*/ 81133 h 432707"/>
                <a:gd name="connsiteX40" fmla="*/ 23804 w 432706"/>
                <a:gd name="connsiteY40" fmla="*/ 23805 h 432707"/>
                <a:gd name="connsiteX41" fmla="*/ 81132 w 432706"/>
                <a:gd name="connsiteY41"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32706" h="432707">
                  <a:moveTo>
                    <a:pt x="113811" y="276076"/>
                  </a:moveTo>
                  <a:lnTo>
                    <a:pt x="156631" y="318896"/>
                  </a:lnTo>
                  <a:lnTo>
                    <a:pt x="141982" y="333545"/>
                  </a:lnTo>
                  <a:lnTo>
                    <a:pt x="126206" y="333545"/>
                  </a:lnTo>
                  <a:lnTo>
                    <a:pt x="126206" y="306501"/>
                  </a:lnTo>
                  <a:lnTo>
                    <a:pt x="99161" y="306501"/>
                  </a:lnTo>
                  <a:lnTo>
                    <a:pt x="99161" y="290725"/>
                  </a:lnTo>
                  <a:close/>
                  <a:moveTo>
                    <a:pt x="226495" y="164448"/>
                  </a:moveTo>
                  <a:cubicBezTo>
                    <a:pt x="227903" y="164308"/>
                    <a:pt x="229218" y="164894"/>
                    <a:pt x="230439" y="166209"/>
                  </a:cubicBezTo>
                  <a:cubicBezTo>
                    <a:pt x="233068" y="168651"/>
                    <a:pt x="232786" y="171468"/>
                    <a:pt x="229593" y="174660"/>
                  </a:cubicBezTo>
                  <a:lnTo>
                    <a:pt x="147616" y="256638"/>
                  </a:lnTo>
                  <a:cubicBezTo>
                    <a:pt x="144423" y="259831"/>
                    <a:pt x="141606" y="260112"/>
                    <a:pt x="139165" y="257483"/>
                  </a:cubicBezTo>
                  <a:cubicBezTo>
                    <a:pt x="136535" y="255042"/>
                    <a:pt x="136817" y="252225"/>
                    <a:pt x="140010" y="249032"/>
                  </a:cubicBezTo>
                  <a:lnTo>
                    <a:pt x="221987" y="167054"/>
                  </a:lnTo>
                  <a:cubicBezTo>
                    <a:pt x="223584" y="165458"/>
                    <a:pt x="225086" y="164589"/>
                    <a:pt x="226495" y="164448"/>
                  </a:cubicBezTo>
                  <a:close/>
                  <a:moveTo>
                    <a:pt x="225368" y="126206"/>
                  </a:moveTo>
                  <a:lnTo>
                    <a:pt x="72117" y="279457"/>
                  </a:lnTo>
                  <a:lnTo>
                    <a:pt x="72117" y="360589"/>
                  </a:lnTo>
                  <a:lnTo>
                    <a:pt x="153249" y="360589"/>
                  </a:lnTo>
                  <a:lnTo>
                    <a:pt x="306500" y="207339"/>
                  </a:lnTo>
                  <a:close/>
                  <a:moveTo>
                    <a:pt x="288471" y="74372"/>
                  </a:moveTo>
                  <a:cubicBezTo>
                    <a:pt x="280959" y="74372"/>
                    <a:pt x="274574" y="77001"/>
                    <a:pt x="269315" y="82259"/>
                  </a:cubicBezTo>
                  <a:lnTo>
                    <a:pt x="243397" y="108177"/>
                  </a:lnTo>
                  <a:lnTo>
                    <a:pt x="324530" y="189309"/>
                  </a:lnTo>
                  <a:lnTo>
                    <a:pt x="350447" y="163392"/>
                  </a:lnTo>
                  <a:cubicBezTo>
                    <a:pt x="355706" y="158133"/>
                    <a:pt x="358335" y="151748"/>
                    <a:pt x="358335" y="144236"/>
                  </a:cubicBezTo>
                  <a:cubicBezTo>
                    <a:pt x="358335" y="136723"/>
                    <a:pt x="355706" y="130338"/>
                    <a:pt x="350447" y="125079"/>
                  </a:cubicBezTo>
                  <a:lnTo>
                    <a:pt x="307628" y="82259"/>
                  </a:lnTo>
                  <a:cubicBezTo>
                    <a:pt x="302369" y="77001"/>
                    <a:pt x="295983" y="74372"/>
                    <a:pt x="288471" y="74372"/>
                  </a:cubicBezTo>
                  <a:close/>
                  <a:moveTo>
                    <a:pt x="81132" y="0"/>
                  </a:moveTo>
                  <a:lnTo>
                    <a:pt x="351574" y="0"/>
                  </a:lnTo>
                  <a:cubicBezTo>
                    <a:pt x="373923" y="0"/>
                    <a:pt x="393033" y="7935"/>
                    <a:pt x="408902" y="23805"/>
                  </a:cubicBezTo>
                  <a:cubicBezTo>
                    <a:pt x="424772" y="39674"/>
                    <a:pt x="432706" y="58784"/>
                    <a:pt x="432706" y="81133"/>
                  </a:cubicBezTo>
                  <a:lnTo>
                    <a:pt x="432706" y="351574"/>
                  </a:lnTo>
                  <a:cubicBezTo>
                    <a:pt x="432706" y="373924"/>
                    <a:pt x="424772" y="393033"/>
                    <a:pt x="408902" y="408902"/>
                  </a:cubicBezTo>
                  <a:cubicBezTo>
                    <a:pt x="393033" y="424772"/>
                    <a:pt x="373923" y="432707"/>
                    <a:pt x="351574" y="432707"/>
                  </a:cubicBezTo>
                  <a:lnTo>
                    <a:pt x="81132" y="432707"/>
                  </a:lnTo>
                  <a:cubicBezTo>
                    <a:pt x="58783" y="432707"/>
                    <a:pt x="39674" y="424772"/>
                    <a:pt x="23804" y="408902"/>
                  </a:cubicBezTo>
                  <a:cubicBezTo>
                    <a:pt x="7935" y="393033"/>
                    <a:pt x="0" y="373924"/>
                    <a:pt x="0" y="351574"/>
                  </a:cubicBezTo>
                  <a:lnTo>
                    <a:pt x="0" y="81133"/>
                  </a:lnTo>
                  <a:cubicBezTo>
                    <a:pt x="0" y="58784"/>
                    <a:pt x="7935" y="39674"/>
                    <a:pt x="23804" y="23805"/>
                  </a:cubicBezTo>
                  <a:cubicBezTo>
                    <a:pt x="39674" y="7935"/>
                    <a:pt x="58783" y="0"/>
                    <a:pt x="811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fr-FR" dirty="0"/>
            </a:p>
          </p:txBody>
        </p:sp>
        <p:sp>
          <p:nvSpPr>
            <p:cNvPr id="20" name="ZoneTexte 19">
              <a:extLst>
                <a:ext uri="{FF2B5EF4-FFF2-40B4-BE49-F238E27FC236}">
                  <a16:creationId xmlns:a16="http://schemas.microsoft.com/office/drawing/2014/main" id="{122DA39E-5B29-4A80-8AE0-FE5E66644AD6}"/>
                </a:ext>
              </a:extLst>
            </p:cNvPr>
            <p:cNvSpPr txBox="1"/>
            <p:nvPr/>
          </p:nvSpPr>
          <p:spPr>
            <a:xfrm>
              <a:off x="2321942" y="5050889"/>
              <a:ext cx="9210156" cy="923330"/>
            </a:xfrm>
            <a:prstGeom prst="rect">
              <a:avLst/>
            </a:prstGeom>
            <a:noFill/>
          </p:spPr>
          <p:txBody>
            <a:bodyPr wrap="square">
              <a:spAutoFit/>
            </a:bodyPr>
            <a:lstStyle/>
            <a:p>
              <a:r>
                <a:rPr lang="fr-FR" i="1" dirty="0">
                  <a:latin typeface="Arial" panose="020B0604020202020204" pitchFamily="34" charset="0"/>
                  <a:ea typeface="Calibri" panose="020F0502020204030204" pitchFamily="34" charset="0"/>
                  <a:cs typeface="Arial" panose="020B0604020202020204" pitchFamily="34" charset="0"/>
                </a:rPr>
                <a:t>La validation finale </a:t>
              </a:r>
              <a:r>
                <a:rPr lang="fr-FR" i="1" dirty="0">
                  <a:latin typeface="Arial" panose="020B0604020202020204" pitchFamily="34" charset="0"/>
                  <a:cs typeface="Arial" panose="020B0604020202020204" pitchFamily="34" charset="0"/>
                </a:rPr>
                <a:t>ne signifie pas que l’inscription de l’agent est validée : la structure organisatrice doit ensuite gérer les inscriptions et sélectionner les agents à inscrire ou à mettre en attente</a:t>
              </a:r>
            </a:p>
          </p:txBody>
        </p:sp>
      </p:grpSp>
      <p:grpSp>
        <p:nvGrpSpPr>
          <p:cNvPr id="21" name="Groupe 20"/>
          <p:cNvGrpSpPr/>
          <p:nvPr/>
        </p:nvGrpSpPr>
        <p:grpSpPr>
          <a:xfrm>
            <a:off x="1451307" y="1759378"/>
            <a:ext cx="9534961" cy="1200329"/>
            <a:chOff x="1478700" y="4465646"/>
            <a:chExt cx="4491707" cy="1200329"/>
          </a:xfrm>
        </p:grpSpPr>
        <p:sp>
          <p:nvSpPr>
            <p:cNvPr id="22" name="Freeform 458">
              <a:extLst>
                <a:ext uri="{FF2B5EF4-FFF2-40B4-BE49-F238E27FC236}">
                  <a16:creationId xmlns:a16="http://schemas.microsoft.com/office/drawing/2014/main" id="{B60C9AE0-5447-4B48-BB17-3A039AB20E71}"/>
                </a:ext>
              </a:extLst>
            </p:cNvPr>
            <p:cNvSpPr/>
            <p:nvPr/>
          </p:nvSpPr>
          <p:spPr>
            <a:xfrm>
              <a:off x="1478700" y="4481768"/>
              <a:ext cx="190441" cy="430679"/>
            </a:xfrm>
            <a:custGeom>
              <a:avLst/>
              <a:gdLst>
                <a:gd name="connsiteX0" fmla="*/ 113811 w 432706"/>
                <a:gd name="connsiteY0" fmla="*/ 276076 h 432707"/>
                <a:gd name="connsiteX1" fmla="*/ 156631 w 432706"/>
                <a:gd name="connsiteY1" fmla="*/ 318896 h 432707"/>
                <a:gd name="connsiteX2" fmla="*/ 141982 w 432706"/>
                <a:gd name="connsiteY2" fmla="*/ 333545 h 432707"/>
                <a:gd name="connsiteX3" fmla="*/ 126206 w 432706"/>
                <a:gd name="connsiteY3" fmla="*/ 333545 h 432707"/>
                <a:gd name="connsiteX4" fmla="*/ 126206 w 432706"/>
                <a:gd name="connsiteY4" fmla="*/ 306501 h 432707"/>
                <a:gd name="connsiteX5" fmla="*/ 99161 w 432706"/>
                <a:gd name="connsiteY5" fmla="*/ 306501 h 432707"/>
                <a:gd name="connsiteX6" fmla="*/ 99161 w 432706"/>
                <a:gd name="connsiteY6" fmla="*/ 290725 h 432707"/>
                <a:gd name="connsiteX7" fmla="*/ 226495 w 432706"/>
                <a:gd name="connsiteY7" fmla="*/ 164448 h 432707"/>
                <a:gd name="connsiteX8" fmla="*/ 230439 w 432706"/>
                <a:gd name="connsiteY8" fmla="*/ 166209 h 432707"/>
                <a:gd name="connsiteX9" fmla="*/ 229593 w 432706"/>
                <a:gd name="connsiteY9" fmla="*/ 174660 h 432707"/>
                <a:gd name="connsiteX10" fmla="*/ 147616 w 432706"/>
                <a:gd name="connsiteY10" fmla="*/ 256638 h 432707"/>
                <a:gd name="connsiteX11" fmla="*/ 139165 w 432706"/>
                <a:gd name="connsiteY11" fmla="*/ 257483 h 432707"/>
                <a:gd name="connsiteX12" fmla="*/ 140010 w 432706"/>
                <a:gd name="connsiteY12" fmla="*/ 249032 h 432707"/>
                <a:gd name="connsiteX13" fmla="*/ 221987 w 432706"/>
                <a:gd name="connsiteY13" fmla="*/ 167054 h 432707"/>
                <a:gd name="connsiteX14" fmla="*/ 226495 w 432706"/>
                <a:gd name="connsiteY14" fmla="*/ 164448 h 432707"/>
                <a:gd name="connsiteX15" fmla="*/ 225368 w 432706"/>
                <a:gd name="connsiteY15" fmla="*/ 126206 h 432707"/>
                <a:gd name="connsiteX16" fmla="*/ 72117 w 432706"/>
                <a:gd name="connsiteY16" fmla="*/ 279457 h 432707"/>
                <a:gd name="connsiteX17" fmla="*/ 72117 w 432706"/>
                <a:gd name="connsiteY17" fmla="*/ 360589 h 432707"/>
                <a:gd name="connsiteX18" fmla="*/ 153249 w 432706"/>
                <a:gd name="connsiteY18" fmla="*/ 360589 h 432707"/>
                <a:gd name="connsiteX19" fmla="*/ 306500 w 432706"/>
                <a:gd name="connsiteY19" fmla="*/ 207339 h 432707"/>
                <a:gd name="connsiteX20" fmla="*/ 288471 w 432706"/>
                <a:gd name="connsiteY20" fmla="*/ 74372 h 432707"/>
                <a:gd name="connsiteX21" fmla="*/ 269315 w 432706"/>
                <a:gd name="connsiteY21" fmla="*/ 82259 h 432707"/>
                <a:gd name="connsiteX22" fmla="*/ 243397 w 432706"/>
                <a:gd name="connsiteY22" fmla="*/ 108177 h 432707"/>
                <a:gd name="connsiteX23" fmla="*/ 324530 w 432706"/>
                <a:gd name="connsiteY23" fmla="*/ 189309 h 432707"/>
                <a:gd name="connsiteX24" fmla="*/ 350447 w 432706"/>
                <a:gd name="connsiteY24" fmla="*/ 163392 h 432707"/>
                <a:gd name="connsiteX25" fmla="*/ 358335 w 432706"/>
                <a:gd name="connsiteY25" fmla="*/ 144236 h 432707"/>
                <a:gd name="connsiteX26" fmla="*/ 350447 w 432706"/>
                <a:gd name="connsiteY26" fmla="*/ 125079 h 432707"/>
                <a:gd name="connsiteX27" fmla="*/ 307628 w 432706"/>
                <a:gd name="connsiteY27" fmla="*/ 82259 h 432707"/>
                <a:gd name="connsiteX28" fmla="*/ 288471 w 432706"/>
                <a:gd name="connsiteY28" fmla="*/ 74372 h 432707"/>
                <a:gd name="connsiteX29" fmla="*/ 81132 w 432706"/>
                <a:gd name="connsiteY29" fmla="*/ 0 h 432707"/>
                <a:gd name="connsiteX30" fmla="*/ 351574 w 432706"/>
                <a:gd name="connsiteY30" fmla="*/ 0 h 432707"/>
                <a:gd name="connsiteX31" fmla="*/ 408902 w 432706"/>
                <a:gd name="connsiteY31" fmla="*/ 23805 h 432707"/>
                <a:gd name="connsiteX32" fmla="*/ 432706 w 432706"/>
                <a:gd name="connsiteY32" fmla="*/ 81133 h 432707"/>
                <a:gd name="connsiteX33" fmla="*/ 432706 w 432706"/>
                <a:gd name="connsiteY33" fmla="*/ 351574 h 432707"/>
                <a:gd name="connsiteX34" fmla="*/ 408902 w 432706"/>
                <a:gd name="connsiteY34" fmla="*/ 408902 h 432707"/>
                <a:gd name="connsiteX35" fmla="*/ 351574 w 432706"/>
                <a:gd name="connsiteY35" fmla="*/ 432707 h 432707"/>
                <a:gd name="connsiteX36" fmla="*/ 81132 w 432706"/>
                <a:gd name="connsiteY36" fmla="*/ 432707 h 432707"/>
                <a:gd name="connsiteX37" fmla="*/ 23804 w 432706"/>
                <a:gd name="connsiteY37" fmla="*/ 408902 h 432707"/>
                <a:gd name="connsiteX38" fmla="*/ 0 w 432706"/>
                <a:gd name="connsiteY38" fmla="*/ 351574 h 432707"/>
                <a:gd name="connsiteX39" fmla="*/ 0 w 432706"/>
                <a:gd name="connsiteY39" fmla="*/ 81133 h 432707"/>
                <a:gd name="connsiteX40" fmla="*/ 23804 w 432706"/>
                <a:gd name="connsiteY40" fmla="*/ 23805 h 432707"/>
                <a:gd name="connsiteX41" fmla="*/ 81132 w 432706"/>
                <a:gd name="connsiteY41"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32706" h="432707">
                  <a:moveTo>
                    <a:pt x="113811" y="276076"/>
                  </a:moveTo>
                  <a:lnTo>
                    <a:pt x="156631" y="318896"/>
                  </a:lnTo>
                  <a:lnTo>
                    <a:pt x="141982" y="333545"/>
                  </a:lnTo>
                  <a:lnTo>
                    <a:pt x="126206" y="333545"/>
                  </a:lnTo>
                  <a:lnTo>
                    <a:pt x="126206" y="306501"/>
                  </a:lnTo>
                  <a:lnTo>
                    <a:pt x="99161" y="306501"/>
                  </a:lnTo>
                  <a:lnTo>
                    <a:pt x="99161" y="290725"/>
                  </a:lnTo>
                  <a:close/>
                  <a:moveTo>
                    <a:pt x="226495" y="164448"/>
                  </a:moveTo>
                  <a:cubicBezTo>
                    <a:pt x="227903" y="164308"/>
                    <a:pt x="229218" y="164894"/>
                    <a:pt x="230439" y="166209"/>
                  </a:cubicBezTo>
                  <a:cubicBezTo>
                    <a:pt x="233068" y="168651"/>
                    <a:pt x="232786" y="171468"/>
                    <a:pt x="229593" y="174660"/>
                  </a:cubicBezTo>
                  <a:lnTo>
                    <a:pt x="147616" y="256638"/>
                  </a:lnTo>
                  <a:cubicBezTo>
                    <a:pt x="144423" y="259831"/>
                    <a:pt x="141606" y="260112"/>
                    <a:pt x="139165" y="257483"/>
                  </a:cubicBezTo>
                  <a:cubicBezTo>
                    <a:pt x="136535" y="255042"/>
                    <a:pt x="136817" y="252225"/>
                    <a:pt x="140010" y="249032"/>
                  </a:cubicBezTo>
                  <a:lnTo>
                    <a:pt x="221987" y="167054"/>
                  </a:lnTo>
                  <a:cubicBezTo>
                    <a:pt x="223584" y="165458"/>
                    <a:pt x="225086" y="164589"/>
                    <a:pt x="226495" y="164448"/>
                  </a:cubicBezTo>
                  <a:close/>
                  <a:moveTo>
                    <a:pt x="225368" y="126206"/>
                  </a:moveTo>
                  <a:lnTo>
                    <a:pt x="72117" y="279457"/>
                  </a:lnTo>
                  <a:lnTo>
                    <a:pt x="72117" y="360589"/>
                  </a:lnTo>
                  <a:lnTo>
                    <a:pt x="153249" y="360589"/>
                  </a:lnTo>
                  <a:lnTo>
                    <a:pt x="306500" y="207339"/>
                  </a:lnTo>
                  <a:close/>
                  <a:moveTo>
                    <a:pt x="288471" y="74372"/>
                  </a:moveTo>
                  <a:cubicBezTo>
                    <a:pt x="280959" y="74372"/>
                    <a:pt x="274574" y="77001"/>
                    <a:pt x="269315" y="82259"/>
                  </a:cubicBezTo>
                  <a:lnTo>
                    <a:pt x="243397" y="108177"/>
                  </a:lnTo>
                  <a:lnTo>
                    <a:pt x="324530" y="189309"/>
                  </a:lnTo>
                  <a:lnTo>
                    <a:pt x="350447" y="163392"/>
                  </a:lnTo>
                  <a:cubicBezTo>
                    <a:pt x="355706" y="158133"/>
                    <a:pt x="358335" y="151748"/>
                    <a:pt x="358335" y="144236"/>
                  </a:cubicBezTo>
                  <a:cubicBezTo>
                    <a:pt x="358335" y="136723"/>
                    <a:pt x="355706" y="130338"/>
                    <a:pt x="350447" y="125079"/>
                  </a:cubicBezTo>
                  <a:lnTo>
                    <a:pt x="307628" y="82259"/>
                  </a:lnTo>
                  <a:cubicBezTo>
                    <a:pt x="302369" y="77001"/>
                    <a:pt x="295983" y="74372"/>
                    <a:pt x="288471" y="74372"/>
                  </a:cubicBezTo>
                  <a:close/>
                  <a:moveTo>
                    <a:pt x="81132" y="0"/>
                  </a:moveTo>
                  <a:lnTo>
                    <a:pt x="351574" y="0"/>
                  </a:lnTo>
                  <a:cubicBezTo>
                    <a:pt x="373923" y="0"/>
                    <a:pt x="393033" y="7935"/>
                    <a:pt x="408902" y="23805"/>
                  </a:cubicBezTo>
                  <a:cubicBezTo>
                    <a:pt x="424772" y="39674"/>
                    <a:pt x="432706" y="58784"/>
                    <a:pt x="432706" y="81133"/>
                  </a:cubicBezTo>
                  <a:lnTo>
                    <a:pt x="432706" y="351574"/>
                  </a:lnTo>
                  <a:cubicBezTo>
                    <a:pt x="432706" y="373924"/>
                    <a:pt x="424772" y="393033"/>
                    <a:pt x="408902" y="408902"/>
                  </a:cubicBezTo>
                  <a:cubicBezTo>
                    <a:pt x="393033" y="424772"/>
                    <a:pt x="373923" y="432707"/>
                    <a:pt x="351574" y="432707"/>
                  </a:cubicBezTo>
                  <a:lnTo>
                    <a:pt x="81132" y="432707"/>
                  </a:lnTo>
                  <a:cubicBezTo>
                    <a:pt x="58783" y="432707"/>
                    <a:pt x="39674" y="424772"/>
                    <a:pt x="23804" y="408902"/>
                  </a:cubicBezTo>
                  <a:cubicBezTo>
                    <a:pt x="7935" y="393033"/>
                    <a:pt x="0" y="373924"/>
                    <a:pt x="0" y="351574"/>
                  </a:cubicBezTo>
                  <a:lnTo>
                    <a:pt x="0" y="81133"/>
                  </a:lnTo>
                  <a:cubicBezTo>
                    <a:pt x="0" y="58784"/>
                    <a:pt x="7935" y="39674"/>
                    <a:pt x="23804" y="23805"/>
                  </a:cubicBezTo>
                  <a:cubicBezTo>
                    <a:pt x="39674" y="7935"/>
                    <a:pt x="58783" y="0"/>
                    <a:pt x="811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fr-FR" dirty="0"/>
            </a:p>
          </p:txBody>
        </p:sp>
        <p:sp>
          <p:nvSpPr>
            <p:cNvPr id="23" name="ZoneTexte 22">
              <a:extLst>
                <a:ext uri="{FF2B5EF4-FFF2-40B4-BE49-F238E27FC236}">
                  <a16:creationId xmlns:a16="http://schemas.microsoft.com/office/drawing/2014/main" id="{FA809359-C6F3-4B5B-808F-CB58C08830BA}"/>
                </a:ext>
              </a:extLst>
            </p:cNvPr>
            <p:cNvSpPr txBox="1"/>
            <p:nvPr/>
          </p:nvSpPr>
          <p:spPr>
            <a:xfrm>
              <a:off x="1745954" y="4465646"/>
              <a:ext cx="4224453" cy="1200329"/>
            </a:xfrm>
            <a:prstGeom prst="rect">
              <a:avLst/>
            </a:prstGeom>
            <a:noFill/>
          </p:spPr>
          <p:txBody>
            <a:bodyPr wrap="square">
              <a:spAutoFit/>
            </a:bodyPr>
            <a:lstStyle/>
            <a:p>
              <a:r>
                <a:rPr lang="fr-FR" i="1" dirty="0">
                  <a:effectLst/>
                  <a:latin typeface="Arial" panose="020B0604020202020204" pitchFamily="34" charset="0"/>
                  <a:ea typeface="Calibri" panose="020F0502020204030204" pitchFamily="34" charset="0"/>
                  <a:cs typeface="Arial" panose="020B0604020202020204" pitchFamily="34" charset="0"/>
                </a:rPr>
                <a:t>En cas de refus :</a:t>
              </a:r>
            </a:p>
            <a:p>
              <a:pPr marL="285750" indent="-285750">
                <a:buClr>
                  <a:schemeClr val="accent2"/>
                </a:buClr>
                <a:buFont typeface="Arial" panose="020B0604020202020204" pitchFamily="34" charset="0"/>
                <a:buChar char="•"/>
              </a:pPr>
              <a:r>
                <a:rPr lang="fr-FR" i="1" dirty="0">
                  <a:effectLst/>
                  <a:latin typeface="Arial" panose="020B0604020202020204" pitchFamily="34" charset="0"/>
                  <a:ea typeface="Calibri" panose="020F0502020204030204" pitchFamily="34" charset="0"/>
                  <a:cs typeface="Arial" panose="020B0604020202020204" pitchFamily="34" charset="0"/>
                </a:rPr>
                <a:t>l’agent ne reçoit pas de mail mais est informé directement sur son Self mobile</a:t>
              </a:r>
            </a:p>
            <a:p>
              <a:pPr marL="285750" indent="-285750">
                <a:buClr>
                  <a:schemeClr val="accent2"/>
                </a:buClr>
                <a:buFont typeface="Arial" panose="020B0604020202020204" pitchFamily="34" charset="0"/>
                <a:buChar char="•"/>
              </a:pPr>
              <a:r>
                <a:rPr lang="fr-FR" i="1" dirty="0">
                  <a:effectLst/>
                  <a:latin typeface="Arial" panose="020B0604020202020204" pitchFamily="34" charset="0"/>
                  <a:ea typeface="Calibri" panose="020F0502020204030204" pitchFamily="34" charset="0"/>
                  <a:cs typeface="Arial" panose="020B0604020202020204" pitchFamily="34" charset="0"/>
                </a:rPr>
                <a:t>le refus en validation intermédiaire induit le refus en validation finale, pour le même motif et par le même agent gestionnaire</a:t>
              </a:r>
              <a:endParaRPr lang="fr-FR" b="1" i="1" dirty="0">
                <a:latin typeface="Arial" panose="020B0604020202020204" pitchFamily="34" charset="0"/>
                <a:cs typeface="Arial" panose="020B0604020202020204" pitchFamily="34" charset="0"/>
              </a:endParaRPr>
            </a:p>
          </p:txBody>
        </p:sp>
      </p:grpSp>
      <p:sp>
        <p:nvSpPr>
          <p:cNvPr id="17" name="Rectangle : avec coins arrondis en diagonale 16">
            <a:extLst>
              <a:ext uri="{FF2B5EF4-FFF2-40B4-BE49-F238E27FC236}">
                <a16:creationId xmlns:a16="http://schemas.microsoft.com/office/drawing/2014/main" id="{C342FF85-C7CC-4D04-BF44-17AAA19A0BE2}"/>
              </a:ext>
            </a:extLst>
          </p:cNvPr>
          <p:cNvSpPr/>
          <p:nvPr/>
        </p:nvSpPr>
        <p:spPr>
          <a:xfrm>
            <a:off x="60960" y="103252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1 –</a:t>
            </a:r>
            <a:br>
              <a:rPr lang="fr-FR" sz="1000" dirty="0">
                <a:solidFill>
                  <a:srgbClr val="00AC8C"/>
                </a:solidFill>
              </a:rPr>
            </a:br>
            <a:r>
              <a:rPr lang="fr-FR" sz="1000" dirty="0">
                <a:solidFill>
                  <a:srgbClr val="00AC8C"/>
                </a:solidFill>
              </a:rPr>
              <a:t>RenoiRH</a:t>
            </a:r>
          </a:p>
        </p:txBody>
      </p:sp>
      <p:sp>
        <p:nvSpPr>
          <p:cNvPr id="18" name="Rectangle : avec coins arrondis en diagonale 17">
            <a:extLst>
              <a:ext uri="{FF2B5EF4-FFF2-40B4-BE49-F238E27FC236}">
                <a16:creationId xmlns:a16="http://schemas.microsoft.com/office/drawing/2014/main" id="{195FA6FB-724A-4DD0-AB27-14560A71DC30}"/>
              </a:ext>
            </a:extLst>
          </p:cNvPr>
          <p:cNvSpPr/>
          <p:nvPr/>
        </p:nvSpPr>
        <p:spPr>
          <a:xfrm>
            <a:off x="60960" y="160470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2 –</a:t>
            </a:r>
            <a:br>
              <a:rPr lang="fr-FR" sz="1000" dirty="0">
                <a:solidFill>
                  <a:srgbClr val="00AC8C"/>
                </a:solidFill>
              </a:rPr>
            </a:br>
            <a:r>
              <a:rPr lang="fr-FR" sz="1000" dirty="0">
                <a:solidFill>
                  <a:srgbClr val="00AC8C"/>
                </a:solidFill>
              </a:rPr>
              <a:t>Stage / Session</a:t>
            </a:r>
          </a:p>
        </p:txBody>
      </p:sp>
      <p:sp>
        <p:nvSpPr>
          <p:cNvPr id="27" name="Rectangle : avec coins arrondis en diagonale 26">
            <a:extLst>
              <a:ext uri="{FF2B5EF4-FFF2-40B4-BE49-F238E27FC236}">
                <a16:creationId xmlns:a16="http://schemas.microsoft.com/office/drawing/2014/main" id="{BF9946B3-67BC-41DF-BC85-77DC6781CC81}"/>
              </a:ext>
            </a:extLst>
          </p:cNvPr>
          <p:cNvSpPr/>
          <p:nvPr/>
        </p:nvSpPr>
        <p:spPr>
          <a:xfrm>
            <a:off x="60960" y="2749085"/>
            <a:ext cx="1008000" cy="468000"/>
          </a:xfrm>
          <a:prstGeom prst="round2DiagRect">
            <a:avLst>
              <a:gd name="adj1" fmla="val 16667"/>
              <a:gd name="adj2" fmla="val 0"/>
            </a:avLst>
          </a:prstGeom>
          <a:solidFill>
            <a:srgbClr val="00AC8C"/>
          </a:solid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4 –</a:t>
            </a:r>
            <a:br>
              <a:rPr lang="fr-FR" sz="1000" dirty="0"/>
            </a:br>
            <a:r>
              <a:rPr lang="fr-FR" sz="1000" dirty="0"/>
              <a:t>Validation</a:t>
            </a:r>
          </a:p>
        </p:txBody>
      </p:sp>
      <p:sp>
        <p:nvSpPr>
          <p:cNvPr id="28" name="Rectangle : avec coins arrondis en diagonale 27">
            <a:extLst>
              <a:ext uri="{FF2B5EF4-FFF2-40B4-BE49-F238E27FC236}">
                <a16:creationId xmlns:a16="http://schemas.microsoft.com/office/drawing/2014/main" id="{51493227-7AC1-4E2A-B3AA-50F8EF717DE2}"/>
              </a:ext>
            </a:extLst>
          </p:cNvPr>
          <p:cNvSpPr/>
          <p:nvPr/>
        </p:nvSpPr>
        <p:spPr>
          <a:xfrm>
            <a:off x="60960" y="3321273"/>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5 –</a:t>
            </a:r>
            <a:br>
              <a:rPr lang="fr-FR" sz="1000" dirty="0">
                <a:solidFill>
                  <a:srgbClr val="00AC8C"/>
                </a:solidFill>
              </a:rPr>
            </a:br>
            <a:r>
              <a:rPr lang="fr-FR" sz="1000" dirty="0">
                <a:solidFill>
                  <a:srgbClr val="00AC8C"/>
                </a:solidFill>
              </a:rPr>
              <a:t>Inscription</a:t>
            </a:r>
          </a:p>
        </p:txBody>
      </p:sp>
      <p:sp>
        <p:nvSpPr>
          <p:cNvPr id="29" name="Rectangle : avec coins arrondis en diagonale 28">
            <a:extLst>
              <a:ext uri="{FF2B5EF4-FFF2-40B4-BE49-F238E27FC236}">
                <a16:creationId xmlns:a16="http://schemas.microsoft.com/office/drawing/2014/main" id="{99D6953B-693B-45B0-976B-553614A2D66A}"/>
              </a:ext>
            </a:extLst>
          </p:cNvPr>
          <p:cNvSpPr/>
          <p:nvPr/>
        </p:nvSpPr>
        <p:spPr>
          <a:xfrm>
            <a:off x="60960" y="3893461"/>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6 - </a:t>
            </a:r>
            <a:br>
              <a:rPr lang="fr-FR" sz="1000" dirty="0">
                <a:solidFill>
                  <a:srgbClr val="00AC8C"/>
                </a:solidFill>
              </a:rPr>
            </a:br>
            <a:r>
              <a:rPr lang="fr-FR" sz="1000" dirty="0">
                <a:solidFill>
                  <a:srgbClr val="00AC8C"/>
                </a:solidFill>
              </a:rPr>
              <a:t> Réalisation session</a:t>
            </a:r>
          </a:p>
        </p:txBody>
      </p:sp>
      <p:sp>
        <p:nvSpPr>
          <p:cNvPr id="30" name="Rectangle : avec coins arrondis en diagonale 29">
            <a:extLst>
              <a:ext uri="{FF2B5EF4-FFF2-40B4-BE49-F238E27FC236}">
                <a16:creationId xmlns:a16="http://schemas.microsoft.com/office/drawing/2014/main" id="{2581C58F-0D3F-43A7-9C38-6DE5D78D5A1F}"/>
              </a:ext>
            </a:extLst>
          </p:cNvPr>
          <p:cNvSpPr/>
          <p:nvPr/>
        </p:nvSpPr>
        <p:spPr>
          <a:xfrm>
            <a:off x="60960" y="503783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8 –</a:t>
            </a:r>
            <a:br>
              <a:rPr lang="fr-FR" sz="1000" dirty="0">
                <a:solidFill>
                  <a:srgbClr val="00AC8C"/>
                </a:solidFill>
              </a:rPr>
            </a:br>
            <a:r>
              <a:rPr lang="fr-FR" sz="1000" dirty="0">
                <a:solidFill>
                  <a:srgbClr val="00AC8C"/>
                </a:solidFill>
              </a:rPr>
              <a:t>Référentiels</a:t>
            </a:r>
          </a:p>
        </p:txBody>
      </p:sp>
      <p:sp>
        <p:nvSpPr>
          <p:cNvPr id="31" name="Rectangle : avec coins arrondis en diagonale 30">
            <a:extLst>
              <a:ext uri="{FF2B5EF4-FFF2-40B4-BE49-F238E27FC236}">
                <a16:creationId xmlns:a16="http://schemas.microsoft.com/office/drawing/2014/main" id="{420164B2-9096-4DE7-9E87-AF42144431A3}"/>
              </a:ext>
            </a:extLst>
          </p:cNvPr>
          <p:cNvSpPr/>
          <p:nvPr/>
        </p:nvSpPr>
        <p:spPr>
          <a:xfrm>
            <a:off x="60960" y="5610025"/>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9 –</a:t>
            </a:r>
            <a:br>
              <a:rPr lang="fr-FR" sz="1000" dirty="0">
                <a:solidFill>
                  <a:srgbClr val="00AC8C"/>
                </a:solidFill>
              </a:rPr>
            </a:br>
            <a:r>
              <a:rPr lang="fr-FR" sz="1000" dirty="0">
                <a:solidFill>
                  <a:srgbClr val="00AC8C"/>
                </a:solidFill>
              </a:rPr>
              <a:t>Reporting</a:t>
            </a:r>
          </a:p>
        </p:txBody>
      </p:sp>
      <p:sp>
        <p:nvSpPr>
          <p:cNvPr id="32" name="Rectangle : avec coins arrondis en diagonale 31">
            <a:extLst>
              <a:ext uri="{FF2B5EF4-FFF2-40B4-BE49-F238E27FC236}">
                <a16:creationId xmlns:a16="http://schemas.microsoft.com/office/drawing/2014/main" id="{AE5333D4-0F5A-48E2-9321-CF86C5358CBA}"/>
              </a:ext>
            </a:extLst>
          </p:cNvPr>
          <p:cNvSpPr/>
          <p:nvPr/>
        </p:nvSpPr>
        <p:spPr>
          <a:xfrm>
            <a:off x="60960" y="2176897"/>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3 –</a:t>
            </a:r>
            <a:br>
              <a:rPr lang="fr-FR" sz="1000" dirty="0">
                <a:solidFill>
                  <a:srgbClr val="00AC8C"/>
                </a:solidFill>
              </a:rPr>
            </a:br>
            <a:r>
              <a:rPr lang="fr-FR" sz="1000" dirty="0">
                <a:solidFill>
                  <a:srgbClr val="00AC8C"/>
                </a:solidFill>
              </a:rPr>
              <a:t>Téléinscription</a:t>
            </a:r>
          </a:p>
        </p:txBody>
      </p:sp>
      <p:sp>
        <p:nvSpPr>
          <p:cNvPr id="34" name="Rectangle : avec coins arrondis en diagonale 33">
            <a:extLst>
              <a:ext uri="{FF2B5EF4-FFF2-40B4-BE49-F238E27FC236}">
                <a16:creationId xmlns:a16="http://schemas.microsoft.com/office/drawing/2014/main" id="{8408AE57-D273-4BAE-B7BA-DCEFAE10FBAF}"/>
              </a:ext>
            </a:extLst>
          </p:cNvPr>
          <p:cNvSpPr/>
          <p:nvPr/>
        </p:nvSpPr>
        <p:spPr>
          <a:xfrm>
            <a:off x="60960" y="4465649"/>
            <a:ext cx="1008000" cy="468000"/>
          </a:xfrm>
          <a:prstGeom prst="round2DiagRect">
            <a:avLst>
              <a:gd name="adj1" fmla="val 16667"/>
              <a:gd name="adj2" fmla="val 0"/>
            </a:avLst>
          </a:prstGeom>
          <a:noFill/>
          <a:ln>
            <a:solidFill>
              <a:srgbClr val="00A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rgbClr val="00AC8C"/>
                </a:solidFill>
              </a:rPr>
              <a:t>7 –</a:t>
            </a:r>
            <a:br>
              <a:rPr lang="fr-FR" sz="1000" dirty="0">
                <a:solidFill>
                  <a:srgbClr val="00AC8C"/>
                </a:solidFill>
              </a:rPr>
            </a:br>
            <a:r>
              <a:rPr lang="fr-FR" sz="1000" dirty="0">
                <a:solidFill>
                  <a:srgbClr val="00AC8C"/>
                </a:solidFill>
              </a:rPr>
              <a:t>Historique</a:t>
            </a:r>
          </a:p>
        </p:txBody>
      </p:sp>
      <p:sp>
        <p:nvSpPr>
          <p:cNvPr id="6" name="Espace réservé de la date 5">
            <a:extLst>
              <a:ext uri="{FF2B5EF4-FFF2-40B4-BE49-F238E27FC236}">
                <a16:creationId xmlns:a16="http://schemas.microsoft.com/office/drawing/2014/main" id="{339E658B-E595-411A-AD64-671D1047D9BD}"/>
              </a:ext>
            </a:extLst>
          </p:cNvPr>
          <p:cNvSpPr>
            <a:spLocks noGrp="1"/>
          </p:cNvSpPr>
          <p:nvPr>
            <p:ph type="dt" sz="half" idx="10"/>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F5E2A699-9A39-44E0-B1C2-8BB646E3992B}"/>
              </a:ext>
            </a:extLst>
          </p:cNvPr>
          <p:cNvSpPr>
            <a:spLocks noGrp="1"/>
          </p:cNvSpPr>
          <p:nvPr>
            <p:ph type="sldNum" sz="quarter" idx="12"/>
          </p:nvPr>
        </p:nvSpPr>
        <p:spPr/>
        <p:txBody>
          <a:bodyPr/>
          <a:lstStyle/>
          <a:p>
            <a:fld id="{9BA320C2-BDE6-4EB1-A6D0-0042D9418E61}" type="slidenum">
              <a:rPr lang="fr-FR" smtClean="0"/>
              <a:pPr/>
              <a:t>9</a:t>
            </a:fld>
            <a:endParaRPr lang="fr-FR" dirty="0"/>
          </a:p>
        </p:txBody>
      </p:sp>
    </p:spTree>
    <p:extLst>
      <p:ext uri="{BB962C8B-B14F-4D97-AF65-F5344CB8AC3E}">
        <p14:creationId xmlns:p14="http://schemas.microsoft.com/office/powerpoint/2010/main" val="59988231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D434591496C1458208DA0DC3D81EB6" ma:contentTypeVersion="5" ma:contentTypeDescription="Crée un document." ma:contentTypeScope="" ma:versionID="d0c808c8601837047a52e65d11ee4b90">
  <xsd:schema xmlns:xsd="http://www.w3.org/2001/XMLSchema" xmlns:xs="http://www.w3.org/2001/XMLSchema" xmlns:p="http://schemas.microsoft.com/office/2006/metadata/properties" xmlns:ns2="c88309ce-c905-409a-84b1-662eeb704ae4" targetNamespace="http://schemas.microsoft.com/office/2006/metadata/properties" ma:root="true" ma:fieldsID="05c322b8c232c8c0ea85db3323a3a881" ns2:_="">
    <xsd:import namespace="c88309ce-c905-409a-84b1-662eeb704ae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8309ce-c905-409a-84b1-662eeb704a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CF76EA-E725-4819-AF75-88079D889069}">
  <ds:schemaRef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http://www.w3.org/XML/1998/namespace"/>
    <ds:schemaRef ds:uri="http://schemas.microsoft.com/office/2006/documentManagement/types"/>
    <ds:schemaRef ds:uri="http://purl.org/dc/terms/"/>
    <ds:schemaRef ds:uri="c88309ce-c905-409a-84b1-662eeb704ae4"/>
    <ds:schemaRef ds:uri="http://purl.org/dc/dcmitype/"/>
  </ds:schemaRefs>
</ds:datastoreItem>
</file>

<file path=customXml/itemProps2.xml><?xml version="1.0" encoding="utf-8"?>
<ds:datastoreItem xmlns:ds="http://schemas.openxmlformats.org/officeDocument/2006/customXml" ds:itemID="{361E4B9F-1848-4E63-A6E7-F4BF4D41452B}">
  <ds:schemaRefs>
    <ds:schemaRef ds:uri="http://schemas.microsoft.com/sharepoint/v3/contenttype/forms"/>
  </ds:schemaRefs>
</ds:datastoreItem>
</file>

<file path=customXml/itemProps3.xml><?xml version="1.0" encoding="utf-8"?>
<ds:datastoreItem xmlns:ds="http://schemas.openxmlformats.org/officeDocument/2006/customXml" ds:itemID="{0F040F92-B84F-43E7-AD6C-6EB32BC01D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8309ce-c905-409a-84b1-662eeb704a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4052</TotalTime>
  <Words>4858</Words>
  <Application>Microsoft Office PowerPoint</Application>
  <PresentationFormat>Grand écran</PresentationFormat>
  <Paragraphs>830</Paragraphs>
  <Slides>34</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34</vt:i4>
      </vt:variant>
    </vt:vector>
  </HeadingPairs>
  <TitlesOfParts>
    <vt:vector size="43" baseType="lpstr">
      <vt:lpstr>Arial</vt:lpstr>
      <vt:lpstr>Calibri</vt:lpstr>
      <vt:lpstr>Calibri Light</vt:lpstr>
      <vt:lpstr>Courier New</vt:lpstr>
      <vt:lpstr>Franklin Gothic Book</vt:lpstr>
      <vt:lpstr>Times New Roman</vt:lpstr>
      <vt:lpstr>Wingdings</vt:lpstr>
      <vt:lpstr>Wingdings 3</vt:lpstr>
      <vt:lpstr>Thème Office</vt:lpstr>
      <vt:lpstr>Présentation PowerPoint</vt:lpstr>
      <vt:lpstr>Objectifs et programme de la formation</vt:lpstr>
      <vt:lpstr>4-1 Valider une demande agent : règles de gestion</vt:lpstr>
      <vt:lpstr>4-1 Valider une demande agent : accéder aux alertes</vt:lpstr>
      <vt:lpstr>4-1 Valider une demande agent : écran</vt:lpstr>
      <vt:lpstr>4-2 Valider une demande agent : Process (1)</vt:lpstr>
      <vt:lpstr>4-2 Valider une demande agent : Process (2)</vt:lpstr>
      <vt:lpstr>4-2 Valider une demande agent : Process (3)</vt:lpstr>
      <vt:lpstr>4-2 Valider une demande agent : Process (4)</vt:lpstr>
      <vt:lpstr>4-3 Zoom sur la validation des frais de mission</vt:lpstr>
      <vt:lpstr>Exercice</vt:lpstr>
      <vt:lpstr>Exercice</vt:lpstr>
      <vt:lpstr>Objectifs et programme de la formation</vt:lpstr>
      <vt:lpstr>5-1 Inscription : définition et prérequis</vt:lpstr>
      <vt:lpstr>5-2 Inscrire les agents à une session (1)</vt:lpstr>
      <vt:lpstr>5-2 Inscrire les agents à une session (2)</vt:lpstr>
      <vt:lpstr>5-2 Inscrire les agents à une session (3)</vt:lpstr>
      <vt:lpstr>5-2 Inscrire les agents à une session (4)</vt:lpstr>
      <vt:lpstr>5-2 Inscrire les agents à une session (5)</vt:lpstr>
      <vt:lpstr>5-3 Envoyer les convocations (1)</vt:lpstr>
      <vt:lpstr>5-3 Envoyer les convocations (2)</vt:lpstr>
      <vt:lpstr>5-3 Envoyer les convocations (3)</vt:lpstr>
      <vt:lpstr>5-4 Imprimer la feuille de présence</vt:lpstr>
      <vt:lpstr>Exercice</vt:lpstr>
      <vt:lpstr>Objectifs et programme de la formation</vt:lpstr>
      <vt:lpstr>6-1 Réaliser une session</vt:lpstr>
      <vt:lpstr>6-2 Saisir les présences (1)</vt:lpstr>
      <vt:lpstr>6-2 Saisir les présences (2)</vt:lpstr>
      <vt:lpstr>6-3 Gérer les attestations (1)</vt:lpstr>
      <vt:lpstr>6-3 Gérer les attestations (2)</vt:lpstr>
      <vt:lpstr>6-3 Gérer les attestations (3)</vt:lpstr>
      <vt:lpstr>6-4 Clôturer une session</vt:lpstr>
      <vt:lpstr>Exercice</vt:lpstr>
      <vt:lpstr>SYNTHESE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Véronique HUGUEVILLE</dc:creator>
  <cp:lastModifiedBy>Nathalie HUARD</cp:lastModifiedBy>
  <cp:revision>628</cp:revision>
  <dcterms:created xsi:type="dcterms:W3CDTF">2021-06-28T15:29:33Z</dcterms:created>
  <dcterms:modified xsi:type="dcterms:W3CDTF">2021-11-27T19:11:14Z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0x010100C4D434591496C1458208DA0DC3D81EB6</vt:lpwstr>
  </property>
</Properties>
</file>