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handoutMasterIdLst>
    <p:handoutMasterId r:id="rId58"/>
  </p:handoutMasterIdLst>
  <p:sldIdLst>
    <p:sldId id="377" r:id="rId5"/>
    <p:sldId id="268" r:id="rId6"/>
    <p:sldId id="378" r:id="rId7"/>
    <p:sldId id="379" r:id="rId8"/>
    <p:sldId id="258" r:id="rId9"/>
    <p:sldId id="269" r:id="rId10"/>
    <p:sldId id="381" r:id="rId11"/>
    <p:sldId id="366" r:id="rId12"/>
    <p:sldId id="387" r:id="rId13"/>
    <p:sldId id="388" r:id="rId14"/>
    <p:sldId id="389" r:id="rId15"/>
    <p:sldId id="343" r:id="rId16"/>
    <p:sldId id="382" r:id="rId17"/>
    <p:sldId id="344" r:id="rId18"/>
    <p:sldId id="383" r:id="rId19"/>
    <p:sldId id="384" r:id="rId20"/>
    <p:sldId id="270" r:id="rId21"/>
    <p:sldId id="336" r:id="rId22"/>
    <p:sldId id="385" r:id="rId23"/>
    <p:sldId id="368" r:id="rId24"/>
    <p:sldId id="340" r:id="rId25"/>
    <p:sldId id="275" r:id="rId26"/>
    <p:sldId id="345" r:id="rId27"/>
    <p:sldId id="274" r:id="rId28"/>
    <p:sldId id="347" r:id="rId29"/>
    <p:sldId id="380" r:id="rId30"/>
    <p:sldId id="277" r:id="rId31"/>
    <p:sldId id="348" r:id="rId32"/>
    <p:sldId id="346" r:id="rId33"/>
    <p:sldId id="278" r:id="rId34"/>
    <p:sldId id="371" r:id="rId35"/>
    <p:sldId id="279" r:id="rId36"/>
    <p:sldId id="370" r:id="rId37"/>
    <p:sldId id="281" r:id="rId38"/>
    <p:sldId id="283" r:id="rId39"/>
    <p:sldId id="349" r:id="rId40"/>
    <p:sldId id="386" r:id="rId41"/>
    <p:sldId id="353" r:id="rId42"/>
    <p:sldId id="276" r:id="rId43"/>
    <p:sldId id="290" r:id="rId44"/>
    <p:sldId id="292" r:id="rId45"/>
    <p:sldId id="294" r:id="rId46"/>
    <p:sldId id="293" r:id="rId47"/>
    <p:sldId id="296" r:id="rId48"/>
    <p:sldId id="297" r:id="rId49"/>
    <p:sldId id="291" r:id="rId50"/>
    <p:sldId id="356" r:id="rId51"/>
    <p:sldId id="341" r:id="rId52"/>
    <p:sldId id="338" r:id="rId53"/>
    <p:sldId id="351" r:id="rId54"/>
    <p:sldId id="352" r:id="rId55"/>
    <p:sldId id="337" r:id="rId5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lie HUARD" initials="NH" lastIdx="7" clrIdx="0">
    <p:extLst>
      <p:ext uri="{19B8F6BF-5375-455C-9EA6-DF929625EA0E}">
        <p15:presenceInfo xmlns:p15="http://schemas.microsoft.com/office/powerpoint/2012/main" userId="Nathalie HUARD" providerId="None"/>
      </p:ext>
    </p:extLst>
  </p:cmAuthor>
  <p:cmAuthor id="2" name="Nathalie ROUSSEY" initials="NR" lastIdx="72" clrIdx="1">
    <p:extLst>
      <p:ext uri="{19B8F6BF-5375-455C-9EA6-DF929625EA0E}">
        <p15:presenceInfo xmlns:p15="http://schemas.microsoft.com/office/powerpoint/2012/main" userId="Nathalie ROUSS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0AC8C"/>
    <a:srgbClr val="ED7D31"/>
    <a:srgbClr val="FFC000"/>
    <a:srgbClr val="C00000"/>
    <a:srgbClr val="F6FCFA"/>
    <a:srgbClr val="FCFEFD"/>
    <a:srgbClr val="F0FAF7"/>
    <a:srgbClr val="E6F6F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DFC57A-DF3A-42AE-9A7E-C707D45DD531}" v="20" dt="2021-07-22T07:16:10.70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36" autoAdjust="0"/>
    <p:restoredTop sz="94660"/>
  </p:normalViewPr>
  <p:slideViewPr>
    <p:cSldViewPr snapToGrid="0">
      <p:cViewPr varScale="1">
        <p:scale>
          <a:sx n="115" d="100"/>
          <a:sy n="115" d="100"/>
        </p:scale>
        <p:origin x="732" y="84"/>
      </p:cViewPr>
      <p:guideLst/>
    </p:cSldViewPr>
  </p:slideViewPr>
  <p:notesTextViewPr>
    <p:cViewPr>
      <p:scale>
        <a:sx n="1" d="1"/>
        <a:sy n="1" d="1"/>
      </p:scale>
      <p:origin x="0" y="0"/>
    </p:cViewPr>
  </p:notesText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ne Trouillot" userId="d0604f72-effb-44c5-a803-c07e12c61559" providerId="ADAL" clId="{9DDFC57A-DF3A-42AE-9A7E-C707D45DD531}"/>
    <pc:docChg chg="undo custSel addSld delSld modSld">
      <pc:chgData name="Nadine Trouillot" userId="d0604f72-effb-44c5-a803-c07e12c61559" providerId="ADAL" clId="{9DDFC57A-DF3A-42AE-9A7E-C707D45DD531}" dt="2021-07-22T08:09:51.888" v="29" actId="1036"/>
      <pc:docMkLst>
        <pc:docMk/>
      </pc:docMkLst>
      <pc:sldChg chg="addSp delSp modSp del mod">
        <pc:chgData name="Nadine Trouillot" userId="d0604f72-effb-44c5-a803-c07e12c61559" providerId="ADAL" clId="{9DDFC57A-DF3A-42AE-9A7E-C707D45DD531}" dt="2021-07-22T07:16:46.649" v="28" actId="47"/>
        <pc:sldMkLst>
          <pc:docMk/>
          <pc:sldMk cId="790699275" sldId="256"/>
        </pc:sldMkLst>
        <pc:picChg chg="add del mod">
          <ac:chgData name="Nadine Trouillot" userId="d0604f72-effb-44c5-a803-c07e12c61559" providerId="ADAL" clId="{9DDFC57A-DF3A-42AE-9A7E-C707D45DD531}" dt="2021-07-22T07:14:38.307" v="14"/>
          <ac:picMkLst>
            <pc:docMk/>
            <pc:sldMk cId="790699275" sldId="256"/>
            <ac:picMk id="7" creationId="{A588200C-1847-42B1-B8DC-82FDB83BCBA6}"/>
          </ac:picMkLst>
        </pc:picChg>
        <pc:picChg chg="add del mod">
          <ac:chgData name="Nadine Trouillot" userId="d0604f72-effb-44c5-a803-c07e12c61559" providerId="ADAL" clId="{9DDFC57A-DF3A-42AE-9A7E-C707D45DD531}" dt="2021-07-22T07:14:21.079" v="11"/>
          <ac:picMkLst>
            <pc:docMk/>
            <pc:sldMk cId="790699275" sldId="256"/>
            <ac:picMk id="1026" creationId="{D5F8D8F4-C02C-4E70-BFBB-F3FF19DDD08C}"/>
          </ac:picMkLst>
        </pc:picChg>
      </pc:sldChg>
      <pc:sldChg chg="modSp mod">
        <pc:chgData name="Nadine Trouillot" userId="d0604f72-effb-44c5-a803-c07e12c61559" providerId="ADAL" clId="{9DDFC57A-DF3A-42AE-9A7E-C707D45DD531}" dt="2021-07-22T08:09:51.888" v="29" actId="1036"/>
        <pc:sldMkLst>
          <pc:docMk/>
          <pc:sldMk cId="212481437" sldId="300"/>
        </pc:sldMkLst>
        <pc:spChg chg="mod">
          <ac:chgData name="Nadine Trouillot" userId="d0604f72-effb-44c5-a803-c07e12c61559" providerId="ADAL" clId="{9DDFC57A-DF3A-42AE-9A7E-C707D45DD531}" dt="2021-07-22T08:09:51.888" v="29" actId="1036"/>
          <ac:spMkLst>
            <pc:docMk/>
            <pc:sldMk cId="212481437" sldId="300"/>
            <ac:spMk id="46" creationId="{FA3F9EFE-14E1-45C3-AA83-1A596428F5C5}"/>
          </ac:spMkLst>
        </pc:spChg>
      </pc:sldChg>
      <pc:sldChg chg="addSp delSp modSp add mod">
        <pc:chgData name="Nadine Trouillot" userId="d0604f72-effb-44c5-a803-c07e12c61559" providerId="ADAL" clId="{9DDFC57A-DF3A-42AE-9A7E-C707D45DD531}" dt="2021-07-22T07:16:10.708" v="27" actId="18131"/>
        <pc:sldMkLst>
          <pc:docMk/>
          <pc:sldMk cId="558851370" sldId="323"/>
        </pc:sldMkLst>
        <pc:spChg chg="del">
          <ac:chgData name="Nadine Trouillot" userId="d0604f72-effb-44c5-a803-c07e12c61559" providerId="ADAL" clId="{9DDFC57A-DF3A-42AE-9A7E-C707D45DD531}" dt="2021-07-22T07:15:35.892" v="24" actId="478"/>
          <ac:spMkLst>
            <pc:docMk/>
            <pc:sldMk cId="558851370" sldId="323"/>
            <ac:spMk id="2" creationId="{D76DE780-83F1-48A3-9092-D34BEDEADE2D}"/>
          </ac:spMkLst>
        </pc:spChg>
        <pc:picChg chg="del">
          <ac:chgData name="Nadine Trouillot" userId="d0604f72-effb-44c5-a803-c07e12c61559" providerId="ADAL" clId="{9DDFC57A-DF3A-42AE-9A7E-C707D45DD531}" dt="2021-07-22T07:15:15.534" v="21" actId="478"/>
          <ac:picMkLst>
            <pc:docMk/>
            <pc:sldMk cId="558851370" sldId="323"/>
            <ac:picMk id="7" creationId="{A588200C-1847-42B1-B8DC-82FDB83BCBA6}"/>
          </ac:picMkLst>
        </pc:picChg>
        <pc:picChg chg="add mod">
          <ac:chgData name="Nadine Trouillot" userId="d0604f72-effb-44c5-a803-c07e12c61559" providerId="ADAL" clId="{9DDFC57A-DF3A-42AE-9A7E-C707D45DD531}" dt="2021-07-22T07:16:10.708" v="27" actId="18131"/>
          <ac:picMkLst>
            <pc:docMk/>
            <pc:sldMk cId="558851370" sldId="323"/>
            <ac:picMk id="11" creationId="{DE5943D0-EB41-485C-87D8-B664E2F54DFD}"/>
          </ac:picMkLst>
        </pc:picChg>
        <pc:picChg chg="add del mod">
          <ac:chgData name="Nadine Trouillot" userId="d0604f72-effb-44c5-a803-c07e12c61559" providerId="ADAL" clId="{9DDFC57A-DF3A-42AE-9A7E-C707D45DD531}" dt="2021-07-22T07:15:12.695" v="20" actId="21"/>
          <ac:picMkLst>
            <pc:docMk/>
            <pc:sldMk cId="558851370" sldId="323"/>
            <ac:picMk id="2050" creationId="{4F5A32A5-2D46-4EF5-BC99-420946AF4F8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5F7065-F8DB-4BDD-A8FE-0FD2E1366DDC}" type="datetimeFigureOut">
              <a:rPr lang="fr-FR" smtClean="0"/>
              <a:t>25/11/2021</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42E679-A396-486D-AC56-E711227F6D2D}" type="slidenum">
              <a:rPr lang="fr-FR" smtClean="0"/>
              <a:t>‹N°›</a:t>
            </a:fld>
            <a:endParaRPr lang="fr-FR" dirty="0"/>
          </a:p>
        </p:txBody>
      </p:sp>
    </p:spTree>
    <p:extLst>
      <p:ext uri="{BB962C8B-B14F-4D97-AF65-F5344CB8AC3E}">
        <p14:creationId xmlns:p14="http://schemas.microsoft.com/office/powerpoint/2010/main" val="353730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46198-713C-469F-A24A-55173B72C00C}" type="datetimeFigureOut">
              <a:rPr lang="fr-FR" smtClean="0"/>
              <a:t>25/11/2021</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6FB8E-89CE-4D60-B796-699881C8F227}" type="slidenum">
              <a:rPr lang="fr-FR" smtClean="0"/>
              <a:t>‹N°›</a:t>
            </a:fld>
            <a:endParaRPr lang="fr-FR" dirty="0"/>
          </a:p>
        </p:txBody>
      </p:sp>
    </p:spTree>
    <p:extLst>
      <p:ext uri="{BB962C8B-B14F-4D97-AF65-F5344CB8AC3E}">
        <p14:creationId xmlns:p14="http://schemas.microsoft.com/office/powerpoint/2010/main" val="2113186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9BB70C-1561-427C-963C-A73B5B5A79B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6904DE8-9D3F-496B-AC41-830399A58B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91CA0C7-58FE-40DA-81D1-AAB24378CC88}"/>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AFCCFC2C-B242-4D1E-92D8-0B964FB71BD2}"/>
              </a:ext>
            </a:extLst>
          </p:cNvPr>
          <p:cNvSpPr>
            <a:spLocks noGrp="1"/>
          </p:cNvSpPr>
          <p:nvPr>
            <p:ph type="ftr" sz="quarter" idx="11"/>
          </p:nvPr>
        </p:nvSpPr>
        <p:spPr/>
        <p:txBody>
          <a:bodyPr/>
          <a:lstStyle/>
          <a:p>
            <a:r>
              <a:rPr lang="fr-FR" dirty="0"/>
              <a:t>Module 1</a:t>
            </a:r>
          </a:p>
        </p:txBody>
      </p:sp>
      <p:sp>
        <p:nvSpPr>
          <p:cNvPr id="6" name="Espace réservé du numéro de diapositive 5">
            <a:extLst>
              <a:ext uri="{FF2B5EF4-FFF2-40B4-BE49-F238E27FC236}">
                <a16:creationId xmlns:a16="http://schemas.microsoft.com/office/drawing/2014/main" id="{D5524358-77EF-4404-A746-A0B530B8D61C}"/>
              </a:ext>
            </a:extLst>
          </p:cNvPr>
          <p:cNvSpPr>
            <a:spLocks noGrp="1"/>
          </p:cNvSpPr>
          <p:nvPr>
            <p:ph type="sldNum" sz="quarter" idx="12"/>
          </p:nvPr>
        </p:nvSpPr>
        <p:spPr/>
        <p:txBody>
          <a:bodyPr/>
          <a:lstStyle/>
          <a:p>
            <a:fld id="{9BA320C2-BDE6-4EB1-A6D0-0042D9418E61}" type="slidenum">
              <a:rPr lang="fr-FR" smtClean="0"/>
              <a:t>‹N°›</a:t>
            </a:fld>
            <a:endParaRPr lang="fr-FR" dirty="0"/>
          </a:p>
        </p:txBody>
      </p:sp>
    </p:spTree>
    <p:extLst>
      <p:ext uri="{BB962C8B-B14F-4D97-AF65-F5344CB8AC3E}">
        <p14:creationId xmlns:p14="http://schemas.microsoft.com/office/powerpoint/2010/main" val="207289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C683F6-D492-48C7-9172-F388F45DACA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E7EA2B6-7231-4FB4-805A-44EEC8D328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1D98DE85-09B2-4689-9163-1898C1336E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2C47CAF-B0D9-4817-8A53-7B2BED119B88}"/>
              </a:ext>
            </a:extLst>
          </p:cNvPr>
          <p:cNvSpPr>
            <a:spLocks noGrp="1"/>
          </p:cNvSpPr>
          <p:nvPr>
            <p:ph type="dt" sz="half" idx="10"/>
          </p:nvPr>
        </p:nvSpPr>
        <p:spPr/>
        <p:txBody>
          <a:bodyPr/>
          <a:lstStyle/>
          <a:p>
            <a:endParaRPr lang="fr-FR" dirty="0"/>
          </a:p>
        </p:txBody>
      </p:sp>
      <p:sp>
        <p:nvSpPr>
          <p:cNvPr id="6" name="Espace réservé du pied de page 5">
            <a:extLst>
              <a:ext uri="{FF2B5EF4-FFF2-40B4-BE49-F238E27FC236}">
                <a16:creationId xmlns:a16="http://schemas.microsoft.com/office/drawing/2014/main" id="{3EB590CA-EE9C-4158-9DD8-E34EBBF5EAD2}"/>
              </a:ext>
            </a:extLst>
          </p:cNvPr>
          <p:cNvSpPr>
            <a:spLocks noGrp="1"/>
          </p:cNvSpPr>
          <p:nvPr>
            <p:ph type="ftr" sz="quarter" idx="11"/>
          </p:nvPr>
        </p:nvSpPr>
        <p:spPr/>
        <p:txBody>
          <a:bodyPr/>
          <a:lstStyle/>
          <a:p>
            <a:r>
              <a:rPr lang="fr-FR" dirty="0"/>
              <a:t>Module 1</a:t>
            </a:r>
          </a:p>
        </p:txBody>
      </p:sp>
      <p:sp>
        <p:nvSpPr>
          <p:cNvPr id="7" name="Espace réservé du numéro de diapositive 6">
            <a:extLst>
              <a:ext uri="{FF2B5EF4-FFF2-40B4-BE49-F238E27FC236}">
                <a16:creationId xmlns:a16="http://schemas.microsoft.com/office/drawing/2014/main" id="{E9990A9E-02A7-4C4F-A530-F38E483105DC}"/>
              </a:ext>
            </a:extLst>
          </p:cNvPr>
          <p:cNvSpPr>
            <a:spLocks noGrp="1"/>
          </p:cNvSpPr>
          <p:nvPr>
            <p:ph type="sldNum" sz="quarter" idx="12"/>
          </p:nvPr>
        </p:nvSpPr>
        <p:spPr/>
        <p:txBody>
          <a:bodyPr/>
          <a:lstStyle/>
          <a:p>
            <a:fld id="{9BA320C2-BDE6-4EB1-A6D0-0042D9418E61}" type="slidenum">
              <a:rPr lang="fr-FR" smtClean="0"/>
              <a:t>‹N°›</a:t>
            </a:fld>
            <a:endParaRPr lang="fr-FR" dirty="0"/>
          </a:p>
        </p:txBody>
      </p:sp>
    </p:spTree>
    <p:extLst>
      <p:ext uri="{BB962C8B-B14F-4D97-AF65-F5344CB8AC3E}">
        <p14:creationId xmlns:p14="http://schemas.microsoft.com/office/powerpoint/2010/main" val="239789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E659C-9B20-4D9D-8C5F-19B34951D74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D45C9EF-F894-46A1-829D-62157D2BD00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A55B15-2062-4FB4-BF37-2092C4BC5D88}"/>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29633EB8-141F-4A57-A063-6933436FEC3D}"/>
              </a:ext>
            </a:extLst>
          </p:cNvPr>
          <p:cNvSpPr>
            <a:spLocks noGrp="1"/>
          </p:cNvSpPr>
          <p:nvPr>
            <p:ph type="ftr" sz="quarter" idx="11"/>
          </p:nvPr>
        </p:nvSpPr>
        <p:spPr/>
        <p:txBody>
          <a:bodyPr/>
          <a:lstStyle/>
          <a:p>
            <a:r>
              <a:rPr lang="fr-FR" dirty="0"/>
              <a:t>Module 1</a:t>
            </a:r>
          </a:p>
        </p:txBody>
      </p:sp>
      <p:sp>
        <p:nvSpPr>
          <p:cNvPr id="6" name="Espace réservé du numéro de diapositive 5">
            <a:extLst>
              <a:ext uri="{FF2B5EF4-FFF2-40B4-BE49-F238E27FC236}">
                <a16:creationId xmlns:a16="http://schemas.microsoft.com/office/drawing/2014/main" id="{78B31C3B-2BC3-47A7-8EBC-5002C21E1D3C}"/>
              </a:ext>
            </a:extLst>
          </p:cNvPr>
          <p:cNvSpPr>
            <a:spLocks noGrp="1"/>
          </p:cNvSpPr>
          <p:nvPr>
            <p:ph type="sldNum" sz="quarter" idx="12"/>
          </p:nvPr>
        </p:nvSpPr>
        <p:spPr/>
        <p:txBody>
          <a:bodyPr/>
          <a:lstStyle/>
          <a:p>
            <a:fld id="{9BA320C2-BDE6-4EB1-A6D0-0042D9418E61}" type="slidenum">
              <a:rPr lang="fr-FR" smtClean="0"/>
              <a:t>‹N°›</a:t>
            </a:fld>
            <a:endParaRPr lang="fr-FR" dirty="0"/>
          </a:p>
        </p:txBody>
      </p:sp>
    </p:spTree>
    <p:extLst>
      <p:ext uri="{BB962C8B-B14F-4D97-AF65-F5344CB8AC3E}">
        <p14:creationId xmlns:p14="http://schemas.microsoft.com/office/powerpoint/2010/main" val="2847991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E62CB61-6324-4F56-805B-FD6CC16577A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16D4F5D-77CD-4495-A576-5F66E8CE585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15A74B-74C5-4E83-BF81-E0F090EE5ED5}"/>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93AFFC80-74E2-4F21-9AC4-5504CB47814F}"/>
              </a:ext>
            </a:extLst>
          </p:cNvPr>
          <p:cNvSpPr>
            <a:spLocks noGrp="1"/>
          </p:cNvSpPr>
          <p:nvPr>
            <p:ph type="ftr" sz="quarter" idx="11"/>
          </p:nvPr>
        </p:nvSpPr>
        <p:spPr/>
        <p:txBody>
          <a:bodyPr/>
          <a:lstStyle/>
          <a:p>
            <a:r>
              <a:rPr lang="fr-FR" dirty="0"/>
              <a:t>Module 1</a:t>
            </a:r>
          </a:p>
        </p:txBody>
      </p:sp>
      <p:sp>
        <p:nvSpPr>
          <p:cNvPr id="6" name="Espace réservé du numéro de diapositive 5">
            <a:extLst>
              <a:ext uri="{FF2B5EF4-FFF2-40B4-BE49-F238E27FC236}">
                <a16:creationId xmlns:a16="http://schemas.microsoft.com/office/drawing/2014/main" id="{E3D4C264-01B5-459B-B5B4-924AD0AFC821}"/>
              </a:ext>
            </a:extLst>
          </p:cNvPr>
          <p:cNvSpPr>
            <a:spLocks noGrp="1"/>
          </p:cNvSpPr>
          <p:nvPr>
            <p:ph type="sldNum" sz="quarter" idx="12"/>
          </p:nvPr>
        </p:nvSpPr>
        <p:spPr/>
        <p:txBody>
          <a:bodyPr/>
          <a:lstStyle/>
          <a:p>
            <a:fld id="{9BA320C2-BDE6-4EB1-A6D0-0042D9418E61}" type="slidenum">
              <a:rPr lang="fr-FR" smtClean="0"/>
              <a:t>‹N°›</a:t>
            </a:fld>
            <a:endParaRPr lang="fr-FR" dirty="0"/>
          </a:p>
        </p:txBody>
      </p:sp>
    </p:spTree>
    <p:extLst>
      <p:ext uri="{BB962C8B-B14F-4D97-AF65-F5344CB8AC3E}">
        <p14:creationId xmlns:p14="http://schemas.microsoft.com/office/powerpoint/2010/main" val="1107396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75EF01-FD5A-4F49-A977-3E0D2B1D8FCF}"/>
              </a:ext>
            </a:extLst>
          </p:cNvPr>
          <p:cNvSpPr>
            <a:spLocks noGrp="1"/>
          </p:cNvSpPr>
          <p:nvPr>
            <p:ph type="title" hasCustomPrompt="1"/>
          </p:nvPr>
        </p:nvSpPr>
        <p:spPr>
          <a:xfrm>
            <a:off x="1247258" y="166346"/>
            <a:ext cx="10166176" cy="519447"/>
          </a:xfrm>
        </p:spPr>
        <p:txBody>
          <a:bodyPr>
            <a:normAutofit/>
          </a:bodyPr>
          <a:lstStyle>
            <a:lvl1pPr>
              <a:defRPr sz="3600" u="none">
                <a:solidFill>
                  <a:srgbClr val="00AC8C"/>
                </a:solidFill>
              </a:defRPr>
            </a:lvl1pPr>
          </a:lstStyle>
          <a:p>
            <a:r>
              <a:rPr lang="fr-FR"/>
              <a:t>Titre diapositive</a:t>
            </a:r>
          </a:p>
        </p:txBody>
      </p:sp>
      <p:sp>
        <p:nvSpPr>
          <p:cNvPr id="3" name="Espace réservé du contenu 2">
            <a:extLst>
              <a:ext uri="{FF2B5EF4-FFF2-40B4-BE49-F238E27FC236}">
                <a16:creationId xmlns:a16="http://schemas.microsoft.com/office/drawing/2014/main" id="{B551B06D-4574-4873-9DB6-4635F453A59A}"/>
              </a:ext>
            </a:extLst>
          </p:cNvPr>
          <p:cNvSpPr>
            <a:spLocks noGrp="1"/>
          </p:cNvSpPr>
          <p:nvPr>
            <p:ph idx="1"/>
          </p:nvPr>
        </p:nvSpPr>
        <p:spPr>
          <a:xfrm>
            <a:off x="1247258" y="1302028"/>
            <a:ext cx="10106542" cy="4874935"/>
          </a:xfrm>
        </p:spPr>
        <p:txBody>
          <a:bodyPr/>
          <a:lstStyle>
            <a:lvl1pPr>
              <a:buClr>
                <a:srgbClr val="00AC8C"/>
              </a:buClr>
              <a:defRPr sz="1800">
                <a:latin typeface="Arial" panose="020B0604020202020204" pitchFamily="34" charset="0"/>
                <a:cs typeface="Arial" panose="020B0604020202020204" pitchFamily="34" charset="0"/>
              </a:defRPr>
            </a:lvl1pPr>
            <a:lvl2pPr marL="685800" indent="-228600">
              <a:buClr>
                <a:srgbClr val="00AC8C"/>
              </a:buClr>
              <a:buFont typeface="Wingdings 3" panose="05040102010807070707" pitchFamily="18" charset="2"/>
              <a:buChar char="}"/>
              <a:defRPr sz="1600">
                <a:latin typeface="Arial" panose="020B0604020202020204" pitchFamily="34" charset="0"/>
                <a:cs typeface="Arial" panose="020B0604020202020204" pitchFamily="34" charset="0"/>
              </a:defRPr>
            </a:lvl2pPr>
            <a:lvl3pPr marL="1143000" indent="-228600">
              <a:buFont typeface="Arial" panose="020B0604020202020204" pitchFamily="34" charset="0"/>
              <a:buChar char="&gt;"/>
              <a:defRPr sz="140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2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050">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962F495B-D557-49C0-B9EB-1C14F7BCEE0D}"/>
              </a:ext>
            </a:extLst>
          </p:cNvPr>
          <p:cNvSpPr>
            <a:spLocks noGrp="1"/>
          </p:cNvSpPr>
          <p:nvPr>
            <p:ph type="dt" sz="half" idx="10"/>
          </p:nvPr>
        </p:nvSpPr>
        <p:spPr>
          <a:xfrm>
            <a:off x="1583635" y="12792075"/>
            <a:ext cx="2743200" cy="365125"/>
          </a:xfrm>
        </p:spPr>
        <p:txBody>
          <a:bodyPr/>
          <a:lstStyle/>
          <a:p>
            <a:endParaRPr lang="fr-FR" dirty="0"/>
          </a:p>
        </p:txBody>
      </p:sp>
      <p:sp>
        <p:nvSpPr>
          <p:cNvPr id="5" name="Espace réservé du pied de page 4">
            <a:extLst>
              <a:ext uri="{FF2B5EF4-FFF2-40B4-BE49-F238E27FC236}">
                <a16:creationId xmlns:a16="http://schemas.microsoft.com/office/drawing/2014/main" id="{B809F6CF-9E23-482F-B121-56566A46BF17}"/>
              </a:ext>
            </a:extLst>
          </p:cNvPr>
          <p:cNvSpPr>
            <a:spLocks noGrp="1"/>
          </p:cNvSpPr>
          <p:nvPr>
            <p:ph type="ftr" sz="quarter" idx="11"/>
          </p:nvPr>
        </p:nvSpPr>
        <p:spPr>
          <a:xfrm>
            <a:off x="4038599" y="6356349"/>
            <a:ext cx="2988365" cy="375045"/>
          </a:xfrm>
        </p:spPr>
        <p:txBody>
          <a:bodyPr/>
          <a:lstStyle>
            <a:lvl1pPr algn="r">
              <a:defRPr/>
            </a:lvl1pPr>
          </a:lstStyle>
          <a:p>
            <a:r>
              <a:rPr lang="fr-FR" dirty="0"/>
              <a:t>Module 1</a:t>
            </a:r>
          </a:p>
        </p:txBody>
      </p:sp>
      <p:sp>
        <p:nvSpPr>
          <p:cNvPr id="6" name="Espace réservé du numéro de diapositive 5">
            <a:extLst>
              <a:ext uri="{FF2B5EF4-FFF2-40B4-BE49-F238E27FC236}">
                <a16:creationId xmlns:a16="http://schemas.microsoft.com/office/drawing/2014/main" id="{B731DDFE-3C58-45CD-995E-13DF68549C1C}"/>
              </a:ext>
            </a:extLst>
          </p:cNvPr>
          <p:cNvSpPr>
            <a:spLocks noGrp="1"/>
          </p:cNvSpPr>
          <p:nvPr>
            <p:ph type="sldNum" sz="quarter" idx="12"/>
          </p:nvPr>
        </p:nvSpPr>
        <p:spPr>
          <a:xfrm>
            <a:off x="8232914" y="6347998"/>
            <a:ext cx="960783" cy="365124"/>
          </a:xfrm>
        </p:spPr>
        <p:txBody>
          <a:bodyPr/>
          <a:lstStyle>
            <a:lvl1pPr>
              <a:defRPr b="1"/>
            </a:lvl1pPr>
          </a:lstStyle>
          <a:p>
            <a:fld id="{FE954997-C674-43B3-87A7-1C878AE16C45}" type="slidenum">
              <a:rPr lang="fr-FR" smtClean="0"/>
              <a:pPr/>
              <a:t>‹N°›</a:t>
            </a:fld>
            <a:endParaRPr lang="fr-FR" dirty="0"/>
          </a:p>
        </p:txBody>
      </p:sp>
      <p:cxnSp>
        <p:nvCxnSpPr>
          <p:cNvPr id="10" name="Connecteur droit 9">
            <a:extLst>
              <a:ext uri="{FF2B5EF4-FFF2-40B4-BE49-F238E27FC236}">
                <a16:creationId xmlns:a16="http://schemas.microsoft.com/office/drawing/2014/main" id="{D3EF9A41-BAA5-4F8A-BF33-621C83F9E1BA}"/>
              </a:ext>
            </a:extLst>
          </p:cNvPr>
          <p:cNvCxnSpPr>
            <a:cxnSpLocks/>
          </p:cNvCxnSpPr>
          <p:nvPr userDrawn="1"/>
        </p:nvCxnSpPr>
        <p:spPr>
          <a:xfrm>
            <a:off x="1247258" y="685794"/>
            <a:ext cx="10166176" cy="0"/>
          </a:xfrm>
          <a:prstGeom prst="line">
            <a:avLst/>
          </a:prstGeom>
          <a:ln>
            <a:solidFill>
              <a:srgbClr val="00AC8C"/>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454C6F00-889D-4AF2-98FC-DF4BC2EEFA5D}"/>
              </a:ext>
            </a:extLst>
          </p:cNvPr>
          <p:cNvCxnSpPr>
            <a:cxnSpLocks/>
          </p:cNvCxnSpPr>
          <p:nvPr userDrawn="1"/>
        </p:nvCxnSpPr>
        <p:spPr>
          <a:xfrm>
            <a:off x="838200" y="6336472"/>
            <a:ext cx="10515600" cy="0"/>
          </a:xfrm>
          <a:prstGeom prst="line">
            <a:avLst/>
          </a:prstGeom>
          <a:ln>
            <a:solidFill>
              <a:srgbClr val="00AC8C"/>
            </a:solidFill>
          </a:ln>
        </p:spPr>
        <p:style>
          <a:lnRef idx="1">
            <a:schemeClr val="accent1"/>
          </a:lnRef>
          <a:fillRef idx="0">
            <a:schemeClr val="accent1"/>
          </a:fillRef>
          <a:effectRef idx="0">
            <a:schemeClr val="accent1"/>
          </a:effectRef>
          <a:fontRef idx="minor">
            <a:schemeClr val="tx1"/>
          </a:fontRef>
        </p:style>
      </p:cxnSp>
      <p:sp>
        <p:nvSpPr>
          <p:cNvPr id="16" name="Espace réservé de la date 4">
            <a:extLst>
              <a:ext uri="{FF2B5EF4-FFF2-40B4-BE49-F238E27FC236}">
                <a16:creationId xmlns:a16="http://schemas.microsoft.com/office/drawing/2014/main" id="{DF5D4D63-5594-4860-995F-C61509B79A42}"/>
              </a:ext>
            </a:extLst>
          </p:cNvPr>
          <p:cNvSpPr txBox="1">
            <a:spLocks/>
          </p:cNvSpPr>
          <p:nvPr userDrawn="1"/>
        </p:nvSpPr>
        <p:spPr>
          <a:xfrm>
            <a:off x="10343323" y="6349039"/>
            <a:ext cx="1036983" cy="375061"/>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Version </a:t>
            </a:r>
            <a:r>
              <a:rPr lang="fr-FR" dirty="0" smtClean="0"/>
              <a:t>1.2</a:t>
            </a:r>
            <a:endParaRPr lang="fr-FR" dirty="0"/>
          </a:p>
        </p:txBody>
      </p:sp>
      <p:pic>
        <p:nvPicPr>
          <p:cNvPr id="17" name="Image 16">
            <a:extLst>
              <a:ext uri="{FF2B5EF4-FFF2-40B4-BE49-F238E27FC236}">
                <a16:creationId xmlns:a16="http://schemas.microsoft.com/office/drawing/2014/main" id="{9D8CE475-F34A-4F3B-8F30-2C66B7AD44D9}"/>
              </a:ext>
            </a:extLst>
          </p:cNvPr>
          <p:cNvPicPr>
            <a:picLocks noChangeAspect="1"/>
          </p:cNvPicPr>
          <p:nvPr userDrawn="1"/>
        </p:nvPicPr>
        <p:blipFill>
          <a:blip r:embed="rId2">
            <a:alphaModFix/>
          </a:blip>
          <a:stretch>
            <a:fillRect/>
          </a:stretch>
        </p:blipFill>
        <p:spPr>
          <a:xfrm>
            <a:off x="288000" y="108000"/>
            <a:ext cx="899624" cy="559061"/>
          </a:xfrm>
          <a:prstGeom prst="rect">
            <a:avLst/>
          </a:prstGeom>
        </p:spPr>
      </p:pic>
      <p:grpSp>
        <p:nvGrpSpPr>
          <p:cNvPr id="15" name="Groupe 14">
            <a:extLst>
              <a:ext uri="{FF2B5EF4-FFF2-40B4-BE49-F238E27FC236}">
                <a16:creationId xmlns:a16="http://schemas.microsoft.com/office/drawing/2014/main" id="{43EB01EA-8CD0-4698-A7F3-532A5D5FCB76}"/>
              </a:ext>
            </a:extLst>
          </p:cNvPr>
          <p:cNvGrpSpPr/>
          <p:nvPr userDrawn="1"/>
        </p:nvGrpSpPr>
        <p:grpSpPr>
          <a:xfrm>
            <a:off x="1005593" y="6427372"/>
            <a:ext cx="2905125" cy="285750"/>
            <a:chOff x="4315323" y="2512751"/>
            <a:chExt cx="2905125" cy="285750"/>
          </a:xfrm>
        </p:grpSpPr>
        <p:pic>
          <p:nvPicPr>
            <p:cNvPr id="18" name="Image 17">
              <a:extLst>
                <a:ext uri="{FF2B5EF4-FFF2-40B4-BE49-F238E27FC236}">
                  <a16:creationId xmlns:a16="http://schemas.microsoft.com/office/drawing/2014/main" id="{92851971-0DBB-43EE-8025-3A6264814A80}"/>
                </a:ext>
              </a:extLst>
            </p:cNvPr>
            <p:cNvPicPr>
              <a:picLocks noChangeAspect="1"/>
            </p:cNvPicPr>
            <p:nvPr/>
          </p:nvPicPr>
          <p:blipFill>
            <a:blip r:embed="rId3"/>
            <a:stretch>
              <a:fillRect/>
            </a:stretch>
          </p:blipFill>
          <p:spPr>
            <a:xfrm>
              <a:off x="5763123" y="2517514"/>
              <a:ext cx="1457325" cy="276225"/>
            </a:xfrm>
            <a:prstGeom prst="rect">
              <a:avLst/>
            </a:prstGeom>
          </p:spPr>
        </p:pic>
        <p:pic>
          <p:nvPicPr>
            <p:cNvPr id="19" name="Image 18">
              <a:extLst>
                <a:ext uri="{FF2B5EF4-FFF2-40B4-BE49-F238E27FC236}">
                  <a16:creationId xmlns:a16="http://schemas.microsoft.com/office/drawing/2014/main" id="{9A676922-77EE-4399-8C53-DF83EA2B6479}"/>
                </a:ext>
              </a:extLst>
            </p:cNvPr>
            <p:cNvPicPr>
              <a:picLocks noChangeAspect="1"/>
            </p:cNvPicPr>
            <p:nvPr/>
          </p:nvPicPr>
          <p:blipFill>
            <a:blip r:embed="rId4"/>
            <a:stretch>
              <a:fillRect/>
            </a:stretch>
          </p:blipFill>
          <p:spPr>
            <a:xfrm>
              <a:off x="4315323" y="2512751"/>
              <a:ext cx="1447800" cy="285750"/>
            </a:xfrm>
            <a:prstGeom prst="rect">
              <a:avLst/>
            </a:prstGeom>
          </p:spPr>
        </p:pic>
      </p:grpSp>
    </p:spTree>
    <p:extLst>
      <p:ext uri="{BB962C8B-B14F-4D97-AF65-F5344CB8AC3E}">
        <p14:creationId xmlns:p14="http://schemas.microsoft.com/office/powerpoint/2010/main" val="91924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75EF01-FD5A-4F49-A977-3E0D2B1D8FCF}"/>
              </a:ext>
            </a:extLst>
          </p:cNvPr>
          <p:cNvSpPr>
            <a:spLocks noGrp="1"/>
          </p:cNvSpPr>
          <p:nvPr>
            <p:ph type="title" hasCustomPrompt="1"/>
          </p:nvPr>
        </p:nvSpPr>
        <p:spPr>
          <a:xfrm>
            <a:off x="1278632" y="176213"/>
            <a:ext cx="10166176" cy="519447"/>
          </a:xfrm>
        </p:spPr>
        <p:txBody>
          <a:bodyPr>
            <a:normAutofit/>
          </a:bodyPr>
          <a:lstStyle>
            <a:lvl1pPr>
              <a:defRPr sz="3600" u="none">
                <a:solidFill>
                  <a:srgbClr val="00AC8C"/>
                </a:solidFill>
              </a:defRPr>
            </a:lvl1pPr>
          </a:lstStyle>
          <a:p>
            <a:r>
              <a:rPr lang="fr-FR"/>
              <a:t>Agenda</a:t>
            </a:r>
          </a:p>
        </p:txBody>
      </p:sp>
      <p:sp>
        <p:nvSpPr>
          <p:cNvPr id="4" name="Espace réservé de la date 3">
            <a:extLst>
              <a:ext uri="{FF2B5EF4-FFF2-40B4-BE49-F238E27FC236}">
                <a16:creationId xmlns:a16="http://schemas.microsoft.com/office/drawing/2014/main" id="{962F495B-D557-49C0-B9EB-1C14F7BCEE0D}"/>
              </a:ext>
            </a:extLst>
          </p:cNvPr>
          <p:cNvSpPr>
            <a:spLocks noGrp="1"/>
          </p:cNvSpPr>
          <p:nvPr>
            <p:ph type="dt" sz="half" idx="10"/>
          </p:nvPr>
        </p:nvSpPr>
        <p:spPr>
          <a:xfrm>
            <a:off x="1583635" y="12792075"/>
            <a:ext cx="2743200" cy="365125"/>
          </a:xfrm>
        </p:spPr>
        <p:txBody>
          <a:bodyPr/>
          <a:lstStyle/>
          <a:p>
            <a:endParaRPr lang="fr-FR" dirty="0"/>
          </a:p>
        </p:txBody>
      </p:sp>
      <p:sp>
        <p:nvSpPr>
          <p:cNvPr id="5" name="Espace réservé du pied de page 4">
            <a:extLst>
              <a:ext uri="{FF2B5EF4-FFF2-40B4-BE49-F238E27FC236}">
                <a16:creationId xmlns:a16="http://schemas.microsoft.com/office/drawing/2014/main" id="{B809F6CF-9E23-482F-B121-56566A46BF17}"/>
              </a:ext>
            </a:extLst>
          </p:cNvPr>
          <p:cNvSpPr>
            <a:spLocks noGrp="1"/>
          </p:cNvSpPr>
          <p:nvPr>
            <p:ph type="ftr" sz="quarter" idx="11"/>
          </p:nvPr>
        </p:nvSpPr>
        <p:spPr>
          <a:xfrm>
            <a:off x="4038599" y="6356349"/>
            <a:ext cx="2988365" cy="375045"/>
          </a:xfrm>
        </p:spPr>
        <p:txBody>
          <a:bodyPr/>
          <a:lstStyle>
            <a:lvl1pPr algn="r">
              <a:defRPr/>
            </a:lvl1pPr>
          </a:lstStyle>
          <a:p>
            <a:r>
              <a:rPr lang="fr-FR" dirty="0"/>
              <a:t>Module 1</a:t>
            </a:r>
          </a:p>
        </p:txBody>
      </p:sp>
      <p:sp>
        <p:nvSpPr>
          <p:cNvPr id="6" name="Espace réservé du numéro de diapositive 5">
            <a:extLst>
              <a:ext uri="{FF2B5EF4-FFF2-40B4-BE49-F238E27FC236}">
                <a16:creationId xmlns:a16="http://schemas.microsoft.com/office/drawing/2014/main" id="{B731DDFE-3C58-45CD-995E-13DF68549C1C}"/>
              </a:ext>
            </a:extLst>
          </p:cNvPr>
          <p:cNvSpPr>
            <a:spLocks noGrp="1"/>
          </p:cNvSpPr>
          <p:nvPr>
            <p:ph type="sldNum" sz="quarter" idx="12"/>
          </p:nvPr>
        </p:nvSpPr>
        <p:spPr>
          <a:xfrm>
            <a:off x="8232914" y="6347998"/>
            <a:ext cx="960783" cy="365124"/>
          </a:xfrm>
        </p:spPr>
        <p:txBody>
          <a:bodyPr/>
          <a:lstStyle>
            <a:lvl1pPr>
              <a:defRPr b="1"/>
            </a:lvl1pPr>
          </a:lstStyle>
          <a:p>
            <a:fld id="{9BA320C2-BDE6-4EB1-A6D0-0042D9418E61}" type="slidenum">
              <a:rPr lang="fr-FR" smtClean="0"/>
              <a:pPr/>
              <a:t>‹N°›</a:t>
            </a:fld>
            <a:endParaRPr lang="fr-FR" dirty="0"/>
          </a:p>
        </p:txBody>
      </p:sp>
      <p:cxnSp>
        <p:nvCxnSpPr>
          <p:cNvPr id="10" name="Connecteur droit 9">
            <a:extLst>
              <a:ext uri="{FF2B5EF4-FFF2-40B4-BE49-F238E27FC236}">
                <a16:creationId xmlns:a16="http://schemas.microsoft.com/office/drawing/2014/main" id="{D3EF9A41-BAA5-4F8A-BF33-621C83F9E1BA}"/>
              </a:ext>
            </a:extLst>
          </p:cNvPr>
          <p:cNvCxnSpPr>
            <a:cxnSpLocks/>
          </p:cNvCxnSpPr>
          <p:nvPr userDrawn="1"/>
        </p:nvCxnSpPr>
        <p:spPr>
          <a:xfrm>
            <a:off x="1247258" y="685794"/>
            <a:ext cx="10166176" cy="0"/>
          </a:xfrm>
          <a:prstGeom prst="line">
            <a:avLst/>
          </a:prstGeom>
          <a:ln>
            <a:solidFill>
              <a:srgbClr val="00AC8C"/>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454C6F00-889D-4AF2-98FC-DF4BC2EEFA5D}"/>
              </a:ext>
            </a:extLst>
          </p:cNvPr>
          <p:cNvCxnSpPr>
            <a:cxnSpLocks/>
          </p:cNvCxnSpPr>
          <p:nvPr userDrawn="1"/>
        </p:nvCxnSpPr>
        <p:spPr>
          <a:xfrm>
            <a:off x="838200" y="6336472"/>
            <a:ext cx="10515600" cy="0"/>
          </a:xfrm>
          <a:prstGeom prst="line">
            <a:avLst/>
          </a:prstGeom>
          <a:ln>
            <a:solidFill>
              <a:srgbClr val="00AC8C"/>
            </a:solidFill>
          </a:ln>
        </p:spPr>
        <p:style>
          <a:lnRef idx="1">
            <a:schemeClr val="accent1"/>
          </a:lnRef>
          <a:fillRef idx="0">
            <a:schemeClr val="accent1"/>
          </a:fillRef>
          <a:effectRef idx="0">
            <a:schemeClr val="accent1"/>
          </a:effectRef>
          <a:fontRef idx="minor">
            <a:schemeClr val="tx1"/>
          </a:fontRef>
        </p:style>
      </p:cxnSp>
      <p:pic>
        <p:nvPicPr>
          <p:cNvPr id="17" name="Image 16">
            <a:extLst>
              <a:ext uri="{FF2B5EF4-FFF2-40B4-BE49-F238E27FC236}">
                <a16:creationId xmlns:a16="http://schemas.microsoft.com/office/drawing/2014/main" id="{9D8CE475-F34A-4F3B-8F30-2C66B7AD44D9}"/>
              </a:ext>
            </a:extLst>
          </p:cNvPr>
          <p:cNvPicPr>
            <a:picLocks noChangeAspect="1"/>
          </p:cNvPicPr>
          <p:nvPr userDrawn="1"/>
        </p:nvPicPr>
        <p:blipFill>
          <a:blip r:embed="rId2">
            <a:alphaModFix/>
          </a:blip>
          <a:stretch>
            <a:fillRect/>
          </a:stretch>
        </p:blipFill>
        <p:spPr>
          <a:xfrm>
            <a:off x="288000" y="108000"/>
            <a:ext cx="899624" cy="559061"/>
          </a:xfrm>
          <a:prstGeom prst="rect">
            <a:avLst/>
          </a:prstGeom>
        </p:spPr>
      </p:pic>
      <p:grpSp>
        <p:nvGrpSpPr>
          <p:cNvPr id="11" name="Groupe 10">
            <a:extLst>
              <a:ext uri="{FF2B5EF4-FFF2-40B4-BE49-F238E27FC236}">
                <a16:creationId xmlns:a16="http://schemas.microsoft.com/office/drawing/2014/main" id="{750AF9D9-938B-46D3-ADDD-F052B3C47EEB}"/>
              </a:ext>
            </a:extLst>
          </p:cNvPr>
          <p:cNvGrpSpPr/>
          <p:nvPr userDrawn="1"/>
        </p:nvGrpSpPr>
        <p:grpSpPr>
          <a:xfrm>
            <a:off x="1005593" y="6427372"/>
            <a:ext cx="2905125" cy="285750"/>
            <a:chOff x="4315323" y="2512751"/>
            <a:chExt cx="2905125" cy="285750"/>
          </a:xfrm>
        </p:grpSpPr>
        <p:pic>
          <p:nvPicPr>
            <p:cNvPr id="12" name="Image 11">
              <a:extLst>
                <a:ext uri="{FF2B5EF4-FFF2-40B4-BE49-F238E27FC236}">
                  <a16:creationId xmlns:a16="http://schemas.microsoft.com/office/drawing/2014/main" id="{D92454C6-C1B1-416F-9B15-E72422E1CF08}"/>
                </a:ext>
              </a:extLst>
            </p:cNvPr>
            <p:cNvPicPr>
              <a:picLocks noChangeAspect="1"/>
            </p:cNvPicPr>
            <p:nvPr/>
          </p:nvPicPr>
          <p:blipFill>
            <a:blip r:embed="rId3"/>
            <a:stretch>
              <a:fillRect/>
            </a:stretch>
          </p:blipFill>
          <p:spPr>
            <a:xfrm>
              <a:off x="5763123" y="2517514"/>
              <a:ext cx="1457325" cy="276225"/>
            </a:xfrm>
            <a:prstGeom prst="rect">
              <a:avLst/>
            </a:prstGeom>
          </p:spPr>
        </p:pic>
        <p:pic>
          <p:nvPicPr>
            <p:cNvPr id="15" name="Image 14">
              <a:extLst>
                <a:ext uri="{FF2B5EF4-FFF2-40B4-BE49-F238E27FC236}">
                  <a16:creationId xmlns:a16="http://schemas.microsoft.com/office/drawing/2014/main" id="{08199DD1-50D1-483B-BA5C-4D0CC5D06C39}"/>
                </a:ext>
              </a:extLst>
            </p:cNvPr>
            <p:cNvPicPr>
              <a:picLocks noChangeAspect="1"/>
            </p:cNvPicPr>
            <p:nvPr/>
          </p:nvPicPr>
          <p:blipFill>
            <a:blip r:embed="rId4"/>
            <a:stretch>
              <a:fillRect/>
            </a:stretch>
          </p:blipFill>
          <p:spPr>
            <a:xfrm>
              <a:off x="4315323" y="2512751"/>
              <a:ext cx="1447800" cy="285750"/>
            </a:xfrm>
            <a:prstGeom prst="rect">
              <a:avLst/>
            </a:prstGeom>
          </p:spPr>
        </p:pic>
      </p:grpSp>
      <p:sp>
        <p:nvSpPr>
          <p:cNvPr id="13" name="Espace réservé de la date 4">
            <a:extLst>
              <a:ext uri="{FF2B5EF4-FFF2-40B4-BE49-F238E27FC236}">
                <a16:creationId xmlns:a16="http://schemas.microsoft.com/office/drawing/2014/main" id="{1FF16F59-B64D-4A03-A1C0-1A54F97822F0}"/>
              </a:ext>
            </a:extLst>
          </p:cNvPr>
          <p:cNvSpPr txBox="1">
            <a:spLocks/>
          </p:cNvSpPr>
          <p:nvPr userDrawn="1"/>
        </p:nvSpPr>
        <p:spPr>
          <a:xfrm>
            <a:off x="10343323" y="6349039"/>
            <a:ext cx="1036983" cy="375061"/>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Version </a:t>
            </a:r>
            <a:r>
              <a:rPr lang="fr-FR" dirty="0" smtClean="0"/>
              <a:t>1.1</a:t>
            </a:r>
            <a:endParaRPr lang="fr-FR" dirty="0"/>
          </a:p>
        </p:txBody>
      </p:sp>
    </p:spTree>
    <p:extLst>
      <p:ext uri="{BB962C8B-B14F-4D97-AF65-F5344CB8AC3E}">
        <p14:creationId xmlns:p14="http://schemas.microsoft.com/office/powerpoint/2010/main" val="40569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FDD375-342A-401B-A050-D44589FB5AB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D05523C-08FB-44BB-B1ED-1AD75999CD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FD8C7BE-92FE-4C7F-B110-E57B8E854CC5}"/>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6E01EC59-3F10-4E90-93FB-E06D80636EEF}"/>
              </a:ext>
            </a:extLst>
          </p:cNvPr>
          <p:cNvSpPr>
            <a:spLocks noGrp="1"/>
          </p:cNvSpPr>
          <p:nvPr>
            <p:ph type="ftr" sz="quarter" idx="11"/>
          </p:nvPr>
        </p:nvSpPr>
        <p:spPr/>
        <p:txBody>
          <a:bodyPr/>
          <a:lstStyle/>
          <a:p>
            <a:r>
              <a:rPr lang="fr-FR" dirty="0"/>
              <a:t>Module 1</a:t>
            </a:r>
          </a:p>
        </p:txBody>
      </p:sp>
      <p:sp>
        <p:nvSpPr>
          <p:cNvPr id="6" name="Espace réservé du numéro de diapositive 5">
            <a:extLst>
              <a:ext uri="{FF2B5EF4-FFF2-40B4-BE49-F238E27FC236}">
                <a16:creationId xmlns:a16="http://schemas.microsoft.com/office/drawing/2014/main" id="{2E019D8C-1E27-4BE7-B4D6-6AE02164B185}"/>
              </a:ext>
            </a:extLst>
          </p:cNvPr>
          <p:cNvSpPr>
            <a:spLocks noGrp="1"/>
          </p:cNvSpPr>
          <p:nvPr>
            <p:ph type="sldNum" sz="quarter" idx="12"/>
          </p:nvPr>
        </p:nvSpPr>
        <p:spPr/>
        <p:txBody>
          <a:bodyPr/>
          <a:lstStyle/>
          <a:p>
            <a:fld id="{9BA320C2-BDE6-4EB1-A6D0-0042D9418E61}" type="slidenum">
              <a:rPr lang="fr-FR" smtClean="0"/>
              <a:t>‹N°›</a:t>
            </a:fld>
            <a:endParaRPr lang="fr-FR" dirty="0"/>
          </a:p>
        </p:txBody>
      </p:sp>
    </p:spTree>
    <p:extLst>
      <p:ext uri="{BB962C8B-B14F-4D97-AF65-F5344CB8AC3E}">
        <p14:creationId xmlns:p14="http://schemas.microsoft.com/office/powerpoint/2010/main" val="974429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4E7F21-F6BA-4653-B2AC-70C3320D799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186399D-8CB5-4638-BCA1-3B15D388A25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307FFD0-1CC9-4FDC-ACD8-891777E6A19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3FD335B-80A4-4B12-B7D2-5350EF67C1B9}"/>
              </a:ext>
            </a:extLst>
          </p:cNvPr>
          <p:cNvSpPr>
            <a:spLocks noGrp="1"/>
          </p:cNvSpPr>
          <p:nvPr>
            <p:ph type="dt" sz="half" idx="10"/>
          </p:nvPr>
        </p:nvSpPr>
        <p:spPr/>
        <p:txBody>
          <a:bodyPr/>
          <a:lstStyle/>
          <a:p>
            <a:endParaRPr lang="fr-FR" dirty="0"/>
          </a:p>
        </p:txBody>
      </p:sp>
      <p:sp>
        <p:nvSpPr>
          <p:cNvPr id="6" name="Espace réservé du pied de page 5">
            <a:extLst>
              <a:ext uri="{FF2B5EF4-FFF2-40B4-BE49-F238E27FC236}">
                <a16:creationId xmlns:a16="http://schemas.microsoft.com/office/drawing/2014/main" id="{DCAA52E7-D382-4946-BD72-4D10EF15BAF6}"/>
              </a:ext>
            </a:extLst>
          </p:cNvPr>
          <p:cNvSpPr>
            <a:spLocks noGrp="1"/>
          </p:cNvSpPr>
          <p:nvPr>
            <p:ph type="ftr" sz="quarter" idx="11"/>
          </p:nvPr>
        </p:nvSpPr>
        <p:spPr/>
        <p:txBody>
          <a:bodyPr/>
          <a:lstStyle/>
          <a:p>
            <a:r>
              <a:rPr lang="fr-FR" dirty="0"/>
              <a:t>Module 1</a:t>
            </a:r>
          </a:p>
        </p:txBody>
      </p:sp>
      <p:sp>
        <p:nvSpPr>
          <p:cNvPr id="7" name="Espace réservé du numéro de diapositive 6">
            <a:extLst>
              <a:ext uri="{FF2B5EF4-FFF2-40B4-BE49-F238E27FC236}">
                <a16:creationId xmlns:a16="http://schemas.microsoft.com/office/drawing/2014/main" id="{5E2FDD24-DF19-4D58-8AEB-899E4D1D9857}"/>
              </a:ext>
            </a:extLst>
          </p:cNvPr>
          <p:cNvSpPr>
            <a:spLocks noGrp="1"/>
          </p:cNvSpPr>
          <p:nvPr>
            <p:ph type="sldNum" sz="quarter" idx="12"/>
          </p:nvPr>
        </p:nvSpPr>
        <p:spPr/>
        <p:txBody>
          <a:bodyPr/>
          <a:lstStyle/>
          <a:p>
            <a:fld id="{9BA320C2-BDE6-4EB1-A6D0-0042D9418E61}" type="slidenum">
              <a:rPr lang="fr-FR" smtClean="0"/>
              <a:t>‹N°›</a:t>
            </a:fld>
            <a:endParaRPr lang="fr-FR" dirty="0"/>
          </a:p>
        </p:txBody>
      </p:sp>
    </p:spTree>
    <p:extLst>
      <p:ext uri="{BB962C8B-B14F-4D97-AF65-F5344CB8AC3E}">
        <p14:creationId xmlns:p14="http://schemas.microsoft.com/office/powerpoint/2010/main" val="772052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2D3DCF-125A-4161-A06B-864D6FF7781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9478621-13E8-480A-91CF-48977D63C6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84A2ADF-1F91-4EA7-9ECF-A96473A7DE1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A85094F-F7EB-4761-8809-0DC63F9E7A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A2A417F-640E-4642-8105-87FAFB279AC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EDBE593-1169-4F74-A766-BC71614B5E9A}"/>
              </a:ext>
            </a:extLst>
          </p:cNvPr>
          <p:cNvSpPr>
            <a:spLocks noGrp="1"/>
          </p:cNvSpPr>
          <p:nvPr>
            <p:ph type="dt" sz="half" idx="10"/>
          </p:nvPr>
        </p:nvSpPr>
        <p:spPr/>
        <p:txBody>
          <a:bodyPr/>
          <a:lstStyle/>
          <a:p>
            <a:endParaRPr lang="fr-FR" dirty="0"/>
          </a:p>
        </p:txBody>
      </p:sp>
      <p:sp>
        <p:nvSpPr>
          <p:cNvPr id="8" name="Espace réservé du pied de page 7">
            <a:extLst>
              <a:ext uri="{FF2B5EF4-FFF2-40B4-BE49-F238E27FC236}">
                <a16:creationId xmlns:a16="http://schemas.microsoft.com/office/drawing/2014/main" id="{BA97C317-479E-4783-B5A0-8658FFB9137C}"/>
              </a:ext>
            </a:extLst>
          </p:cNvPr>
          <p:cNvSpPr>
            <a:spLocks noGrp="1"/>
          </p:cNvSpPr>
          <p:nvPr>
            <p:ph type="ftr" sz="quarter" idx="11"/>
          </p:nvPr>
        </p:nvSpPr>
        <p:spPr/>
        <p:txBody>
          <a:bodyPr/>
          <a:lstStyle/>
          <a:p>
            <a:r>
              <a:rPr lang="fr-FR" dirty="0"/>
              <a:t>Module 1</a:t>
            </a:r>
          </a:p>
        </p:txBody>
      </p:sp>
      <p:sp>
        <p:nvSpPr>
          <p:cNvPr id="9" name="Espace réservé du numéro de diapositive 8">
            <a:extLst>
              <a:ext uri="{FF2B5EF4-FFF2-40B4-BE49-F238E27FC236}">
                <a16:creationId xmlns:a16="http://schemas.microsoft.com/office/drawing/2014/main" id="{12DCE124-20FF-4302-AC6F-BD991798569B}"/>
              </a:ext>
            </a:extLst>
          </p:cNvPr>
          <p:cNvSpPr>
            <a:spLocks noGrp="1"/>
          </p:cNvSpPr>
          <p:nvPr>
            <p:ph type="sldNum" sz="quarter" idx="12"/>
          </p:nvPr>
        </p:nvSpPr>
        <p:spPr/>
        <p:txBody>
          <a:bodyPr/>
          <a:lstStyle/>
          <a:p>
            <a:fld id="{9BA320C2-BDE6-4EB1-A6D0-0042D9418E61}" type="slidenum">
              <a:rPr lang="fr-FR" smtClean="0"/>
              <a:t>‹N°›</a:t>
            </a:fld>
            <a:endParaRPr lang="fr-FR" dirty="0"/>
          </a:p>
        </p:txBody>
      </p:sp>
    </p:spTree>
    <p:extLst>
      <p:ext uri="{BB962C8B-B14F-4D97-AF65-F5344CB8AC3E}">
        <p14:creationId xmlns:p14="http://schemas.microsoft.com/office/powerpoint/2010/main" val="3427265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26DB60-8AC6-498E-808A-01CC4F7B8DB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CC0B2E1-CE5D-4C97-AD30-0AEB9CD6323A}"/>
              </a:ext>
            </a:extLst>
          </p:cNvPr>
          <p:cNvSpPr>
            <a:spLocks noGrp="1"/>
          </p:cNvSpPr>
          <p:nvPr>
            <p:ph type="dt" sz="half" idx="10"/>
          </p:nvPr>
        </p:nvSpPr>
        <p:spPr/>
        <p:txBody>
          <a:bodyPr/>
          <a:lstStyle/>
          <a:p>
            <a:endParaRPr lang="fr-FR" dirty="0"/>
          </a:p>
        </p:txBody>
      </p:sp>
      <p:sp>
        <p:nvSpPr>
          <p:cNvPr id="4" name="Espace réservé du pied de page 3">
            <a:extLst>
              <a:ext uri="{FF2B5EF4-FFF2-40B4-BE49-F238E27FC236}">
                <a16:creationId xmlns:a16="http://schemas.microsoft.com/office/drawing/2014/main" id="{F2ABE617-C08F-4DA4-9242-7EE5D87DE230}"/>
              </a:ext>
            </a:extLst>
          </p:cNvPr>
          <p:cNvSpPr>
            <a:spLocks noGrp="1"/>
          </p:cNvSpPr>
          <p:nvPr>
            <p:ph type="ftr" sz="quarter" idx="11"/>
          </p:nvPr>
        </p:nvSpPr>
        <p:spPr/>
        <p:txBody>
          <a:bodyPr/>
          <a:lstStyle/>
          <a:p>
            <a:r>
              <a:rPr lang="fr-FR" dirty="0"/>
              <a:t>Module 1</a:t>
            </a:r>
          </a:p>
        </p:txBody>
      </p:sp>
      <p:sp>
        <p:nvSpPr>
          <p:cNvPr id="5" name="Espace réservé du numéro de diapositive 4">
            <a:extLst>
              <a:ext uri="{FF2B5EF4-FFF2-40B4-BE49-F238E27FC236}">
                <a16:creationId xmlns:a16="http://schemas.microsoft.com/office/drawing/2014/main" id="{A36E7C9F-6D22-46B7-9072-192463BC104A}"/>
              </a:ext>
            </a:extLst>
          </p:cNvPr>
          <p:cNvSpPr>
            <a:spLocks noGrp="1"/>
          </p:cNvSpPr>
          <p:nvPr>
            <p:ph type="sldNum" sz="quarter" idx="12"/>
          </p:nvPr>
        </p:nvSpPr>
        <p:spPr/>
        <p:txBody>
          <a:bodyPr/>
          <a:lstStyle/>
          <a:p>
            <a:fld id="{9BA320C2-BDE6-4EB1-A6D0-0042D9418E61}" type="slidenum">
              <a:rPr lang="fr-FR" smtClean="0"/>
              <a:t>‹N°›</a:t>
            </a:fld>
            <a:endParaRPr lang="fr-FR" dirty="0"/>
          </a:p>
        </p:txBody>
      </p:sp>
    </p:spTree>
    <p:extLst>
      <p:ext uri="{BB962C8B-B14F-4D97-AF65-F5344CB8AC3E}">
        <p14:creationId xmlns:p14="http://schemas.microsoft.com/office/powerpoint/2010/main" val="424035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B9C33F8-0BE9-4E57-9889-4022BE5BDCB8}"/>
              </a:ext>
            </a:extLst>
          </p:cNvPr>
          <p:cNvSpPr>
            <a:spLocks noGrp="1"/>
          </p:cNvSpPr>
          <p:nvPr>
            <p:ph type="dt" sz="half" idx="10"/>
          </p:nvPr>
        </p:nvSpPr>
        <p:spPr/>
        <p:txBody>
          <a:bodyPr/>
          <a:lstStyle/>
          <a:p>
            <a:endParaRPr lang="fr-FR" dirty="0"/>
          </a:p>
        </p:txBody>
      </p:sp>
      <p:sp>
        <p:nvSpPr>
          <p:cNvPr id="3" name="Espace réservé du pied de page 2">
            <a:extLst>
              <a:ext uri="{FF2B5EF4-FFF2-40B4-BE49-F238E27FC236}">
                <a16:creationId xmlns:a16="http://schemas.microsoft.com/office/drawing/2014/main" id="{AC29CEB6-BB6B-4795-9BEB-9A9BB27AFA4C}"/>
              </a:ext>
            </a:extLst>
          </p:cNvPr>
          <p:cNvSpPr>
            <a:spLocks noGrp="1"/>
          </p:cNvSpPr>
          <p:nvPr>
            <p:ph type="ftr" sz="quarter" idx="11"/>
          </p:nvPr>
        </p:nvSpPr>
        <p:spPr/>
        <p:txBody>
          <a:bodyPr/>
          <a:lstStyle/>
          <a:p>
            <a:r>
              <a:rPr lang="fr-FR" dirty="0"/>
              <a:t>Module 1</a:t>
            </a:r>
          </a:p>
        </p:txBody>
      </p:sp>
      <p:sp>
        <p:nvSpPr>
          <p:cNvPr id="4" name="Espace réservé du numéro de diapositive 3">
            <a:extLst>
              <a:ext uri="{FF2B5EF4-FFF2-40B4-BE49-F238E27FC236}">
                <a16:creationId xmlns:a16="http://schemas.microsoft.com/office/drawing/2014/main" id="{CFDEEE07-F917-4087-9E70-DC510396DE66}"/>
              </a:ext>
            </a:extLst>
          </p:cNvPr>
          <p:cNvSpPr>
            <a:spLocks noGrp="1"/>
          </p:cNvSpPr>
          <p:nvPr>
            <p:ph type="sldNum" sz="quarter" idx="12"/>
          </p:nvPr>
        </p:nvSpPr>
        <p:spPr/>
        <p:txBody>
          <a:bodyPr/>
          <a:lstStyle/>
          <a:p>
            <a:fld id="{9BA320C2-BDE6-4EB1-A6D0-0042D9418E61}" type="slidenum">
              <a:rPr lang="fr-FR" smtClean="0"/>
              <a:t>‹N°›</a:t>
            </a:fld>
            <a:endParaRPr lang="fr-FR" dirty="0"/>
          </a:p>
        </p:txBody>
      </p:sp>
    </p:spTree>
    <p:extLst>
      <p:ext uri="{BB962C8B-B14F-4D97-AF65-F5344CB8AC3E}">
        <p14:creationId xmlns:p14="http://schemas.microsoft.com/office/powerpoint/2010/main" val="315841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21D03-D925-43E5-B308-EDA7749DDAB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AEC61E4-0B5B-4C24-984D-637D663BED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E597812-D4DC-4047-AF09-83213996A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8825DAC-83FC-40C4-A205-1BC0951D7CE5}"/>
              </a:ext>
            </a:extLst>
          </p:cNvPr>
          <p:cNvSpPr>
            <a:spLocks noGrp="1"/>
          </p:cNvSpPr>
          <p:nvPr>
            <p:ph type="dt" sz="half" idx="10"/>
          </p:nvPr>
        </p:nvSpPr>
        <p:spPr/>
        <p:txBody>
          <a:bodyPr/>
          <a:lstStyle/>
          <a:p>
            <a:endParaRPr lang="fr-FR" dirty="0"/>
          </a:p>
        </p:txBody>
      </p:sp>
      <p:sp>
        <p:nvSpPr>
          <p:cNvPr id="6" name="Espace réservé du pied de page 5">
            <a:extLst>
              <a:ext uri="{FF2B5EF4-FFF2-40B4-BE49-F238E27FC236}">
                <a16:creationId xmlns:a16="http://schemas.microsoft.com/office/drawing/2014/main" id="{3A5F16C7-CC4D-4E91-AF4F-663166DDA0E9}"/>
              </a:ext>
            </a:extLst>
          </p:cNvPr>
          <p:cNvSpPr>
            <a:spLocks noGrp="1"/>
          </p:cNvSpPr>
          <p:nvPr>
            <p:ph type="ftr" sz="quarter" idx="11"/>
          </p:nvPr>
        </p:nvSpPr>
        <p:spPr/>
        <p:txBody>
          <a:bodyPr/>
          <a:lstStyle/>
          <a:p>
            <a:r>
              <a:rPr lang="fr-FR" dirty="0"/>
              <a:t>Module 1</a:t>
            </a:r>
          </a:p>
        </p:txBody>
      </p:sp>
      <p:sp>
        <p:nvSpPr>
          <p:cNvPr id="7" name="Espace réservé du numéro de diapositive 6">
            <a:extLst>
              <a:ext uri="{FF2B5EF4-FFF2-40B4-BE49-F238E27FC236}">
                <a16:creationId xmlns:a16="http://schemas.microsoft.com/office/drawing/2014/main" id="{8A6BAEBB-4EE7-42A5-B15D-46A2B9A7FEF1}"/>
              </a:ext>
            </a:extLst>
          </p:cNvPr>
          <p:cNvSpPr>
            <a:spLocks noGrp="1"/>
          </p:cNvSpPr>
          <p:nvPr>
            <p:ph type="sldNum" sz="quarter" idx="12"/>
          </p:nvPr>
        </p:nvSpPr>
        <p:spPr/>
        <p:txBody>
          <a:bodyPr/>
          <a:lstStyle/>
          <a:p>
            <a:fld id="{9BA320C2-BDE6-4EB1-A6D0-0042D9418E61}" type="slidenum">
              <a:rPr lang="fr-FR" smtClean="0"/>
              <a:t>‹N°›</a:t>
            </a:fld>
            <a:endParaRPr lang="fr-FR" dirty="0"/>
          </a:p>
        </p:txBody>
      </p:sp>
    </p:spTree>
    <p:extLst>
      <p:ext uri="{BB962C8B-B14F-4D97-AF65-F5344CB8AC3E}">
        <p14:creationId xmlns:p14="http://schemas.microsoft.com/office/powerpoint/2010/main" val="3336812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49353D2-0180-4DAE-A8D5-33EC25A8B3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D5587D9-997A-4DE7-85BF-9B976CE592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9E66E5-9A0D-4F52-BBD9-2E1E8B969A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p>
        </p:txBody>
      </p:sp>
      <p:sp>
        <p:nvSpPr>
          <p:cNvPr id="5" name="Espace réservé du pied de page 4">
            <a:extLst>
              <a:ext uri="{FF2B5EF4-FFF2-40B4-BE49-F238E27FC236}">
                <a16:creationId xmlns:a16="http://schemas.microsoft.com/office/drawing/2014/main" id="{4C45D7B1-E9D2-4572-8A4C-DF2D054D99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Module 1</a:t>
            </a:r>
          </a:p>
        </p:txBody>
      </p:sp>
      <p:sp>
        <p:nvSpPr>
          <p:cNvPr id="6" name="Espace réservé du numéro de diapositive 5">
            <a:extLst>
              <a:ext uri="{FF2B5EF4-FFF2-40B4-BE49-F238E27FC236}">
                <a16:creationId xmlns:a16="http://schemas.microsoft.com/office/drawing/2014/main" id="{1D8A8E01-84A2-4B71-8F9F-37DDD185B6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320C2-BDE6-4EB1-A6D0-0042D9418E61}" type="slidenum">
              <a:rPr lang="fr-FR" smtClean="0"/>
              <a:t>‹N°›</a:t>
            </a:fld>
            <a:endParaRPr lang="fr-FR" dirty="0"/>
          </a:p>
        </p:txBody>
      </p:sp>
    </p:spTree>
    <p:extLst>
      <p:ext uri="{BB962C8B-B14F-4D97-AF65-F5344CB8AC3E}">
        <p14:creationId xmlns:p14="http://schemas.microsoft.com/office/powerpoint/2010/main" val="3421680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formco.agriculture.gouv.fr/"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formco.agriculture.gouv.fr/"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DE5943D0-EB41-485C-87D8-B664E2F54D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05" r="16142"/>
          <a:stretch/>
        </p:blipFill>
        <p:spPr bwMode="auto">
          <a:xfrm>
            <a:off x="-1" y="124728"/>
            <a:ext cx="12192001" cy="6733262"/>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cxnSp>
        <p:nvCxnSpPr>
          <p:cNvPr id="14"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 name="Rectangle 2">
            <a:extLst>
              <a:ext uri="{FF2B5EF4-FFF2-40B4-BE49-F238E27FC236}">
                <a16:creationId xmlns:a16="http://schemas.microsoft.com/office/drawing/2014/main" id="{8A8CFFAD-8D78-4D7A-8351-AE856F2C1936}"/>
              </a:ext>
            </a:extLst>
          </p:cNvPr>
          <p:cNvSpPr>
            <a:spLocks noChangeArrowheads="1"/>
          </p:cNvSpPr>
          <p:nvPr/>
        </p:nvSpPr>
        <p:spPr bwMode="auto">
          <a:xfrm>
            <a:off x="8240548" y="36786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pic>
        <p:nvPicPr>
          <p:cNvPr id="13" name="Image 12">
            <a:extLst>
              <a:ext uri="{FF2B5EF4-FFF2-40B4-BE49-F238E27FC236}">
                <a16:creationId xmlns:a16="http://schemas.microsoft.com/office/drawing/2014/main" id="{98C1F98D-0435-644D-9218-E99B098C08F8}"/>
              </a:ext>
            </a:extLst>
          </p:cNvPr>
          <p:cNvPicPr/>
          <p:nvPr/>
        </p:nvPicPr>
        <p:blipFill>
          <a:blip r:embed="rId3">
            <a:alphaModFix/>
          </a:blip>
          <a:stretch>
            <a:fillRect/>
          </a:stretch>
        </p:blipFill>
        <p:spPr>
          <a:xfrm>
            <a:off x="0" y="0"/>
            <a:ext cx="2700988" cy="1676402"/>
          </a:xfrm>
          <a:prstGeom prst="rect">
            <a:avLst/>
          </a:prstGeom>
        </p:spPr>
      </p:pic>
      <p:sp>
        <p:nvSpPr>
          <p:cNvPr id="16" name="Sous-titre 2">
            <a:extLst>
              <a:ext uri="{FF2B5EF4-FFF2-40B4-BE49-F238E27FC236}">
                <a16:creationId xmlns:a16="http://schemas.microsoft.com/office/drawing/2014/main" id="{6720F837-47FA-46FA-80BB-6163956D2B26}"/>
              </a:ext>
            </a:extLst>
          </p:cNvPr>
          <p:cNvSpPr>
            <a:spLocks noGrp="1"/>
          </p:cNvSpPr>
          <p:nvPr>
            <p:ph type="subTitle" idx="1"/>
          </p:nvPr>
        </p:nvSpPr>
        <p:spPr>
          <a:xfrm>
            <a:off x="4165896" y="1077069"/>
            <a:ext cx="4825258" cy="1200544"/>
          </a:xfrm>
        </p:spPr>
        <p:txBody>
          <a:bodyPr>
            <a:normAutofit/>
          </a:bodyPr>
          <a:lstStyle/>
          <a:p>
            <a:r>
              <a:rPr lang="fr-FR" sz="3400" b="1" dirty="0"/>
              <a:t>Gérer la formation </a:t>
            </a:r>
            <a:endParaRPr lang="fr-FR" sz="3400" b="1" dirty="0" smtClean="0"/>
          </a:p>
          <a:p>
            <a:r>
              <a:rPr lang="fr-FR" sz="3400" b="1" dirty="0" smtClean="0"/>
              <a:t>des </a:t>
            </a:r>
            <a:r>
              <a:rPr lang="fr-FR" sz="3400" b="1" dirty="0"/>
              <a:t>agents </a:t>
            </a:r>
            <a:r>
              <a:rPr lang="fr-FR" sz="3400" b="1" dirty="0" smtClean="0"/>
              <a:t>MAA dans </a:t>
            </a:r>
            <a:endParaRPr lang="fr-FR" sz="3400" b="1" dirty="0"/>
          </a:p>
        </p:txBody>
      </p:sp>
      <p:pic>
        <p:nvPicPr>
          <p:cNvPr id="17" name="Image 16">
            <a:extLst>
              <a:ext uri="{FF2B5EF4-FFF2-40B4-BE49-F238E27FC236}">
                <a16:creationId xmlns:a16="http://schemas.microsoft.com/office/drawing/2014/main" id="{4C19406A-368F-4E12-80DC-6251CB98DFB0}"/>
              </a:ext>
            </a:extLst>
          </p:cNvPr>
          <p:cNvPicPr/>
          <p:nvPr/>
        </p:nvPicPr>
        <p:blipFill>
          <a:blip r:embed="rId4"/>
          <a:stretch>
            <a:fillRect/>
          </a:stretch>
        </p:blipFill>
        <p:spPr>
          <a:xfrm>
            <a:off x="8673310" y="1207592"/>
            <a:ext cx="2333998" cy="930550"/>
          </a:xfrm>
          <a:prstGeom prst="rect">
            <a:avLst/>
          </a:prstGeom>
        </p:spPr>
      </p:pic>
      <p:sp>
        <p:nvSpPr>
          <p:cNvPr id="18" name="ZoneTexte 17">
            <a:extLst>
              <a:ext uri="{FF2B5EF4-FFF2-40B4-BE49-F238E27FC236}">
                <a16:creationId xmlns:a16="http://schemas.microsoft.com/office/drawing/2014/main" id="{5D200E56-DDF5-420F-A393-BA280BE260D6}"/>
              </a:ext>
            </a:extLst>
          </p:cNvPr>
          <p:cNvSpPr txBox="1"/>
          <p:nvPr/>
        </p:nvSpPr>
        <p:spPr>
          <a:xfrm>
            <a:off x="7777017" y="3734714"/>
            <a:ext cx="4414983" cy="2062103"/>
          </a:xfrm>
          <a:prstGeom prst="rect">
            <a:avLst/>
          </a:prstGeom>
          <a:solidFill>
            <a:schemeClr val="bg1"/>
          </a:solidFill>
        </p:spPr>
        <p:txBody>
          <a:bodyPr wrap="square" rtlCol="0">
            <a:spAutoFit/>
          </a:bodyPr>
          <a:lstStyle/>
          <a:p>
            <a:pPr algn="ctr"/>
            <a:r>
              <a:rPr lang="fr-FR" sz="3200" b="1" dirty="0">
                <a:solidFill>
                  <a:srgbClr val="00AC8C"/>
                </a:solidFill>
              </a:rPr>
              <a:t>Module 1 </a:t>
            </a:r>
            <a:r>
              <a:rPr lang="fr-FR" sz="3200" b="1" dirty="0" smtClean="0">
                <a:solidFill>
                  <a:srgbClr val="00AC8C"/>
                </a:solidFill>
              </a:rPr>
              <a:t>:</a:t>
            </a:r>
          </a:p>
          <a:p>
            <a:pPr algn="ctr"/>
            <a:r>
              <a:rPr lang="fr-FR" sz="2400" b="1" dirty="0" smtClean="0">
                <a:solidFill>
                  <a:srgbClr val="00AC8C"/>
                </a:solidFill>
              </a:rPr>
              <a:t> </a:t>
            </a:r>
          </a:p>
          <a:p>
            <a:pPr algn="ctr"/>
            <a:r>
              <a:rPr lang="fr-FR" sz="2400" b="1" dirty="0" smtClean="0"/>
              <a:t>Présentation </a:t>
            </a:r>
            <a:r>
              <a:rPr lang="fr-FR" sz="2400" b="1" dirty="0"/>
              <a:t>générale</a:t>
            </a:r>
          </a:p>
          <a:p>
            <a:pPr algn="ctr"/>
            <a:r>
              <a:rPr lang="fr-FR" sz="2400" b="1" dirty="0"/>
              <a:t>Créer des </a:t>
            </a:r>
            <a:r>
              <a:rPr lang="fr-FR" sz="2400" b="1" dirty="0" smtClean="0"/>
              <a:t>stages/sessions</a:t>
            </a:r>
          </a:p>
          <a:p>
            <a:pPr algn="ctr"/>
            <a:r>
              <a:rPr lang="fr-FR" sz="2400" b="1" dirty="0" smtClean="0"/>
              <a:t>Principes </a:t>
            </a:r>
            <a:r>
              <a:rPr lang="fr-FR" sz="2400" b="1" dirty="0"/>
              <a:t>de télé-inscription</a:t>
            </a:r>
          </a:p>
        </p:txBody>
      </p:sp>
    </p:spTree>
    <p:extLst>
      <p:ext uri="{BB962C8B-B14F-4D97-AF65-F5344CB8AC3E}">
        <p14:creationId xmlns:p14="http://schemas.microsoft.com/office/powerpoint/2010/main" val="3896930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1342361" y="1937115"/>
            <a:ext cx="9507277" cy="2429214"/>
          </a:xfrm>
          <a:prstGeom prst="rect">
            <a:avLst/>
          </a:prstGeom>
        </p:spPr>
      </p:pic>
      <p:sp>
        <p:nvSpPr>
          <p:cNvPr id="2" name="Titre 1">
            <a:extLst>
              <a:ext uri="{FF2B5EF4-FFF2-40B4-BE49-F238E27FC236}">
                <a16:creationId xmlns:a16="http://schemas.microsoft.com/office/drawing/2014/main" id="{2FA5FFB3-0E9F-4022-9107-493968A47875}"/>
              </a:ext>
            </a:extLst>
          </p:cNvPr>
          <p:cNvSpPr>
            <a:spLocks noGrp="1"/>
          </p:cNvSpPr>
          <p:nvPr>
            <p:ph type="title"/>
          </p:nvPr>
        </p:nvSpPr>
        <p:spPr/>
        <p:txBody>
          <a:bodyPr>
            <a:normAutofit fontScale="90000"/>
          </a:bodyPr>
          <a:lstStyle/>
          <a:p>
            <a:r>
              <a:rPr lang="fr-FR" dirty="0"/>
              <a:t>1-3 Navigation dans </a:t>
            </a:r>
            <a:r>
              <a:rPr lang="fr-FR" dirty="0" err="1"/>
              <a:t>RenoiRH</a:t>
            </a:r>
            <a:r>
              <a:rPr lang="fr-FR" dirty="0"/>
              <a:t> </a:t>
            </a:r>
            <a:r>
              <a:rPr lang="fr-FR" dirty="0" smtClean="0"/>
              <a:t>Formation - Consultation</a:t>
            </a:r>
            <a:endParaRPr lang="fr-FR" dirty="0"/>
          </a:p>
        </p:txBody>
      </p:sp>
      <p:sp>
        <p:nvSpPr>
          <p:cNvPr id="56" name="Espace réservé du pied de page 55">
            <a:extLst>
              <a:ext uri="{FF2B5EF4-FFF2-40B4-BE49-F238E27FC236}">
                <a16:creationId xmlns:a16="http://schemas.microsoft.com/office/drawing/2014/main" id="{295BF652-9AEB-45D8-A615-2C85AAEB722A}"/>
              </a:ext>
            </a:extLst>
          </p:cNvPr>
          <p:cNvSpPr>
            <a:spLocks noGrp="1"/>
          </p:cNvSpPr>
          <p:nvPr>
            <p:ph type="ftr" sz="quarter" idx="11"/>
          </p:nvPr>
        </p:nvSpPr>
        <p:spPr/>
        <p:txBody>
          <a:bodyPr/>
          <a:lstStyle/>
          <a:p>
            <a:r>
              <a:rPr lang="fr-FR" dirty="0"/>
              <a:t>Module 1</a:t>
            </a:r>
          </a:p>
        </p:txBody>
      </p:sp>
      <p:sp>
        <p:nvSpPr>
          <p:cNvPr id="50" name="Rectangle 44">
            <a:extLst>
              <a:ext uri="{FF2B5EF4-FFF2-40B4-BE49-F238E27FC236}">
                <a16:creationId xmlns:a16="http://schemas.microsoft.com/office/drawing/2014/main" id="{8DCD719A-C898-417E-9D48-42EBE476F510}"/>
              </a:ext>
            </a:extLst>
          </p:cNvPr>
          <p:cNvSpPr>
            <a:spLocks noChangeArrowheads="1"/>
          </p:cNvSpPr>
          <p:nvPr/>
        </p:nvSpPr>
        <p:spPr bwMode="auto">
          <a:xfrm>
            <a:off x="2627797" y="10967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73" name="Rectangle : coins arrondis 72">
            <a:extLst>
              <a:ext uri="{FF2B5EF4-FFF2-40B4-BE49-F238E27FC236}">
                <a16:creationId xmlns:a16="http://schemas.microsoft.com/office/drawing/2014/main" id="{45E99395-5FD1-4788-9007-45D4DD8D502D}"/>
              </a:ext>
            </a:extLst>
          </p:cNvPr>
          <p:cNvSpPr/>
          <p:nvPr/>
        </p:nvSpPr>
        <p:spPr>
          <a:xfrm>
            <a:off x="4998876" y="2543933"/>
            <a:ext cx="3626509" cy="222238"/>
          </a:xfrm>
          <a:prstGeom prst="roundRect">
            <a:avLst/>
          </a:prstGeom>
          <a:noFill/>
          <a:ln w="28575">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9" name="Rectangle 44">
            <a:extLst>
              <a:ext uri="{FF2B5EF4-FFF2-40B4-BE49-F238E27FC236}">
                <a16:creationId xmlns:a16="http://schemas.microsoft.com/office/drawing/2014/main" id="{78F7A9D4-2CBA-47D6-983D-758806231277}"/>
              </a:ext>
            </a:extLst>
          </p:cNvPr>
          <p:cNvSpPr>
            <a:spLocks noChangeArrowheads="1"/>
          </p:cNvSpPr>
          <p:nvPr/>
        </p:nvSpPr>
        <p:spPr bwMode="auto">
          <a:xfrm>
            <a:off x="5709921" y="10967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33" name="ZoneTexte 32">
            <a:extLst>
              <a:ext uri="{FF2B5EF4-FFF2-40B4-BE49-F238E27FC236}">
                <a16:creationId xmlns:a16="http://schemas.microsoft.com/office/drawing/2014/main" id="{3C21FD63-2DA2-4814-A970-24C25A7A0817}"/>
              </a:ext>
            </a:extLst>
          </p:cNvPr>
          <p:cNvSpPr txBox="1"/>
          <p:nvPr/>
        </p:nvSpPr>
        <p:spPr>
          <a:xfrm>
            <a:off x="1232018" y="670477"/>
            <a:ext cx="3715902" cy="369332"/>
          </a:xfrm>
          <a:prstGeom prst="rect">
            <a:avLst/>
          </a:prstGeom>
          <a:noFill/>
        </p:spPr>
        <p:txBody>
          <a:bodyPr wrap="square" rtlCol="0">
            <a:spAutoFit/>
          </a:bodyPr>
          <a:lstStyle/>
          <a:p>
            <a:r>
              <a:rPr lang="fr-FR" i="1" dirty="0">
                <a:latin typeface="+mj-lt"/>
              </a:rPr>
              <a:t>Présentation générale de RenoiRH</a:t>
            </a:r>
          </a:p>
        </p:txBody>
      </p:sp>
      <p:grpSp>
        <p:nvGrpSpPr>
          <p:cNvPr id="34" name="Groupe 33"/>
          <p:cNvGrpSpPr/>
          <p:nvPr/>
        </p:nvGrpSpPr>
        <p:grpSpPr>
          <a:xfrm>
            <a:off x="10975331" y="352297"/>
            <a:ext cx="756938" cy="527878"/>
            <a:chOff x="10975331" y="352297"/>
            <a:chExt cx="756938" cy="527878"/>
          </a:xfrm>
        </p:grpSpPr>
        <p:sp>
          <p:nvSpPr>
            <p:cNvPr id="35" name="Rectangle avec coins arrondis en diagonale 34"/>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
        <p:nvSpPr>
          <p:cNvPr id="4" name="Espace réservé de la date 3">
            <a:extLst>
              <a:ext uri="{FF2B5EF4-FFF2-40B4-BE49-F238E27FC236}">
                <a16:creationId xmlns:a16="http://schemas.microsoft.com/office/drawing/2014/main" id="{A916D697-9510-4ED0-A15B-E20EDA67364A}"/>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883ED484-9631-4F4C-A772-F728BFC9AFCC}"/>
              </a:ext>
            </a:extLst>
          </p:cNvPr>
          <p:cNvSpPr>
            <a:spLocks noGrp="1"/>
          </p:cNvSpPr>
          <p:nvPr>
            <p:ph type="sldNum" sz="quarter" idx="12"/>
          </p:nvPr>
        </p:nvSpPr>
        <p:spPr/>
        <p:txBody>
          <a:bodyPr/>
          <a:lstStyle/>
          <a:p>
            <a:fld id="{FE954997-C674-43B3-87A7-1C878AE16C45}" type="slidenum">
              <a:rPr lang="fr-FR" smtClean="0"/>
              <a:pPr/>
              <a:t>10</a:t>
            </a:fld>
            <a:endParaRPr lang="fr-FR" dirty="0"/>
          </a:p>
        </p:txBody>
      </p:sp>
      <p:sp>
        <p:nvSpPr>
          <p:cNvPr id="31" name="Rectangle : coins arrondis 72">
            <a:extLst>
              <a:ext uri="{FF2B5EF4-FFF2-40B4-BE49-F238E27FC236}">
                <a16:creationId xmlns:a16="http://schemas.microsoft.com/office/drawing/2014/main" id="{45E99395-5FD1-4788-9007-45D4DD8D502D}"/>
              </a:ext>
            </a:extLst>
          </p:cNvPr>
          <p:cNvSpPr/>
          <p:nvPr/>
        </p:nvSpPr>
        <p:spPr>
          <a:xfrm>
            <a:off x="9218030" y="2547808"/>
            <a:ext cx="622006" cy="232012"/>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 name="Rectangle : coins arrondis 86">
            <a:extLst>
              <a:ext uri="{FF2B5EF4-FFF2-40B4-BE49-F238E27FC236}">
                <a16:creationId xmlns:a16="http://schemas.microsoft.com/office/drawing/2014/main" id="{DBB6415B-E7C5-448F-9A17-696A985C864F}"/>
              </a:ext>
            </a:extLst>
          </p:cNvPr>
          <p:cNvSpPr/>
          <p:nvPr/>
        </p:nvSpPr>
        <p:spPr>
          <a:xfrm>
            <a:off x="1392199" y="2779820"/>
            <a:ext cx="3043323" cy="1586509"/>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8" name="Rectangle : coins arrondis 86">
            <a:extLst>
              <a:ext uri="{FF2B5EF4-FFF2-40B4-BE49-F238E27FC236}">
                <a16:creationId xmlns:a16="http://schemas.microsoft.com/office/drawing/2014/main" id="{DBB6415B-E7C5-448F-9A17-696A985C864F}"/>
              </a:ext>
            </a:extLst>
          </p:cNvPr>
          <p:cNvSpPr/>
          <p:nvPr/>
        </p:nvSpPr>
        <p:spPr>
          <a:xfrm>
            <a:off x="4485360" y="2779820"/>
            <a:ext cx="6412136" cy="158650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9" name="Rectangle : coins arrondis 76">
            <a:extLst>
              <a:ext uri="{FF2B5EF4-FFF2-40B4-BE49-F238E27FC236}">
                <a16:creationId xmlns:a16="http://schemas.microsoft.com/office/drawing/2014/main" id="{8A338ABC-E5C4-416B-8F37-1A57565662E0}"/>
              </a:ext>
            </a:extLst>
          </p:cNvPr>
          <p:cNvSpPr/>
          <p:nvPr/>
        </p:nvSpPr>
        <p:spPr>
          <a:xfrm>
            <a:off x="9858821" y="2529052"/>
            <a:ext cx="1038675" cy="25173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0" name="Zone de texte 452">
            <a:extLst>
              <a:ext uri="{FF2B5EF4-FFF2-40B4-BE49-F238E27FC236}">
                <a16:creationId xmlns:a16="http://schemas.microsoft.com/office/drawing/2014/main" id="{50D72EFE-34D9-4ADD-A171-6734DA172059}"/>
              </a:ext>
            </a:extLst>
          </p:cNvPr>
          <p:cNvSpPr txBox="1"/>
          <p:nvPr/>
        </p:nvSpPr>
        <p:spPr>
          <a:xfrm>
            <a:off x="3905794" y="1469178"/>
            <a:ext cx="2570310" cy="396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300"/>
              </a:spcAft>
            </a:pPr>
            <a:r>
              <a:rPr lang="fr-FR" dirty="0" smtClean="0">
                <a:solidFill>
                  <a:srgbClr val="00AC8C"/>
                </a:solidFill>
                <a:effectLst/>
                <a:latin typeface="Calibri" panose="020F0502020204030204" pitchFamily="34" charset="0"/>
                <a:ea typeface="Calibri" panose="020F0502020204030204" pitchFamily="34" charset="0"/>
                <a:cs typeface="Times New Roman" panose="02020603050405020304" pitchFamily="18" charset="0"/>
              </a:rPr>
              <a:t>1 (Critères de recherche)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Zone de texte 470">
            <a:extLst>
              <a:ext uri="{FF2B5EF4-FFF2-40B4-BE49-F238E27FC236}">
                <a16:creationId xmlns:a16="http://schemas.microsoft.com/office/drawing/2014/main" id="{447805EE-D9ED-43A5-A3A8-681AFB74F2A2}"/>
              </a:ext>
            </a:extLst>
          </p:cNvPr>
          <p:cNvSpPr txBox="1"/>
          <p:nvPr/>
        </p:nvSpPr>
        <p:spPr>
          <a:xfrm>
            <a:off x="7889967" y="1469178"/>
            <a:ext cx="1622118" cy="396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300"/>
              </a:spcAft>
            </a:pPr>
            <a:r>
              <a:rPr lang="fr-FR"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2 (Rechercher)</a:t>
            </a:r>
            <a:endParaRPr lang="fr-FR"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Zone de texte 452">
            <a:extLst>
              <a:ext uri="{FF2B5EF4-FFF2-40B4-BE49-F238E27FC236}">
                <a16:creationId xmlns:a16="http://schemas.microsoft.com/office/drawing/2014/main" id="{F7AC2D55-8091-47A5-ACF6-35B1BD500847}"/>
              </a:ext>
            </a:extLst>
          </p:cNvPr>
          <p:cNvSpPr txBox="1"/>
          <p:nvPr/>
        </p:nvSpPr>
        <p:spPr>
          <a:xfrm>
            <a:off x="9744539" y="1469178"/>
            <a:ext cx="2116659" cy="396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300"/>
              </a:spcAft>
            </a:pPr>
            <a:r>
              <a:rPr lang="fr-FR" dirty="0" smtClean="0">
                <a:solidFill>
                  <a:srgbClr val="00AC8C"/>
                </a:solidFill>
                <a:effectLst/>
                <a:latin typeface="Calibri" panose="020F0502020204030204" pitchFamily="34" charset="0"/>
                <a:ea typeface="Calibri" panose="020F0502020204030204" pitchFamily="34" charset="0"/>
                <a:cs typeface="Times New Roman" panose="02020603050405020304" pitchFamily="18" charset="0"/>
              </a:rPr>
              <a:t>1bis (Autres critères)</a:t>
            </a:r>
            <a:endParaRPr lang="fr-FR" sz="2400" dirty="0">
              <a:solidFill>
                <a:srgbClr val="00AC8C"/>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3" name="Connecteur droit 42">
            <a:extLst>
              <a:ext uri="{FF2B5EF4-FFF2-40B4-BE49-F238E27FC236}">
                <a16:creationId xmlns:a16="http://schemas.microsoft.com/office/drawing/2014/main" id="{709D7982-39FB-4A7E-8CDD-857FC6E6689F}"/>
              </a:ext>
            </a:extLst>
          </p:cNvPr>
          <p:cNvCxnSpPr>
            <a:cxnSpLocks/>
            <a:stCxn id="41" idx="2"/>
            <a:endCxn id="31" idx="0"/>
          </p:cNvCxnSpPr>
          <p:nvPr/>
        </p:nvCxnSpPr>
        <p:spPr>
          <a:xfrm>
            <a:off x="8701026" y="1865178"/>
            <a:ext cx="828007" cy="682630"/>
          </a:xfrm>
          <a:prstGeom prst="line">
            <a:avLst/>
          </a:prstGeom>
          <a:ln w="28575">
            <a:solidFill>
              <a:srgbClr val="7030A0"/>
            </a:solidFill>
            <a:headEnd type="ova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BB2FDD02-78BA-4D32-AB3C-8C1BC13367E3}"/>
              </a:ext>
            </a:extLst>
          </p:cNvPr>
          <p:cNvCxnSpPr>
            <a:cxnSpLocks/>
            <a:stCxn id="42" idx="2"/>
            <a:endCxn id="39" idx="0"/>
          </p:cNvCxnSpPr>
          <p:nvPr/>
        </p:nvCxnSpPr>
        <p:spPr>
          <a:xfrm flipH="1">
            <a:off x="10378159" y="1865178"/>
            <a:ext cx="424710" cy="663874"/>
          </a:xfrm>
          <a:prstGeom prst="line">
            <a:avLst/>
          </a:prstGeom>
          <a:ln w="28575">
            <a:solidFill>
              <a:srgbClr val="00AC8C"/>
            </a:solidFill>
            <a:headEnd type="ova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204E162D-D5F2-44AE-A9BA-190056C800BC}"/>
              </a:ext>
            </a:extLst>
          </p:cNvPr>
          <p:cNvCxnSpPr>
            <a:cxnSpLocks/>
            <a:stCxn id="40" idx="2"/>
          </p:cNvCxnSpPr>
          <p:nvPr/>
        </p:nvCxnSpPr>
        <p:spPr>
          <a:xfrm>
            <a:off x="5190949" y="1865178"/>
            <a:ext cx="768787" cy="678755"/>
          </a:xfrm>
          <a:prstGeom prst="line">
            <a:avLst/>
          </a:prstGeom>
          <a:ln w="28575">
            <a:solidFill>
              <a:srgbClr val="00AC8C"/>
            </a:solidFill>
            <a:headEnd type="ova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BB2FDD02-78BA-4D32-AB3C-8C1BC13367E3}"/>
              </a:ext>
            </a:extLst>
          </p:cNvPr>
          <p:cNvCxnSpPr>
            <a:cxnSpLocks/>
          </p:cNvCxnSpPr>
          <p:nvPr/>
        </p:nvCxnSpPr>
        <p:spPr>
          <a:xfrm flipV="1">
            <a:off x="4023360" y="4366329"/>
            <a:ext cx="844" cy="232011"/>
          </a:xfrm>
          <a:prstGeom prst="line">
            <a:avLst/>
          </a:prstGeom>
          <a:ln w="28575">
            <a:solidFill>
              <a:schemeClr val="accent5"/>
            </a:solidFill>
            <a:headEnd type="oval"/>
          </a:ln>
        </p:spPr>
        <p:style>
          <a:lnRef idx="1">
            <a:schemeClr val="accent1"/>
          </a:lnRef>
          <a:fillRef idx="0">
            <a:schemeClr val="accent1"/>
          </a:fillRef>
          <a:effectRef idx="0">
            <a:schemeClr val="accent1"/>
          </a:effectRef>
          <a:fontRef idx="minor">
            <a:schemeClr val="tx1"/>
          </a:fontRef>
        </p:style>
      </p:cxnSp>
      <p:sp>
        <p:nvSpPr>
          <p:cNvPr id="55" name="Zone de texte 470">
            <a:extLst>
              <a:ext uri="{FF2B5EF4-FFF2-40B4-BE49-F238E27FC236}">
                <a16:creationId xmlns:a16="http://schemas.microsoft.com/office/drawing/2014/main" id="{71DB6914-6487-4FEC-8B94-DAA662F1683B}"/>
              </a:ext>
            </a:extLst>
          </p:cNvPr>
          <p:cNvSpPr txBox="1"/>
          <p:nvPr/>
        </p:nvSpPr>
        <p:spPr>
          <a:xfrm>
            <a:off x="3415982" y="4593919"/>
            <a:ext cx="3167701" cy="396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300"/>
              </a:spcAft>
            </a:pPr>
            <a:r>
              <a:rPr lang="fr-FR" dirty="0" smtClean="0">
                <a:solidFill>
                  <a:schemeClr val="accent5"/>
                </a:solidFill>
                <a:latin typeface="Calibri" panose="020F0502020204030204" pitchFamily="34" charset="0"/>
                <a:ea typeface="Calibri" panose="020F0502020204030204" pitchFamily="34" charset="0"/>
                <a:cs typeface="Times New Roman" panose="02020603050405020304" pitchFamily="18" charset="0"/>
              </a:rPr>
              <a:t>4 (Résultat sous forme de liste)</a:t>
            </a:r>
            <a:endParaRPr lang="fr-FR"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Zone de texte 470">
            <a:extLst>
              <a:ext uri="{FF2B5EF4-FFF2-40B4-BE49-F238E27FC236}">
                <a16:creationId xmlns:a16="http://schemas.microsoft.com/office/drawing/2014/main" id="{71DB6914-6487-4FEC-8B94-DAA662F1683B}"/>
              </a:ext>
            </a:extLst>
          </p:cNvPr>
          <p:cNvSpPr txBox="1"/>
          <p:nvPr/>
        </p:nvSpPr>
        <p:spPr>
          <a:xfrm>
            <a:off x="7095647" y="4593919"/>
            <a:ext cx="3417399" cy="396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300"/>
              </a:spcAft>
            </a:pP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3</a:t>
            </a:r>
            <a:r>
              <a:rPr lang="fr-FR"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(Résultat sous forme de </a:t>
            </a: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fr-FR"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iche)</a:t>
            </a:r>
            <a:endParaRPr lang="fr-FR"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0" name="Connecteur droit 59">
            <a:extLst>
              <a:ext uri="{FF2B5EF4-FFF2-40B4-BE49-F238E27FC236}">
                <a16:creationId xmlns:a16="http://schemas.microsoft.com/office/drawing/2014/main" id="{0806E4A6-466D-464D-AEA0-9CACEA19E3EE}"/>
              </a:ext>
            </a:extLst>
          </p:cNvPr>
          <p:cNvCxnSpPr>
            <a:cxnSpLocks/>
            <a:stCxn id="59" idx="0"/>
          </p:cNvCxnSpPr>
          <p:nvPr/>
        </p:nvCxnSpPr>
        <p:spPr>
          <a:xfrm flipV="1">
            <a:off x="8804347" y="4366328"/>
            <a:ext cx="19" cy="227591"/>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61" name="Rectangle : coins arrondis 86">
            <a:extLst>
              <a:ext uri="{FF2B5EF4-FFF2-40B4-BE49-F238E27FC236}">
                <a16:creationId xmlns:a16="http://schemas.microsoft.com/office/drawing/2014/main" id="{DBB6415B-E7C5-448F-9A17-696A985C864F}"/>
              </a:ext>
            </a:extLst>
          </p:cNvPr>
          <p:cNvSpPr/>
          <p:nvPr/>
        </p:nvSpPr>
        <p:spPr>
          <a:xfrm>
            <a:off x="1400906" y="3438623"/>
            <a:ext cx="3043323" cy="242728"/>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cxnSp>
        <p:nvCxnSpPr>
          <p:cNvPr id="65" name="Connecteur droit 64">
            <a:extLst>
              <a:ext uri="{FF2B5EF4-FFF2-40B4-BE49-F238E27FC236}">
                <a16:creationId xmlns:a16="http://schemas.microsoft.com/office/drawing/2014/main" id="{BB2FDD02-78BA-4D32-AB3C-8C1BC13367E3}"/>
              </a:ext>
            </a:extLst>
          </p:cNvPr>
          <p:cNvCxnSpPr>
            <a:cxnSpLocks/>
          </p:cNvCxnSpPr>
          <p:nvPr/>
        </p:nvCxnSpPr>
        <p:spPr>
          <a:xfrm flipV="1">
            <a:off x="1828800" y="3681351"/>
            <a:ext cx="0" cy="912566"/>
          </a:xfrm>
          <a:prstGeom prst="line">
            <a:avLst/>
          </a:prstGeom>
          <a:ln w="28575">
            <a:solidFill>
              <a:srgbClr val="FFC000"/>
            </a:solidFill>
            <a:headEnd type="oval"/>
          </a:ln>
        </p:spPr>
        <p:style>
          <a:lnRef idx="1">
            <a:schemeClr val="accent1"/>
          </a:lnRef>
          <a:fillRef idx="0">
            <a:schemeClr val="accent1"/>
          </a:fillRef>
          <a:effectRef idx="0">
            <a:schemeClr val="accent1"/>
          </a:effectRef>
          <a:fontRef idx="minor">
            <a:schemeClr val="tx1"/>
          </a:fontRef>
        </p:style>
      </p:cxnSp>
      <p:sp>
        <p:nvSpPr>
          <p:cNvPr id="68" name="Zone de texte 470">
            <a:extLst>
              <a:ext uri="{FF2B5EF4-FFF2-40B4-BE49-F238E27FC236}">
                <a16:creationId xmlns:a16="http://schemas.microsoft.com/office/drawing/2014/main" id="{71DB6914-6487-4FEC-8B94-DAA662F1683B}"/>
              </a:ext>
            </a:extLst>
          </p:cNvPr>
          <p:cNvSpPr txBox="1"/>
          <p:nvPr/>
        </p:nvSpPr>
        <p:spPr>
          <a:xfrm>
            <a:off x="561703" y="4593918"/>
            <a:ext cx="2854279" cy="3960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300"/>
              </a:spcAft>
            </a:pPr>
            <a:r>
              <a:rPr lang="fr-FR" dirty="0">
                <a:solidFill>
                  <a:srgbClr val="FFC000"/>
                </a:solidFill>
                <a:latin typeface="Calibri" panose="020F0502020204030204" pitchFamily="34" charset="0"/>
                <a:ea typeface="Calibri" panose="020F0502020204030204" pitchFamily="34" charset="0"/>
                <a:cs typeface="Times New Roman" panose="02020603050405020304" pitchFamily="18" charset="0"/>
              </a:rPr>
              <a:t>5</a:t>
            </a:r>
            <a:r>
              <a:rPr lang="fr-FR"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 (Filtre sur la liste résultat)</a:t>
            </a:r>
            <a:endParaRPr lang="fr-FR"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ZoneTexte 31"/>
          <p:cNvSpPr txBox="1"/>
          <p:nvPr/>
        </p:nvSpPr>
        <p:spPr>
          <a:xfrm>
            <a:off x="1232018" y="5322643"/>
            <a:ext cx="10048353" cy="1000274"/>
          </a:xfrm>
          <a:prstGeom prst="rect">
            <a:avLst/>
          </a:prstGeom>
          <a:noFill/>
        </p:spPr>
        <p:txBody>
          <a:bodyPr wrap="square" rtlCol="0">
            <a:spAutoFit/>
          </a:bodyPr>
          <a:lstStyle/>
          <a:p>
            <a:r>
              <a:rPr lang="fr-FR" dirty="0" smtClean="0"/>
              <a:t>La recherche se fait sur des critères (2 ou 3 dans la bannière </a:t>
            </a:r>
            <a:r>
              <a:rPr lang="fr-FR" dirty="0" smtClean="0">
                <a:solidFill>
                  <a:srgbClr val="00AC8C"/>
                </a:solidFill>
              </a:rPr>
              <a:t>[1]</a:t>
            </a:r>
            <a:r>
              <a:rPr lang="fr-FR" dirty="0" smtClean="0"/>
              <a:t>, d’autres dans « Plus de critères » </a:t>
            </a:r>
            <a:r>
              <a:rPr lang="fr-FR" dirty="0" smtClean="0">
                <a:solidFill>
                  <a:srgbClr val="00AC8C"/>
                </a:solidFill>
              </a:rPr>
              <a:t>[1bis]</a:t>
            </a:r>
            <a:r>
              <a:rPr lang="fr-FR" dirty="0" smtClean="0"/>
              <a:t>).</a:t>
            </a:r>
          </a:p>
          <a:p>
            <a:r>
              <a:rPr lang="fr-FR" dirty="0" smtClean="0"/>
              <a:t>Il est possible de remplacer un ou plusieurs caractères par le symbole %</a:t>
            </a:r>
          </a:p>
          <a:p>
            <a:endParaRPr lang="fr-FR" sz="500" dirty="0" smtClean="0"/>
          </a:p>
          <a:p>
            <a:r>
              <a:rPr lang="fr-FR" dirty="0" smtClean="0"/>
              <a:t>Le résultat peut être affiné avec un filtre (au dessus de la liste de résultat).</a:t>
            </a:r>
            <a:endParaRPr lang="fr-FR" dirty="0"/>
          </a:p>
        </p:txBody>
      </p:sp>
    </p:spTree>
    <p:extLst>
      <p:ext uri="{BB962C8B-B14F-4D97-AF65-F5344CB8AC3E}">
        <p14:creationId xmlns:p14="http://schemas.microsoft.com/office/powerpoint/2010/main" val="1616094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1602886" y="2219156"/>
            <a:ext cx="9153138" cy="2281548"/>
          </a:xfrm>
          <a:prstGeom prst="rect">
            <a:avLst/>
          </a:prstGeom>
        </p:spPr>
      </p:pic>
      <p:sp>
        <p:nvSpPr>
          <p:cNvPr id="2" name="Titre 1">
            <a:extLst>
              <a:ext uri="{FF2B5EF4-FFF2-40B4-BE49-F238E27FC236}">
                <a16:creationId xmlns:a16="http://schemas.microsoft.com/office/drawing/2014/main" id="{2FA5FFB3-0E9F-4022-9107-493968A47875}"/>
              </a:ext>
            </a:extLst>
          </p:cNvPr>
          <p:cNvSpPr>
            <a:spLocks noGrp="1"/>
          </p:cNvSpPr>
          <p:nvPr>
            <p:ph type="title"/>
          </p:nvPr>
        </p:nvSpPr>
        <p:spPr/>
        <p:txBody>
          <a:bodyPr>
            <a:normAutofit fontScale="90000"/>
          </a:bodyPr>
          <a:lstStyle/>
          <a:p>
            <a:r>
              <a:rPr lang="fr-FR" dirty="0"/>
              <a:t>1-3 Navigation dans </a:t>
            </a:r>
            <a:r>
              <a:rPr lang="fr-FR" dirty="0" err="1"/>
              <a:t>RenoiRH</a:t>
            </a:r>
            <a:r>
              <a:rPr lang="fr-FR" dirty="0"/>
              <a:t> </a:t>
            </a:r>
            <a:r>
              <a:rPr lang="fr-FR" dirty="0" smtClean="0"/>
              <a:t>Formation </a:t>
            </a:r>
            <a:r>
              <a:rPr lang="fr-FR" dirty="0"/>
              <a:t>-</a:t>
            </a:r>
            <a:r>
              <a:rPr lang="fr-FR" dirty="0" smtClean="0"/>
              <a:t> Mise à jour</a:t>
            </a:r>
            <a:endParaRPr lang="fr-FR" dirty="0"/>
          </a:p>
        </p:txBody>
      </p:sp>
      <p:sp>
        <p:nvSpPr>
          <p:cNvPr id="56" name="Espace réservé du pied de page 55">
            <a:extLst>
              <a:ext uri="{FF2B5EF4-FFF2-40B4-BE49-F238E27FC236}">
                <a16:creationId xmlns:a16="http://schemas.microsoft.com/office/drawing/2014/main" id="{295BF652-9AEB-45D8-A615-2C85AAEB722A}"/>
              </a:ext>
            </a:extLst>
          </p:cNvPr>
          <p:cNvSpPr>
            <a:spLocks noGrp="1"/>
          </p:cNvSpPr>
          <p:nvPr>
            <p:ph type="ftr" sz="quarter" idx="11"/>
          </p:nvPr>
        </p:nvSpPr>
        <p:spPr/>
        <p:txBody>
          <a:bodyPr/>
          <a:lstStyle/>
          <a:p>
            <a:r>
              <a:rPr lang="fr-FR" dirty="0"/>
              <a:t>Module 1</a:t>
            </a:r>
          </a:p>
        </p:txBody>
      </p:sp>
      <p:sp>
        <p:nvSpPr>
          <p:cNvPr id="50" name="Rectangle 44">
            <a:extLst>
              <a:ext uri="{FF2B5EF4-FFF2-40B4-BE49-F238E27FC236}">
                <a16:creationId xmlns:a16="http://schemas.microsoft.com/office/drawing/2014/main" id="{8DCD719A-C898-417E-9D48-42EBE476F510}"/>
              </a:ext>
            </a:extLst>
          </p:cNvPr>
          <p:cNvSpPr>
            <a:spLocks noChangeArrowheads="1"/>
          </p:cNvSpPr>
          <p:nvPr/>
        </p:nvSpPr>
        <p:spPr bwMode="auto">
          <a:xfrm>
            <a:off x="2627797" y="10967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73" name="Rectangle : coins arrondis 72">
            <a:extLst>
              <a:ext uri="{FF2B5EF4-FFF2-40B4-BE49-F238E27FC236}">
                <a16:creationId xmlns:a16="http://schemas.microsoft.com/office/drawing/2014/main" id="{45E99395-5FD1-4788-9007-45D4DD8D502D}"/>
              </a:ext>
            </a:extLst>
          </p:cNvPr>
          <p:cNvSpPr/>
          <p:nvPr/>
        </p:nvSpPr>
        <p:spPr>
          <a:xfrm>
            <a:off x="5087729" y="3006547"/>
            <a:ext cx="229497" cy="220420"/>
          </a:xfrm>
          <a:prstGeom prst="roundRect">
            <a:avLst/>
          </a:prstGeom>
          <a:noFill/>
          <a:ln w="28575">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9" name="Rectangle 44">
            <a:extLst>
              <a:ext uri="{FF2B5EF4-FFF2-40B4-BE49-F238E27FC236}">
                <a16:creationId xmlns:a16="http://schemas.microsoft.com/office/drawing/2014/main" id="{78F7A9D4-2CBA-47D6-983D-758806231277}"/>
              </a:ext>
            </a:extLst>
          </p:cNvPr>
          <p:cNvSpPr>
            <a:spLocks noChangeArrowheads="1"/>
          </p:cNvSpPr>
          <p:nvPr/>
        </p:nvSpPr>
        <p:spPr bwMode="auto">
          <a:xfrm>
            <a:off x="5709921" y="10967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33" name="ZoneTexte 32">
            <a:extLst>
              <a:ext uri="{FF2B5EF4-FFF2-40B4-BE49-F238E27FC236}">
                <a16:creationId xmlns:a16="http://schemas.microsoft.com/office/drawing/2014/main" id="{3C21FD63-2DA2-4814-A970-24C25A7A0817}"/>
              </a:ext>
            </a:extLst>
          </p:cNvPr>
          <p:cNvSpPr txBox="1"/>
          <p:nvPr/>
        </p:nvSpPr>
        <p:spPr>
          <a:xfrm>
            <a:off x="1232018" y="670477"/>
            <a:ext cx="3715902" cy="369332"/>
          </a:xfrm>
          <a:prstGeom prst="rect">
            <a:avLst/>
          </a:prstGeom>
          <a:noFill/>
        </p:spPr>
        <p:txBody>
          <a:bodyPr wrap="square" rtlCol="0">
            <a:spAutoFit/>
          </a:bodyPr>
          <a:lstStyle/>
          <a:p>
            <a:r>
              <a:rPr lang="fr-FR" i="1" dirty="0">
                <a:latin typeface="+mj-lt"/>
              </a:rPr>
              <a:t>Présentation générale de RenoiRH</a:t>
            </a:r>
          </a:p>
        </p:txBody>
      </p:sp>
      <p:grpSp>
        <p:nvGrpSpPr>
          <p:cNvPr id="34" name="Groupe 33"/>
          <p:cNvGrpSpPr/>
          <p:nvPr/>
        </p:nvGrpSpPr>
        <p:grpSpPr>
          <a:xfrm>
            <a:off x="10975331" y="352297"/>
            <a:ext cx="756938" cy="527878"/>
            <a:chOff x="10975331" y="352297"/>
            <a:chExt cx="756938" cy="527878"/>
          </a:xfrm>
        </p:grpSpPr>
        <p:sp>
          <p:nvSpPr>
            <p:cNvPr id="35" name="Rectangle avec coins arrondis en diagonale 34"/>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
        <p:nvSpPr>
          <p:cNvPr id="4" name="Espace réservé de la date 3">
            <a:extLst>
              <a:ext uri="{FF2B5EF4-FFF2-40B4-BE49-F238E27FC236}">
                <a16:creationId xmlns:a16="http://schemas.microsoft.com/office/drawing/2014/main" id="{A916D697-9510-4ED0-A15B-E20EDA67364A}"/>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883ED484-9631-4F4C-A772-F728BFC9AFCC}"/>
              </a:ext>
            </a:extLst>
          </p:cNvPr>
          <p:cNvSpPr>
            <a:spLocks noGrp="1"/>
          </p:cNvSpPr>
          <p:nvPr>
            <p:ph type="sldNum" sz="quarter" idx="12"/>
          </p:nvPr>
        </p:nvSpPr>
        <p:spPr/>
        <p:txBody>
          <a:bodyPr/>
          <a:lstStyle/>
          <a:p>
            <a:fld id="{FE954997-C674-43B3-87A7-1C878AE16C45}" type="slidenum">
              <a:rPr lang="fr-FR" smtClean="0"/>
              <a:pPr/>
              <a:t>11</a:t>
            </a:fld>
            <a:endParaRPr lang="fr-FR" dirty="0"/>
          </a:p>
        </p:txBody>
      </p:sp>
      <p:sp>
        <p:nvSpPr>
          <p:cNvPr id="31" name="Rectangle : coins arrondis 72">
            <a:extLst>
              <a:ext uri="{FF2B5EF4-FFF2-40B4-BE49-F238E27FC236}">
                <a16:creationId xmlns:a16="http://schemas.microsoft.com/office/drawing/2014/main" id="{45E99395-5FD1-4788-9007-45D4DD8D502D}"/>
              </a:ext>
            </a:extLst>
          </p:cNvPr>
          <p:cNvSpPr/>
          <p:nvPr/>
        </p:nvSpPr>
        <p:spPr>
          <a:xfrm>
            <a:off x="9486971" y="2994319"/>
            <a:ext cx="622006" cy="232012"/>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 name="Rectangle : coins arrondis 86">
            <a:extLst>
              <a:ext uri="{FF2B5EF4-FFF2-40B4-BE49-F238E27FC236}">
                <a16:creationId xmlns:a16="http://schemas.microsoft.com/office/drawing/2014/main" id="{DBB6415B-E7C5-448F-9A17-696A985C864F}"/>
              </a:ext>
            </a:extLst>
          </p:cNvPr>
          <p:cNvSpPr/>
          <p:nvPr/>
        </p:nvSpPr>
        <p:spPr>
          <a:xfrm>
            <a:off x="8111267" y="2965581"/>
            <a:ext cx="215152" cy="260750"/>
          </a:xfrm>
          <a:prstGeom prst="round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9" name="Rectangle : coins arrondis 76">
            <a:extLst>
              <a:ext uri="{FF2B5EF4-FFF2-40B4-BE49-F238E27FC236}">
                <a16:creationId xmlns:a16="http://schemas.microsoft.com/office/drawing/2014/main" id="{8A338ABC-E5C4-416B-8F37-1A57565662E0}"/>
              </a:ext>
            </a:extLst>
          </p:cNvPr>
          <p:cNvSpPr/>
          <p:nvPr/>
        </p:nvSpPr>
        <p:spPr>
          <a:xfrm>
            <a:off x="7853082" y="2974601"/>
            <a:ext cx="247426" cy="25173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 name="Zone de texte 452">
            <a:extLst>
              <a:ext uri="{FF2B5EF4-FFF2-40B4-BE49-F238E27FC236}">
                <a16:creationId xmlns:a16="http://schemas.microsoft.com/office/drawing/2014/main" id="{50D72EFE-34D9-4ADD-A171-6734DA172059}"/>
              </a:ext>
            </a:extLst>
          </p:cNvPr>
          <p:cNvSpPr txBox="1"/>
          <p:nvPr/>
        </p:nvSpPr>
        <p:spPr>
          <a:xfrm>
            <a:off x="4221798" y="1732810"/>
            <a:ext cx="1975290" cy="396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300"/>
              </a:spcAft>
            </a:pPr>
            <a:r>
              <a:rPr lang="fr-FR" dirty="0" smtClean="0">
                <a:solidFill>
                  <a:srgbClr val="00AC8C"/>
                </a:solidFill>
                <a:effectLst/>
                <a:latin typeface="Calibri" panose="020F0502020204030204" pitchFamily="34" charset="0"/>
                <a:ea typeface="Calibri" panose="020F0502020204030204" pitchFamily="34" charset="0"/>
                <a:cs typeface="Times New Roman" panose="02020603050405020304" pitchFamily="18" charset="0"/>
              </a:rPr>
              <a:t>Nouveau dossier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Zone de texte 470">
            <a:extLst>
              <a:ext uri="{FF2B5EF4-FFF2-40B4-BE49-F238E27FC236}">
                <a16:creationId xmlns:a16="http://schemas.microsoft.com/office/drawing/2014/main" id="{447805EE-D9ED-43A5-A3A8-681AFB74F2A2}"/>
              </a:ext>
            </a:extLst>
          </p:cNvPr>
          <p:cNvSpPr txBox="1"/>
          <p:nvPr/>
        </p:nvSpPr>
        <p:spPr>
          <a:xfrm>
            <a:off x="9122477" y="1682725"/>
            <a:ext cx="1407629" cy="396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300"/>
              </a:spcAft>
            </a:pPr>
            <a:r>
              <a:rPr lang="fr-FR"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Soumettre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3" name="Connecteur droit 22">
            <a:extLst>
              <a:ext uri="{FF2B5EF4-FFF2-40B4-BE49-F238E27FC236}">
                <a16:creationId xmlns:a16="http://schemas.microsoft.com/office/drawing/2014/main" id="{204E162D-D5F2-44AE-A9BA-190056C800BC}"/>
              </a:ext>
            </a:extLst>
          </p:cNvPr>
          <p:cNvCxnSpPr>
            <a:cxnSpLocks/>
          </p:cNvCxnSpPr>
          <p:nvPr/>
        </p:nvCxnSpPr>
        <p:spPr>
          <a:xfrm flipH="1">
            <a:off x="5195944" y="2066364"/>
            <a:ext cx="6533" cy="908237"/>
          </a:xfrm>
          <a:prstGeom prst="line">
            <a:avLst/>
          </a:prstGeom>
          <a:ln w="28575">
            <a:solidFill>
              <a:srgbClr val="00AC8C"/>
            </a:solidFill>
            <a:headEnd type="ova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709D7982-39FB-4A7E-8CDD-857FC6E6689F}"/>
              </a:ext>
            </a:extLst>
          </p:cNvPr>
          <p:cNvCxnSpPr>
            <a:cxnSpLocks/>
          </p:cNvCxnSpPr>
          <p:nvPr/>
        </p:nvCxnSpPr>
        <p:spPr>
          <a:xfrm flipH="1">
            <a:off x="9810976" y="2078725"/>
            <a:ext cx="17739" cy="886856"/>
          </a:xfrm>
          <a:prstGeom prst="line">
            <a:avLst/>
          </a:prstGeom>
          <a:ln w="28575">
            <a:solidFill>
              <a:srgbClr val="7030A0"/>
            </a:solidFill>
            <a:headEnd type="ova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BB2FDD02-78BA-4D32-AB3C-8C1BC13367E3}"/>
              </a:ext>
            </a:extLst>
          </p:cNvPr>
          <p:cNvCxnSpPr>
            <a:cxnSpLocks/>
          </p:cNvCxnSpPr>
          <p:nvPr/>
        </p:nvCxnSpPr>
        <p:spPr>
          <a:xfrm>
            <a:off x="7691718" y="2059524"/>
            <a:ext cx="256603" cy="906057"/>
          </a:xfrm>
          <a:prstGeom prst="line">
            <a:avLst/>
          </a:prstGeom>
          <a:ln w="28575">
            <a:solidFill>
              <a:srgbClr val="ED7D31"/>
            </a:solidFill>
            <a:headEnd type="oval"/>
          </a:ln>
        </p:spPr>
        <p:style>
          <a:lnRef idx="1">
            <a:schemeClr val="accent1"/>
          </a:lnRef>
          <a:fillRef idx="0">
            <a:schemeClr val="accent1"/>
          </a:fillRef>
          <a:effectRef idx="0">
            <a:schemeClr val="accent1"/>
          </a:effectRef>
          <a:fontRef idx="minor">
            <a:schemeClr val="tx1"/>
          </a:fontRef>
        </p:style>
      </p:cxnSp>
      <p:sp>
        <p:nvSpPr>
          <p:cNvPr id="30" name="Zone de texte 452">
            <a:extLst>
              <a:ext uri="{FF2B5EF4-FFF2-40B4-BE49-F238E27FC236}">
                <a16:creationId xmlns:a16="http://schemas.microsoft.com/office/drawing/2014/main" id="{F7AC2D55-8091-47A5-ACF6-35B1BD500847}"/>
              </a:ext>
            </a:extLst>
          </p:cNvPr>
          <p:cNvSpPr txBox="1"/>
          <p:nvPr/>
        </p:nvSpPr>
        <p:spPr>
          <a:xfrm>
            <a:off x="6928115" y="1663524"/>
            <a:ext cx="1505690" cy="396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300"/>
              </a:spcAft>
            </a:pPr>
            <a:r>
              <a:rPr lang="fr-FR"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Dupliquer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Zone de texte 470">
            <a:extLst>
              <a:ext uri="{FF2B5EF4-FFF2-40B4-BE49-F238E27FC236}">
                <a16:creationId xmlns:a16="http://schemas.microsoft.com/office/drawing/2014/main" id="{71DB6914-6487-4FEC-8B94-DAA662F1683B}"/>
              </a:ext>
            </a:extLst>
          </p:cNvPr>
          <p:cNvSpPr txBox="1"/>
          <p:nvPr/>
        </p:nvSpPr>
        <p:spPr>
          <a:xfrm>
            <a:off x="7920569" y="1670364"/>
            <a:ext cx="1591218" cy="396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3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Supprimer</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0" name="Connecteur droit 39">
            <a:extLst>
              <a:ext uri="{FF2B5EF4-FFF2-40B4-BE49-F238E27FC236}">
                <a16:creationId xmlns:a16="http://schemas.microsoft.com/office/drawing/2014/main" id="{BB2FDD02-78BA-4D32-AB3C-8C1BC13367E3}"/>
              </a:ext>
            </a:extLst>
          </p:cNvPr>
          <p:cNvCxnSpPr>
            <a:cxnSpLocks/>
            <a:stCxn id="32" idx="2"/>
            <a:endCxn id="37" idx="0"/>
          </p:cNvCxnSpPr>
          <p:nvPr/>
        </p:nvCxnSpPr>
        <p:spPr>
          <a:xfrm flipH="1">
            <a:off x="8218843" y="2066364"/>
            <a:ext cx="497335" cy="899217"/>
          </a:xfrm>
          <a:prstGeom prst="line">
            <a:avLst/>
          </a:prstGeom>
          <a:ln w="28575">
            <a:solidFill>
              <a:schemeClr val="accent4"/>
            </a:solidFill>
            <a:headEnd type="oval"/>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1658687" y="5131453"/>
            <a:ext cx="9034714" cy="923330"/>
          </a:xfrm>
          <a:prstGeom prst="rect">
            <a:avLst/>
          </a:prstGeom>
          <a:noFill/>
        </p:spPr>
        <p:txBody>
          <a:bodyPr wrap="square" rtlCol="0">
            <a:spAutoFit/>
          </a:bodyPr>
          <a:lstStyle/>
          <a:p>
            <a:r>
              <a:rPr lang="fr-FR" dirty="0" smtClean="0"/>
              <a:t>Pour créer (un stage, une session, …), il faut cliquer sur « Nouveau dossier ».</a:t>
            </a:r>
          </a:p>
          <a:p>
            <a:r>
              <a:rPr lang="fr-FR" dirty="0" smtClean="0"/>
              <a:t>A la fin de la saisie, il faut cliquer sur « Soumettre ».</a:t>
            </a:r>
          </a:p>
          <a:p>
            <a:r>
              <a:rPr lang="fr-FR" dirty="0" smtClean="0"/>
              <a:t>Dans certains cas, il est possible de supprimer ou de dupliquer.</a:t>
            </a:r>
            <a:endParaRPr lang="fr-FR" dirty="0"/>
          </a:p>
        </p:txBody>
      </p:sp>
    </p:spTree>
    <p:extLst>
      <p:ext uri="{BB962C8B-B14F-4D97-AF65-F5344CB8AC3E}">
        <p14:creationId xmlns:p14="http://schemas.microsoft.com/office/powerpoint/2010/main" val="3582627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A5FFB3-0E9F-4022-9107-493968A47875}"/>
              </a:ext>
            </a:extLst>
          </p:cNvPr>
          <p:cNvSpPr>
            <a:spLocks noGrp="1"/>
          </p:cNvSpPr>
          <p:nvPr>
            <p:ph type="title"/>
          </p:nvPr>
        </p:nvSpPr>
        <p:spPr/>
        <p:txBody>
          <a:bodyPr>
            <a:normAutofit fontScale="90000"/>
          </a:bodyPr>
          <a:lstStyle/>
          <a:p>
            <a:r>
              <a:rPr lang="fr-FR" dirty="0"/>
              <a:t>1-4 Nouvelles notions avec RenoiRH Formation (1)</a:t>
            </a:r>
          </a:p>
        </p:txBody>
      </p:sp>
      <p:sp>
        <p:nvSpPr>
          <p:cNvPr id="38" name="Espace réservé du contenu 37">
            <a:extLst>
              <a:ext uri="{FF2B5EF4-FFF2-40B4-BE49-F238E27FC236}">
                <a16:creationId xmlns:a16="http://schemas.microsoft.com/office/drawing/2014/main" id="{ADBEF360-D58D-4C4A-8EA8-4799BCD996D3}"/>
              </a:ext>
            </a:extLst>
          </p:cNvPr>
          <p:cNvSpPr>
            <a:spLocks noGrp="1"/>
          </p:cNvSpPr>
          <p:nvPr>
            <p:ph idx="1"/>
          </p:nvPr>
        </p:nvSpPr>
        <p:spPr>
          <a:xfrm>
            <a:off x="1247258" y="1302028"/>
            <a:ext cx="10166176" cy="4874935"/>
          </a:xfrm>
        </p:spPr>
        <p:txBody>
          <a:bodyPr>
            <a:normAutofit lnSpcReduction="10000"/>
          </a:bodyPr>
          <a:lstStyle/>
          <a:p>
            <a:pPr marL="0" indent="0">
              <a:buNone/>
            </a:pPr>
            <a:r>
              <a:rPr lang="fr-FR" sz="2400" b="1" dirty="0">
                <a:solidFill>
                  <a:srgbClr val="00AC8C"/>
                </a:solidFill>
              </a:rPr>
              <a:t>UO Organisatrice</a:t>
            </a:r>
          </a:p>
          <a:p>
            <a:pPr marL="182563" lvl="0" indent="-182563">
              <a:spcAft>
                <a:spcPts val="600"/>
              </a:spcAft>
              <a:buClr>
                <a:srgbClr val="00AC8C"/>
              </a:buClr>
            </a:pPr>
            <a:r>
              <a:rPr lang="fr-FR" sz="2200" dirty="0">
                <a:latin typeface="+mn-lt"/>
              </a:rPr>
              <a:t>L’Unité Organisationnelle (UO) correspond à la structure (ex : </a:t>
            </a:r>
            <a:r>
              <a:rPr lang="fr-FR" sz="2200" i="1" dirty="0">
                <a:latin typeface="+mn-lt"/>
              </a:rPr>
              <a:t>EPL de Brive, DRFC Nouvelle Aquitaine…</a:t>
            </a:r>
            <a:r>
              <a:rPr lang="fr-FR" sz="2200" dirty="0">
                <a:latin typeface="+mn-lt"/>
              </a:rPr>
              <a:t>)</a:t>
            </a:r>
          </a:p>
          <a:p>
            <a:pPr marL="182563" lvl="0" indent="-182563">
              <a:spcAft>
                <a:spcPts val="600"/>
              </a:spcAft>
              <a:buClr>
                <a:srgbClr val="00AC8C"/>
              </a:buClr>
            </a:pPr>
            <a:r>
              <a:rPr lang="fr-FR" sz="2200" dirty="0">
                <a:latin typeface="+mn-lt"/>
              </a:rPr>
              <a:t>L’UO Organisatrice correspond à la Structure Organisatrice d’un stage.</a:t>
            </a:r>
          </a:p>
          <a:p>
            <a:pPr marL="0" lvl="0" indent="0">
              <a:spcAft>
                <a:spcPts val="600"/>
              </a:spcAft>
              <a:buNone/>
            </a:pPr>
            <a:endParaRPr lang="fr-FR" b="1" u="sng" dirty="0">
              <a:solidFill>
                <a:srgbClr val="C00000"/>
              </a:solidFill>
            </a:endParaRPr>
          </a:p>
          <a:p>
            <a:pPr marL="0" lvl="0" indent="0">
              <a:spcAft>
                <a:spcPts val="600"/>
              </a:spcAft>
              <a:buNone/>
            </a:pPr>
            <a:r>
              <a:rPr lang="fr-FR" sz="2400" b="1" dirty="0">
                <a:solidFill>
                  <a:srgbClr val="00AC8C"/>
                </a:solidFill>
              </a:rPr>
              <a:t>Stages / Sessions / Périodes</a:t>
            </a:r>
          </a:p>
          <a:p>
            <a:pPr lvl="0">
              <a:spcAft>
                <a:spcPts val="600"/>
              </a:spcAft>
            </a:pPr>
            <a:r>
              <a:rPr lang="fr-FR" sz="2200" b="1" dirty="0">
                <a:latin typeface="+mn-lt"/>
              </a:rPr>
              <a:t>Un stage </a:t>
            </a:r>
            <a:r>
              <a:rPr lang="fr-FR" sz="2200" dirty="0">
                <a:latin typeface="+mn-lt"/>
              </a:rPr>
              <a:t>est créé pour une durée indéterminée. Il précise les données caractéristiques de la formation : libellé, classification, durée, organisation, contenu…</a:t>
            </a:r>
          </a:p>
          <a:p>
            <a:pPr lvl="0">
              <a:spcAft>
                <a:spcPts val="600"/>
              </a:spcAft>
            </a:pPr>
            <a:r>
              <a:rPr lang="fr-FR" sz="2200" b="1" dirty="0">
                <a:latin typeface="+mn-lt"/>
              </a:rPr>
              <a:t>L’ouverture d’une ou plusieurs sessions d’un stage </a:t>
            </a:r>
            <a:r>
              <a:rPr lang="fr-FR" sz="2200" dirty="0">
                <a:latin typeface="+mn-lt"/>
              </a:rPr>
              <a:t>précise les dates et le lieu de déroulement de la session. </a:t>
            </a:r>
          </a:p>
          <a:p>
            <a:pPr lvl="0">
              <a:spcAft>
                <a:spcPts val="600"/>
              </a:spcAft>
            </a:pPr>
            <a:r>
              <a:rPr lang="fr-FR" sz="2200" dirty="0">
                <a:latin typeface="+mn-lt"/>
              </a:rPr>
              <a:t>Une session peut être constituée de plusieurs </a:t>
            </a:r>
            <a:r>
              <a:rPr lang="fr-FR" sz="2200" b="1" dirty="0">
                <a:latin typeface="+mn-lt"/>
              </a:rPr>
              <a:t>périodes</a:t>
            </a:r>
            <a:r>
              <a:rPr lang="fr-FR" sz="2200" dirty="0">
                <a:latin typeface="+mn-lt"/>
              </a:rPr>
              <a:t>, avec des modalités, des dates et des lieux différents.</a:t>
            </a:r>
          </a:p>
          <a:p>
            <a:pPr marL="0" indent="0">
              <a:buNone/>
            </a:pPr>
            <a:endParaRPr lang="fr-FR" b="1" u="sng" dirty="0">
              <a:solidFill>
                <a:srgbClr val="C00000"/>
              </a:solidFill>
            </a:endParaRPr>
          </a:p>
        </p:txBody>
      </p:sp>
      <p:sp>
        <p:nvSpPr>
          <p:cNvPr id="36" name="Espace réservé du pied de page 35">
            <a:extLst>
              <a:ext uri="{FF2B5EF4-FFF2-40B4-BE49-F238E27FC236}">
                <a16:creationId xmlns:a16="http://schemas.microsoft.com/office/drawing/2014/main" id="{B9A8880B-E702-419B-B39F-4F2EC0B495AF}"/>
              </a:ext>
            </a:extLst>
          </p:cNvPr>
          <p:cNvSpPr>
            <a:spLocks noGrp="1"/>
          </p:cNvSpPr>
          <p:nvPr>
            <p:ph type="ftr" sz="quarter" idx="11"/>
          </p:nvPr>
        </p:nvSpPr>
        <p:spPr/>
        <p:txBody>
          <a:bodyPr/>
          <a:lstStyle/>
          <a:p>
            <a:r>
              <a:rPr lang="fr-FR" dirty="0"/>
              <a:t>Module 1</a:t>
            </a:r>
          </a:p>
        </p:txBody>
      </p:sp>
      <p:sp>
        <p:nvSpPr>
          <p:cNvPr id="74" name="ZoneTexte 73">
            <a:extLst>
              <a:ext uri="{FF2B5EF4-FFF2-40B4-BE49-F238E27FC236}">
                <a16:creationId xmlns:a16="http://schemas.microsoft.com/office/drawing/2014/main" id="{843CF405-712C-431C-8B97-E7D2EE356300}"/>
              </a:ext>
            </a:extLst>
          </p:cNvPr>
          <p:cNvSpPr txBox="1"/>
          <p:nvPr/>
        </p:nvSpPr>
        <p:spPr>
          <a:xfrm>
            <a:off x="1232018" y="670477"/>
            <a:ext cx="3715902" cy="369332"/>
          </a:xfrm>
          <a:prstGeom prst="rect">
            <a:avLst/>
          </a:prstGeom>
          <a:noFill/>
        </p:spPr>
        <p:txBody>
          <a:bodyPr wrap="square" rtlCol="0">
            <a:spAutoFit/>
          </a:bodyPr>
          <a:lstStyle/>
          <a:p>
            <a:r>
              <a:rPr lang="fr-FR" i="1" dirty="0">
                <a:latin typeface="+mj-lt"/>
              </a:rPr>
              <a:t>Présentation générale de RenoiRH</a:t>
            </a:r>
          </a:p>
        </p:txBody>
      </p:sp>
      <p:sp>
        <p:nvSpPr>
          <p:cNvPr id="17" name="Rectangle : avec coins arrondis en diagonale 16">
            <a:extLst>
              <a:ext uri="{FF2B5EF4-FFF2-40B4-BE49-F238E27FC236}">
                <a16:creationId xmlns:a16="http://schemas.microsoft.com/office/drawing/2014/main" id="{29D66001-A698-456E-85F6-01F2972BB41E}"/>
              </a:ext>
            </a:extLst>
          </p:cNvPr>
          <p:cNvSpPr/>
          <p:nvPr/>
        </p:nvSpPr>
        <p:spPr>
          <a:xfrm>
            <a:off x="60960" y="1032521"/>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1 –</a:t>
            </a:r>
            <a:br>
              <a:rPr lang="fr-FR" sz="1000" dirty="0"/>
            </a:br>
            <a:r>
              <a:rPr lang="fr-FR" sz="1000" dirty="0"/>
              <a:t>RenoiRH</a:t>
            </a:r>
            <a:endParaRPr lang="fr-FR" sz="2800" dirty="0"/>
          </a:p>
        </p:txBody>
      </p:sp>
      <p:sp>
        <p:nvSpPr>
          <p:cNvPr id="18" name="Rectangle : avec coins arrondis en diagonale 17">
            <a:extLst>
              <a:ext uri="{FF2B5EF4-FFF2-40B4-BE49-F238E27FC236}">
                <a16:creationId xmlns:a16="http://schemas.microsoft.com/office/drawing/2014/main" id="{5BEED0B2-63B5-41CA-9642-0CA1160EC867}"/>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endParaRPr lang="fr-FR" sz="2800" dirty="0">
              <a:solidFill>
                <a:srgbClr val="00AC8C"/>
              </a:solidFill>
            </a:endParaRPr>
          </a:p>
        </p:txBody>
      </p:sp>
      <p:sp>
        <p:nvSpPr>
          <p:cNvPr id="19" name="Rectangle : avec coins arrondis en diagonale 18">
            <a:extLst>
              <a:ext uri="{FF2B5EF4-FFF2-40B4-BE49-F238E27FC236}">
                <a16:creationId xmlns:a16="http://schemas.microsoft.com/office/drawing/2014/main" id="{D148B2A3-5730-41DB-8C92-02749DA14178}"/>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20" name="Rectangle : avec coins arrondis en diagonale 19">
            <a:extLst>
              <a:ext uri="{FF2B5EF4-FFF2-40B4-BE49-F238E27FC236}">
                <a16:creationId xmlns:a16="http://schemas.microsoft.com/office/drawing/2014/main" id="{F457A7F4-65BD-412D-BF21-FDD450B87FCD}"/>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21" name="Rectangle : avec coins arrondis en diagonale 20">
            <a:extLst>
              <a:ext uri="{FF2B5EF4-FFF2-40B4-BE49-F238E27FC236}">
                <a16:creationId xmlns:a16="http://schemas.microsoft.com/office/drawing/2014/main" id="{BE187B62-A909-4E4A-AEEC-B2BBF60098F4}"/>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22" name="Rectangle : avec coins arrondis en diagonale 21">
            <a:extLst>
              <a:ext uri="{FF2B5EF4-FFF2-40B4-BE49-F238E27FC236}">
                <a16:creationId xmlns:a16="http://schemas.microsoft.com/office/drawing/2014/main" id="{52D4EB1B-8A0E-4B79-AD21-661FC1FE0DA2}"/>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23" name="Rectangle : avec coins arrondis en diagonale 22">
            <a:extLst>
              <a:ext uri="{FF2B5EF4-FFF2-40B4-BE49-F238E27FC236}">
                <a16:creationId xmlns:a16="http://schemas.microsoft.com/office/drawing/2014/main" id="{11870A67-0EB6-4AC8-9737-DFB5746D21D7}"/>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24" name="Rectangle : avec coins arrondis en diagonale 23">
            <a:extLst>
              <a:ext uri="{FF2B5EF4-FFF2-40B4-BE49-F238E27FC236}">
                <a16:creationId xmlns:a16="http://schemas.microsoft.com/office/drawing/2014/main" id="{056DCC54-5627-420E-84D7-EA0DC16FFBCA}"/>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25" name="Rectangle : avec coins arrondis en diagonale 24">
            <a:extLst>
              <a:ext uri="{FF2B5EF4-FFF2-40B4-BE49-F238E27FC236}">
                <a16:creationId xmlns:a16="http://schemas.microsoft.com/office/drawing/2014/main" id="{B50D1B6E-F54E-4645-944C-9D6A8F6F6381}"/>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3" name="Espace réservé de la date 2">
            <a:extLst>
              <a:ext uri="{FF2B5EF4-FFF2-40B4-BE49-F238E27FC236}">
                <a16:creationId xmlns:a16="http://schemas.microsoft.com/office/drawing/2014/main" id="{66A4E47A-A397-4417-8FA0-D28615A254FD}"/>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024D7CD-B3BA-424D-8D2C-4B7E276415E1}"/>
              </a:ext>
            </a:extLst>
          </p:cNvPr>
          <p:cNvSpPr>
            <a:spLocks noGrp="1"/>
          </p:cNvSpPr>
          <p:nvPr>
            <p:ph type="sldNum" sz="quarter" idx="12"/>
          </p:nvPr>
        </p:nvSpPr>
        <p:spPr/>
        <p:txBody>
          <a:bodyPr/>
          <a:lstStyle/>
          <a:p>
            <a:fld id="{FE954997-C674-43B3-87A7-1C878AE16C45}" type="slidenum">
              <a:rPr lang="fr-FR" smtClean="0"/>
              <a:pPr/>
              <a:t>12</a:t>
            </a:fld>
            <a:endParaRPr lang="fr-FR" dirty="0"/>
          </a:p>
        </p:txBody>
      </p:sp>
    </p:spTree>
    <p:extLst>
      <p:ext uri="{BB962C8B-B14F-4D97-AF65-F5344CB8AC3E}">
        <p14:creationId xmlns:p14="http://schemas.microsoft.com/office/powerpoint/2010/main" val="2242342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A5FFB3-0E9F-4022-9107-493968A47875}"/>
              </a:ext>
            </a:extLst>
          </p:cNvPr>
          <p:cNvSpPr>
            <a:spLocks noGrp="1"/>
          </p:cNvSpPr>
          <p:nvPr>
            <p:ph type="title"/>
          </p:nvPr>
        </p:nvSpPr>
        <p:spPr/>
        <p:txBody>
          <a:bodyPr>
            <a:normAutofit fontScale="90000"/>
          </a:bodyPr>
          <a:lstStyle/>
          <a:p>
            <a:r>
              <a:rPr lang="fr-FR" dirty="0"/>
              <a:t>1-4 Nouvelles notions avec RenoiRH Formation (2)</a:t>
            </a:r>
          </a:p>
        </p:txBody>
      </p:sp>
      <p:sp>
        <p:nvSpPr>
          <p:cNvPr id="38" name="Espace réservé du contenu 37">
            <a:extLst>
              <a:ext uri="{FF2B5EF4-FFF2-40B4-BE49-F238E27FC236}">
                <a16:creationId xmlns:a16="http://schemas.microsoft.com/office/drawing/2014/main" id="{ADBEF360-D58D-4C4A-8EA8-4799BCD996D3}"/>
              </a:ext>
            </a:extLst>
          </p:cNvPr>
          <p:cNvSpPr>
            <a:spLocks noGrp="1"/>
          </p:cNvSpPr>
          <p:nvPr>
            <p:ph idx="1"/>
          </p:nvPr>
        </p:nvSpPr>
        <p:spPr>
          <a:xfrm>
            <a:off x="1247258" y="1302028"/>
            <a:ext cx="10166176" cy="4874935"/>
          </a:xfrm>
        </p:spPr>
        <p:txBody>
          <a:bodyPr>
            <a:normAutofit/>
          </a:bodyPr>
          <a:lstStyle/>
          <a:p>
            <a:pPr marL="0" indent="0">
              <a:buNone/>
            </a:pPr>
            <a:r>
              <a:rPr lang="fr-FR" sz="2400" b="1" dirty="0">
                <a:solidFill>
                  <a:srgbClr val="00AC8C"/>
                </a:solidFill>
              </a:rPr>
              <a:t>Par exemple, le stage « Gérer la formation des agents MAA</a:t>
            </a:r>
            <a:br>
              <a:rPr lang="fr-FR" sz="2400" b="1" dirty="0">
                <a:solidFill>
                  <a:srgbClr val="00AC8C"/>
                </a:solidFill>
              </a:rPr>
            </a:br>
            <a:r>
              <a:rPr lang="fr-FR" sz="2400" b="1" dirty="0">
                <a:solidFill>
                  <a:srgbClr val="00AC8C"/>
                </a:solidFill>
              </a:rPr>
              <a:t>dans RenoiRH »</a:t>
            </a:r>
          </a:p>
          <a:p>
            <a:pPr marL="0" indent="0">
              <a:buNone/>
            </a:pPr>
            <a:endParaRPr lang="fr-FR" sz="1400" b="1" dirty="0">
              <a:solidFill>
                <a:srgbClr val="00AC8C"/>
              </a:solidFill>
            </a:endParaRPr>
          </a:p>
          <a:p>
            <a:pPr marL="182563" indent="-182563">
              <a:spcAft>
                <a:spcPts val="600"/>
              </a:spcAft>
            </a:pPr>
            <a:r>
              <a:rPr lang="fr-FR" sz="2200" dirty="0">
                <a:latin typeface="+mn-lt"/>
              </a:rPr>
              <a:t>L’</a:t>
            </a:r>
            <a:r>
              <a:rPr lang="fr-FR" sz="2200" b="1" dirty="0">
                <a:latin typeface="+mn-lt"/>
              </a:rPr>
              <a:t>UO Organisatrice </a:t>
            </a:r>
            <a:r>
              <a:rPr lang="fr-FR" sz="2200" dirty="0">
                <a:latin typeface="+mn-lt"/>
              </a:rPr>
              <a:t>du stage est </a:t>
            </a:r>
            <a:r>
              <a:rPr lang="fr-FR" sz="2200" dirty="0"/>
              <a:t>l’INFOMA</a:t>
            </a:r>
          </a:p>
          <a:p>
            <a:pPr marL="182563" indent="-182563">
              <a:spcAft>
                <a:spcPts val="600"/>
              </a:spcAft>
            </a:pPr>
            <a:r>
              <a:rPr lang="fr-FR" sz="2200" b="1" dirty="0">
                <a:latin typeface="+mn-lt"/>
              </a:rPr>
              <a:t>Le stage </a:t>
            </a:r>
            <a:r>
              <a:rPr lang="fr-FR" sz="2200" dirty="0">
                <a:latin typeface="+mn-lt"/>
              </a:rPr>
              <a:t>précise les données caractéristiques de la formation : libellé, classification, durée, organisation, contenu…</a:t>
            </a:r>
          </a:p>
          <a:p>
            <a:pPr lvl="0">
              <a:spcAft>
                <a:spcPts val="600"/>
              </a:spcAft>
            </a:pPr>
            <a:r>
              <a:rPr lang="fr-FR" sz="2200" b="1" dirty="0">
                <a:latin typeface="+mn-lt"/>
              </a:rPr>
              <a:t>Vous suivez </a:t>
            </a:r>
            <a:r>
              <a:rPr lang="fr-FR" sz="2200" b="1" dirty="0" smtClean="0">
                <a:latin typeface="+mn-lt"/>
              </a:rPr>
              <a:t>actuellement la </a:t>
            </a:r>
            <a:r>
              <a:rPr lang="fr-FR" sz="2200" b="1" dirty="0">
                <a:latin typeface="+mn-lt"/>
              </a:rPr>
              <a:t>session </a:t>
            </a:r>
            <a:r>
              <a:rPr lang="fr-FR" sz="2200" dirty="0">
                <a:latin typeface="+mn-lt"/>
              </a:rPr>
              <a:t>qui démarre aujourd’hui, dans un lieu et une salle donnée ou en classe virtuelle</a:t>
            </a:r>
          </a:p>
          <a:p>
            <a:pPr lvl="0">
              <a:spcAft>
                <a:spcPts val="600"/>
              </a:spcAft>
            </a:pPr>
            <a:r>
              <a:rPr lang="fr-FR" sz="2200" dirty="0">
                <a:latin typeface="+mn-lt"/>
              </a:rPr>
              <a:t>La session est constituée de 2 </a:t>
            </a:r>
            <a:r>
              <a:rPr lang="fr-FR" sz="2200" b="1" dirty="0">
                <a:latin typeface="+mn-lt"/>
              </a:rPr>
              <a:t>périodes :</a:t>
            </a:r>
          </a:p>
          <a:p>
            <a:pPr lvl="1">
              <a:spcAft>
                <a:spcPts val="600"/>
              </a:spcAft>
            </a:pPr>
            <a:r>
              <a:rPr lang="fr-FR" sz="2200" dirty="0">
                <a:latin typeface="+mn-lt"/>
              </a:rPr>
              <a:t>Une période en face à face de 3 demi journées, à des dates données</a:t>
            </a:r>
          </a:p>
          <a:p>
            <a:pPr lvl="1">
              <a:spcAft>
                <a:spcPts val="600"/>
              </a:spcAft>
            </a:pPr>
            <a:r>
              <a:rPr lang="fr-FR" sz="2200" dirty="0">
                <a:latin typeface="+mn-lt"/>
              </a:rPr>
              <a:t>Une période en autoformation sur Mentor de 3 heures</a:t>
            </a:r>
          </a:p>
          <a:p>
            <a:pPr marL="0" indent="0">
              <a:buNone/>
            </a:pPr>
            <a:endParaRPr lang="fr-FR" b="1" u="sng" dirty="0">
              <a:solidFill>
                <a:srgbClr val="C00000"/>
              </a:solidFill>
            </a:endParaRPr>
          </a:p>
        </p:txBody>
      </p:sp>
      <p:sp>
        <p:nvSpPr>
          <p:cNvPr id="36" name="Espace réservé du pied de page 35">
            <a:extLst>
              <a:ext uri="{FF2B5EF4-FFF2-40B4-BE49-F238E27FC236}">
                <a16:creationId xmlns:a16="http://schemas.microsoft.com/office/drawing/2014/main" id="{B9A8880B-E702-419B-B39F-4F2EC0B495AF}"/>
              </a:ext>
            </a:extLst>
          </p:cNvPr>
          <p:cNvSpPr>
            <a:spLocks noGrp="1"/>
          </p:cNvSpPr>
          <p:nvPr>
            <p:ph type="ftr" sz="quarter" idx="11"/>
          </p:nvPr>
        </p:nvSpPr>
        <p:spPr/>
        <p:txBody>
          <a:bodyPr/>
          <a:lstStyle/>
          <a:p>
            <a:r>
              <a:rPr lang="fr-FR" dirty="0"/>
              <a:t>Module 1</a:t>
            </a:r>
          </a:p>
        </p:txBody>
      </p:sp>
      <p:sp>
        <p:nvSpPr>
          <p:cNvPr id="74" name="ZoneTexte 73">
            <a:extLst>
              <a:ext uri="{FF2B5EF4-FFF2-40B4-BE49-F238E27FC236}">
                <a16:creationId xmlns:a16="http://schemas.microsoft.com/office/drawing/2014/main" id="{843CF405-712C-431C-8B97-E7D2EE356300}"/>
              </a:ext>
            </a:extLst>
          </p:cNvPr>
          <p:cNvSpPr txBox="1"/>
          <p:nvPr/>
        </p:nvSpPr>
        <p:spPr>
          <a:xfrm>
            <a:off x="1232018" y="670477"/>
            <a:ext cx="3715902" cy="369332"/>
          </a:xfrm>
          <a:prstGeom prst="rect">
            <a:avLst/>
          </a:prstGeom>
          <a:noFill/>
        </p:spPr>
        <p:txBody>
          <a:bodyPr wrap="square" rtlCol="0">
            <a:spAutoFit/>
          </a:bodyPr>
          <a:lstStyle/>
          <a:p>
            <a:r>
              <a:rPr lang="fr-FR" i="1" dirty="0">
                <a:latin typeface="+mj-lt"/>
              </a:rPr>
              <a:t>Présentation générale de RenoiRH</a:t>
            </a:r>
          </a:p>
        </p:txBody>
      </p:sp>
      <p:sp>
        <p:nvSpPr>
          <p:cNvPr id="17" name="Rectangle : avec coins arrondis en diagonale 16">
            <a:extLst>
              <a:ext uri="{FF2B5EF4-FFF2-40B4-BE49-F238E27FC236}">
                <a16:creationId xmlns:a16="http://schemas.microsoft.com/office/drawing/2014/main" id="{29D66001-A698-456E-85F6-01F2972BB41E}"/>
              </a:ext>
            </a:extLst>
          </p:cNvPr>
          <p:cNvSpPr/>
          <p:nvPr/>
        </p:nvSpPr>
        <p:spPr>
          <a:xfrm>
            <a:off x="60960" y="1032521"/>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1 –</a:t>
            </a:r>
            <a:br>
              <a:rPr lang="fr-FR" sz="1000" dirty="0"/>
            </a:br>
            <a:r>
              <a:rPr lang="fr-FR" sz="1000" dirty="0"/>
              <a:t>RenoiRH</a:t>
            </a:r>
            <a:endParaRPr lang="fr-FR" sz="2800" dirty="0"/>
          </a:p>
        </p:txBody>
      </p:sp>
      <p:sp>
        <p:nvSpPr>
          <p:cNvPr id="18" name="Rectangle : avec coins arrondis en diagonale 17">
            <a:extLst>
              <a:ext uri="{FF2B5EF4-FFF2-40B4-BE49-F238E27FC236}">
                <a16:creationId xmlns:a16="http://schemas.microsoft.com/office/drawing/2014/main" id="{5BEED0B2-63B5-41CA-9642-0CA1160EC867}"/>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endParaRPr lang="fr-FR" sz="2800" dirty="0">
              <a:solidFill>
                <a:srgbClr val="00AC8C"/>
              </a:solidFill>
            </a:endParaRPr>
          </a:p>
        </p:txBody>
      </p:sp>
      <p:sp>
        <p:nvSpPr>
          <p:cNvPr id="19" name="Rectangle : avec coins arrondis en diagonale 18">
            <a:extLst>
              <a:ext uri="{FF2B5EF4-FFF2-40B4-BE49-F238E27FC236}">
                <a16:creationId xmlns:a16="http://schemas.microsoft.com/office/drawing/2014/main" id="{D148B2A3-5730-41DB-8C92-02749DA14178}"/>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20" name="Rectangle : avec coins arrondis en diagonale 19">
            <a:extLst>
              <a:ext uri="{FF2B5EF4-FFF2-40B4-BE49-F238E27FC236}">
                <a16:creationId xmlns:a16="http://schemas.microsoft.com/office/drawing/2014/main" id="{F457A7F4-65BD-412D-BF21-FDD450B87FCD}"/>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21" name="Rectangle : avec coins arrondis en diagonale 20">
            <a:extLst>
              <a:ext uri="{FF2B5EF4-FFF2-40B4-BE49-F238E27FC236}">
                <a16:creationId xmlns:a16="http://schemas.microsoft.com/office/drawing/2014/main" id="{BE187B62-A909-4E4A-AEEC-B2BBF60098F4}"/>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22" name="Rectangle : avec coins arrondis en diagonale 21">
            <a:extLst>
              <a:ext uri="{FF2B5EF4-FFF2-40B4-BE49-F238E27FC236}">
                <a16:creationId xmlns:a16="http://schemas.microsoft.com/office/drawing/2014/main" id="{52D4EB1B-8A0E-4B79-AD21-661FC1FE0DA2}"/>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23" name="Rectangle : avec coins arrondis en diagonale 22">
            <a:extLst>
              <a:ext uri="{FF2B5EF4-FFF2-40B4-BE49-F238E27FC236}">
                <a16:creationId xmlns:a16="http://schemas.microsoft.com/office/drawing/2014/main" id="{11870A67-0EB6-4AC8-9737-DFB5746D21D7}"/>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24" name="Rectangle : avec coins arrondis en diagonale 23">
            <a:extLst>
              <a:ext uri="{FF2B5EF4-FFF2-40B4-BE49-F238E27FC236}">
                <a16:creationId xmlns:a16="http://schemas.microsoft.com/office/drawing/2014/main" id="{056DCC54-5627-420E-84D7-EA0DC16FFBCA}"/>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25" name="Rectangle : avec coins arrondis en diagonale 24">
            <a:extLst>
              <a:ext uri="{FF2B5EF4-FFF2-40B4-BE49-F238E27FC236}">
                <a16:creationId xmlns:a16="http://schemas.microsoft.com/office/drawing/2014/main" id="{B50D1B6E-F54E-4645-944C-9D6A8F6F6381}"/>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3" name="Espace réservé de la date 2">
            <a:extLst>
              <a:ext uri="{FF2B5EF4-FFF2-40B4-BE49-F238E27FC236}">
                <a16:creationId xmlns:a16="http://schemas.microsoft.com/office/drawing/2014/main" id="{7BDB8687-44F1-4A71-8B51-DC72A58E189A}"/>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3E417ED-FE07-45BE-9302-98643E40C5FC}"/>
              </a:ext>
            </a:extLst>
          </p:cNvPr>
          <p:cNvSpPr>
            <a:spLocks noGrp="1"/>
          </p:cNvSpPr>
          <p:nvPr>
            <p:ph type="sldNum" sz="quarter" idx="12"/>
          </p:nvPr>
        </p:nvSpPr>
        <p:spPr/>
        <p:txBody>
          <a:bodyPr/>
          <a:lstStyle/>
          <a:p>
            <a:fld id="{FE954997-C674-43B3-87A7-1C878AE16C45}" type="slidenum">
              <a:rPr lang="fr-FR" smtClean="0"/>
              <a:pPr/>
              <a:t>13</a:t>
            </a:fld>
            <a:endParaRPr lang="fr-FR" dirty="0"/>
          </a:p>
        </p:txBody>
      </p:sp>
    </p:spTree>
    <p:extLst>
      <p:ext uri="{BB962C8B-B14F-4D97-AF65-F5344CB8AC3E}">
        <p14:creationId xmlns:p14="http://schemas.microsoft.com/office/powerpoint/2010/main" val="173946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A5FFB3-0E9F-4022-9107-493968A47875}"/>
              </a:ext>
            </a:extLst>
          </p:cNvPr>
          <p:cNvSpPr>
            <a:spLocks noGrp="1"/>
          </p:cNvSpPr>
          <p:nvPr>
            <p:ph type="title"/>
          </p:nvPr>
        </p:nvSpPr>
        <p:spPr/>
        <p:txBody>
          <a:bodyPr>
            <a:normAutofit fontScale="90000"/>
          </a:bodyPr>
          <a:lstStyle/>
          <a:p>
            <a:r>
              <a:rPr lang="fr-FR" dirty="0"/>
              <a:t>1-4 Nouvelles notions avec RenoiRH Formation (3)</a:t>
            </a:r>
          </a:p>
        </p:txBody>
      </p:sp>
      <p:sp>
        <p:nvSpPr>
          <p:cNvPr id="3" name="Espace réservé du contenu 2">
            <a:extLst>
              <a:ext uri="{FF2B5EF4-FFF2-40B4-BE49-F238E27FC236}">
                <a16:creationId xmlns:a16="http://schemas.microsoft.com/office/drawing/2014/main" id="{AC3412B7-B532-45BB-A865-480E1B562DB6}"/>
              </a:ext>
            </a:extLst>
          </p:cNvPr>
          <p:cNvSpPr>
            <a:spLocks noGrp="1"/>
          </p:cNvSpPr>
          <p:nvPr>
            <p:ph idx="1"/>
          </p:nvPr>
        </p:nvSpPr>
        <p:spPr>
          <a:xfrm>
            <a:off x="1255208" y="981252"/>
            <a:ext cx="10106542" cy="4874935"/>
          </a:xfrm>
        </p:spPr>
        <p:txBody>
          <a:bodyPr/>
          <a:lstStyle/>
          <a:p>
            <a:pPr marL="0" indent="0">
              <a:buNone/>
            </a:pPr>
            <a:r>
              <a:rPr lang="fr-FR" sz="2400" b="1" dirty="0">
                <a:solidFill>
                  <a:srgbClr val="00AC8C"/>
                </a:solidFill>
              </a:rPr>
              <a:t>Offre de formation</a:t>
            </a:r>
            <a:endParaRPr lang="fr-FR" sz="2400" dirty="0"/>
          </a:p>
          <a:p>
            <a:pPr marL="450215" algn="just">
              <a:spcAft>
                <a:spcPts val="0"/>
              </a:spcAft>
            </a:pPr>
            <a:r>
              <a:rPr lang="fr-FR" sz="2000" dirty="0">
                <a:latin typeface="+mn-lt"/>
              </a:rPr>
              <a:t>Les offres RenoiRH déterminent le public qui va accéder aux stages. Il est donc indispensable de rattacher une ou plusieurs offres à un stage, pour qu’il soit visible aux agents concernés sur leur Self mobile.</a:t>
            </a:r>
          </a:p>
          <a:p>
            <a:pPr marL="450215" algn="just"/>
            <a:r>
              <a:rPr lang="fr-FR" sz="2000" dirty="0">
                <a:latin typeface="+mn-lt"/>
              </a:rPr>
              <a:t>Les offres ont été créées par le SRH préalablement à l’ouverture. Elles sont de 3 types : </a:t>
            </a:r>
          </a:p>
          <a:p>
            <a:endParaRPr lang="fr-FR" sz="2000" dirty="0">
              <a:latin typeface="+mn-lt"/>
            </a:endParaRPr>
          </a:p>
        </p:txBody>
      </p:sp>
      <p:sp>
        <p:nvSpPr>
          <p:cNvPr id="36" name="Espace réservé du pied de page 35">
            <a:extLst>
              <a:ext uri="{FF2B5EF4-FFF2-40B4-BE49-F238E27FC236}">
                <a16:creationId xmlns:a16="http://schemas.microsoft.com/office/drawing/2014/main" id="{B9A8880B-E702-419B-B39F-4F2EC0B495AF}"/>
              </a:ext>
            </a:extLst>
          </p:cNvPr>
          <p:cNvSpPr>
            <a:spLocks noGrp="1"/>
          </p:cNvSpPr>
          <p:nvPr>
            <p:ph type="ftr" sz="quarter" idx="11"/>
          </p:nvPr>
        </p:nvSpPr>
        <p:spPr/>
        <p:txBody>
          <a:bodyPr/>
          <a:lstStyle/>
          <a:p>
            <a:r>
              <a:rPr lang="fr-FR" dirty="0"/>
              <a:t>Module 1</a:t>
            </a:r>
          </a:p>
        </p:txBody>
      </p:sp>
      <p:sp>
        <p:nvSpPr>
          <p:cNvPr id="74" name="ZoneTexte 73">
            <a:extLst>
              <a:ext uri="{FF2B5EF4-FFF2-40B4-BE49-F238E27FC236}">
                <a16:creationId xmlns:a16="http://schemas.microsoft.com/office/drawing/2014/main" id="{843CF405-712C-431C-8B97-E7D2EE356300}"/>
              </a:ext>
            </a:extLst>
          </p:cNvPr>
          <p:cNvSpPr txBox="1"/>
          <p:nvPr/>
        </p:nvSpPr>
        <p:spPr>
          <a:xfrm>
            <a:off x="1232018" y="670477"/>
            <a:ext cx="3715902" cy="369332"/>
          </a:xfrm>
          <a:prstGeom prst="rect">
            <a:avLst/>
          </a:prstGeom>
          <a:noFill/>
        </p:spPr>
        <p:txBody>
          <a:bodyPr wrap="square" rtlCol="0">
            <a:spAutoFit/>
          </a:bodyPr>
          <a:lstStyle/>
          <a:p>
            <a:r>
              <a:rPr lang="fr-FR" i="1" dirty="0">
                <a:latin typeface="+mj-lt"/>
              </a:rPr>
              <a:t>Présentation générale de RenoiRH</a:t>
            </a:r>
          </a:p>
        </p:txBody>
      </p:sp>
      <p:sp>
        <p:nvSpPr>
          <p:cNvPr id="23" name="Rectangle 22">
            <a:extLst>
              <a:ext uri="{FF2B5EF4-FFF2-40B4-BE49-F238E27FC236}">
                <a16:creationId xmlns:a16="http://schemas.microsoft.com/office/drawing/2014/main" id="{A34AC052-88D0-4773-89F8-E499D25E4686}"/>
              </a:ext>
            </a:extLst>
          </p:cNvPr>
          <p:cNvSpPr/>
          <p:nvPr/>
        </p:nvSpPr>
        <p:spPr>
          <a:xfrm>
            <a:off x="1381424" y="3747918"/>
            <a:ext cx="3077795" cy="2108269"/>
          </a:xfrm>
          <a:prstGeom prst="rect">
            <a:avLst/>
          </a:prstGeom>
        </p:spPr>
        <p:txBody>
          <a:bodyPr wrap="square" lIns="0">
            <a:spAutoFit/>
          </a:bodyPr>
          <a:lstStyle/>
          <a:p>
            <a:pPr marL="263525" lvl="0" indent="-171450">
              <a:spcAft>
                <a:spcPts val="600"/>
              </a:spcAft>
              <a:buClr>
                <a:schemeClr val="accent5"/>
              </a:buClr>
              <a:buFont typeface="Arial" panose="020B0604020202020204" pitchFamily="34" charset="0"/>
              <a:buChar char="•"/>
            </a:pPr>
            <a:r>
              <a:rPr lang="fr-FR" dirty="0">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C</a:t>
            </a:r>
            <a:r>
              <a:rPr lang="fr-FR" dirty="0">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haque structure dispose de sa propre offre de formation, destinée à ses propres agents</a:t>
            </a:r>
          </a:p>
          <a:p>
            <a:pPr marL="263525" lvl="0" indent="-171450">
              <a:spcAft>
                <a:spcPts val="600"/>
              </a:spcAft>
              <a:buClr>
                <a:schemeClr val="accent5"/>
              </a:buClr>
              <a:buFont typeface="Arial" panose="020B0604020202020204" pitchFamily="34" charset="0"/>
              <a:buChar char="•"/>
            </a:pPr>
            <a:r>
              <a:rPr lang="fr-FR" dirty="0">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Un stage rattaché à cette offre est accessible aux agents de cette structure</a:t>
            </a:r>
          </a:p>
        </p:txBody>
      </p:sp>
      <p:sp>
        <p:nvSpPr>
          <p:cNvPr id="25" name="Rectangle 24">
            <a:extLst>
              <a:ext uri="{FF2B5EF4-FFF2-40B4-BE49-F238E27FC236}">
                <a16:creationId xmlns:a16="http://schemas.microsoft.com/office/drawing/2014/main" id="{CB0EA6D1-92B8-4214-AA8B-C919DAB42D9D}"/>
              </a:ext>
            </a:extLst>
          </p:cNvPr>
          <p:cNvSpPr/>
          <p:nvPr/>
        </p:nvSpPr>
        <p:spPr>
          <a:xfrm>
            <a:off x="4862030" y="3465068"/>
            <a:ext cx="3241458" cy="268657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EB935C06-A546-4AD5-B9BA-ED7DD4871320}"/>
              </a:ext>
            </a:extLst>
          </p:cNvPr>
          <p:cNvSpPr/>
          <p:nvPr/>
        </p:nvSpPr>
        <p:spPr>
          <a:xfrm>
            <a:off x="8307998" y="3487689"/>
            <a:ext cx="3240000" cy="266395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avec coins arrondis en haut 20">
            <a:extLst>
              <a:ext uri="{FF2B5EF4-FFF2-40B4-BE49-F238E27FC236}">
                <a16:creationId xmlns:a16="http://schemas.microsoft.com/office/drawing/2014/main" id="{F8D76AF5-0100-41D2-AE34-C97D5236A3AB}"/>
              </a:ext>
            </a:extLst>
          </p:cNvPr>
          <p:cNvSpPr/>
          <p:nvPr/>
        </p:nvSpPr>
        <p:spPr>
          <a:xfrm>
            <a:off x="1381424" y="2846951"/>
            <a:ext cx="3240000" cy="623598"/>
          </a:xfrm>
          <a:prstGeom prst="round2SameRect">
            <a:avLst/>
          </a:prstGeom>
          <a:solidFill>
            <a:schemeClr val="accent5"/>
          </a:solidFill>
          <a:ln>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fr-FR" sz="2000" b="1" dirty="0">
                <a:solidFill>
                  <a:schemeClr val="bg1"/>
                </a:solidFill>
              </a:rPr>
              <a:t>Une offre pour chaque UO</a:t>
            </a:r>
          </a:p>
        </p:txBody>
      </p:sp>
      <p:sp>
        <p:nvSpPr>
          <p:cNvPr id="22" name="Rectangle 21">
            <a:extLst>
              <a:ext uri="{FF2B5EF4-FFF2-40B4-BE49-F238E27FC236}">
                <a16:creationId xmlns:a16="http://schemas.microsoft.com/office/drawing/2014/main" id="{CA00C2A7-3052-4C6D-9E0D-C4600C36BF37}"/>
              </a:ext>
            </a:extLst>
          </p:cNvPr>
          <p:cNvSpPr/>
          <p:nvPr/>
        </p:nvSpPr>
        <p:spPr>
          <a:xfrm>
            <a:off x="1390249" y="3470548"/>
            <a:ext cx="3240000" cy="268109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 avec coins arrondis en haut 23">
            <a:extLst>
              <a:ext uri="{FF2B5EF4-FFF2-40B4-BE49-F238E27FC236}">
                <a16:creationId xmlns:a16="http://schemas.microsoft.com/office/drawing/2014/main" id="{8F21A27A-1A9D-47E2-8B3B-EE17DEDC7AB2}"/>
              </a:ext>
            </a:extLst>
          </p:cNvPr>
          <p:cNvSpPr/>
          <p:nvPr/>
        </p:nvSpPr>
        <p:spPr>
          <a:xfrm>
            <a:off x="4860846" y="2846951"/>
            <a:ext cx="3241459" cy="618117"/>
          </a:xfrm>
          <a:prstGeom prst="round2SameRect">
            <a:avLst/>
          </a:prstGeom>
          <a:solidFill>
            <a:schemeClr val="accent2"/>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fr-FR" sz="2000" b="1" dirty="0">
                <a:solidFill>
                  <a:schemeClr val="bg1"/>
                </a:solidFill>
              </a:rPr>
              <a:t>Une offre pour chaque délégation</a:t>
            </a:r>
          </a:p>
        </p:txBody>
      </p:sp>
      <p:sp>
        <p:nvSpPr>
          <p:cNvPr id="26" name="Rectangle 25">
            <a:extLst>
              <a:ext uri="{FF2B5EF4-FFF2-40B4-BE49-F238E27FC236}">
                <a16:creationId xmlns:a16="http://schemas.microsoft.com/office/drawing/2014/main" id="{4158C1EB-82BF-4E7F-994B-8CD60B4D5193}"/>
              </a:ext>
            </a:extLst>
          </p:cNvPr>
          <p:cNvSpPr/>
          <p:nvPr/>
        </p:nvSpPr>
        <p:spPr>
          <a:xfrm>
            <a:off x="4869672" y="3515129"/>
            <a:ext cx="3241458" cy="2662267"/>
          </a:xfrm>
          <a:prstGeom prst="rect">
            <a:avLst/>
          </a:prstGeom>
        </p:spPr>
        <p:txBody>
          <a:bodyPr wrap="square" lIns="0">
            <a:spAutoFit/>
          </a:bodyPr>
          <a:lstStyle/>
          <a:p>
            <a:pPr marL="263525" lvl="0" indent="-171450">
              <a:spcAft>
                <a:spcPts val="600"/>
              </a:spcAft>
              <a:buClr>
                <a:schemeClr val="accent2"/>
              </a:buClr>
              <a:buFont typeface="Arial" panose="020B0604020202020204" pitchFamily="34" charset="0"/>
              <a:buChar char="•"/>
            </a:pPr>
            <a:r>
              <a:rPr lang="fr-FR" dirty="0">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C</a:t>
            </a:r>
            <a:r>
              <a:rPr lang="fr-FR" dirty="0">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haque délégation à la formation continue de D(R)AAF et d’AC dispose de sa propre offre </a:t>
            </a:r>
          </a:p>
          <a:p>
            <a:pPr marL="263525" lvl="0" indent="-171450">
              <a:spcAft>
                <a:spcPts val="600"/>
              </a:spcAft>
              <a:buClr>
                <a:schemeClr val="accent2"/>
              </a:buClr>
              <a:buFont typeface="Arial" panose="020B0604020202020204" pitchFamily="34" charset="0"/>
              <a:buChar char="•"/>
            </a:pPr>
            <a:r>
              <a:rPr lang="fr-FR" dirty="0">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Un</a:t>
            </a:r>
            <a:r>
              <a:rPr lang="fr-FR" dirty="0">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 stage doit être rattaché à cette offre (pour visibilité) mais aussi à l’offre de </a:t>
            </a:r>
            <a:r>
              <a:rPr lang="fr-FR" dirty="0">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chaque </a:t>
            </a:r>
            <a:r>
              <a:rPr lang="fr-FR" dirty="0">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structure à laquelle ce stage est destiné (DAC, DDI, EPL…)</a:t>
            </a:r>
          </a:p>
        </p:txBody>
      </p:sp>
      <p:sp>
        <p:nvSpPr>
          <p:cNvPr id="27" name="Rectangle : avec coins arrondis en haut 26">
            <a:extLst>
              <a:ext uri="{FF2B5EF4-FFF2-40B4-BE49-F238E27FC236}">
                <a16:creationId xmlns:a16="http://schemas.microsoft.com/office/drawing/2014/main" id="{16451C13-473D-49A5-886F-F7B615E15CC9}"/>
              </a:ext>
            </a:extLst>
          </p:cNvPr>
          <p:cNvSpPr/>
          <p:nvPr/>
        </p:nvSpPr>
        <p:spPr>
          <a:xfrm>
            <a:off x="8307998" y="2860845"/>
            <a:ext cx="3240000" cy="609704"/>
          </a:xfrm>
          <a:prstGeom prst="round2SameRect">
            <a:avLst/>
          </a:prstGeom>
          <a:solidFill>
            <a:schemeClr val="accent4"/>
          </a:solidFill>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fr-FR" sz="2000" b="1" dirty="0">
                <a:solidFill>
                  <a:schemeClr val="bg1"/>
                </a:solidFill>
              </a:rPr>
              <a:t>Des offres nationales</a:t>
            </a:r>
          </a:p>
        </p:txBody>
      </p:sp>
      <p:sp>
        <p:nvSpPr>
          <p:cNvPr id="29" name="Rectangle 28">
            <a:extLst>
              <a:ext uri="{FF2B5EF4-FFF2-40B4-BE49-F238E27FC236}">
                <a16:creationId xmlns:a16="http://schemas.microsoft.com/office/drawing/2014/main" id="{82503D29-AFE0-42BB-A18C-782AD015C036}"/>
              </a:ext>
            </a:extLst>
          </p:cNvPr>
          <p:cNvSpPr/>
          <p:nvPr/>
        </p:nvSpPr>
        <p:spPr>
          <a:xfrm>
            <a:off x="8307998" y="3515129"/>
            <a:ext cx="3188791" cy="2108269"/>
          </a:xfrm>
          <a:prstGeom prst="rect">
            <a:avLst/>
          </a:prstGeom>
        </p:spPr>
        <p:txBody>
          <a:bodyPr wrap="square" lIns="0">
            <a:spAutoFit/>
          </a:bodyPr>
          <a:lstStyle/>
          <a:p>
            <a:pPr marL="263525" lvl="0" indent="-171450">
              <a:spcAft>
                <a:spcPts val="600"/>
              </a:spcAft>
              <a:buClr>
                <a:schemeClr val="accent4"/>
              </a:buClr>
              <a:buFont typeface="Arial" panose="020B0604020202020204" pitchFamily="34" charset="0"/>
              <a:buChar char="•"/>
            </a:pPr>
            <a:r>
              <a:rPr lang="fr-FR" dirty="0">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C</a:t>
            </a:r>
            <a:r>
              <a:rPr lang="fr-FR" dirty="0">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haque école et direction / SG d’administration centrale dispose d’une offre nationale </a:t>
            </a:r>
          </a:p>
          <a:p>
            <a:pPr marL="263525" lvl="0" indent="-171450">
              <a:spcAft>
                <a:spcPts val="600"/>
              </a:spcAft>
              <a:buClr>
                <a:schemeClr val="accent4"/>
              </a:buClr>
              <a:buFont typeface="Arial" panose="020B0604020202020204" pitchFamily="34" charset="0"/>
              <a:buChar char="•"/>
            </a:pPr>
            <a:r>
              <a:rPr lang="fr-FR" dirty="0">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Un stage rattaché à une offre nationale est </a:t>
            </a:r>
            <a:r>
              <a:rPr lang="fr-FR" dirty="0">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accessible par défaut à l’ensemble des agents</a:t>
            </a:r>
          </a:p>
        </p:txBody>
      </p:sp>
      <p:sp>
        <p:nvSpPr>
          <p:cNvPr id="30" name="Espace réservé du numéro de diapositive 36">
            <a:extLst>
              <a:ext uri="{FF2B5EF4-FFF2-40B4-BE49-F238E27FC236}">
                <a16:creationId xmlns:a16="http://schemas.microsoft.com/office/drawing/2014/main" id="{DD65E740-83BE-4F07-B1CA-5E314AD80F72}"/>
              </a:ext>
            </a:extLst>
          </p:cNvPr>
          <p:cNvSpPr txBox="1">
            <a:spLocks/>
          </p:cNvSpPr>
          <p:nvPr/>
        </p:nvSpPr>
        <p:spPr>
          <a:xfrm>
            <a:off x="8232914" y="6347998"/>
            <a:ext cx="960783" cy="365124"/>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320C2-BDE6-4EB1-A6D0-0042D9418E61}" type="slidenum">
              <a:rPr lang="fr-FR" smtClean="0"/>
              <a:pPr/>
              <a:t>14</a:t>
            </a:fld>
            <a:endParaRPr lang="fr-FR" dirty="0"/>
          </a:p>
        </p:txBody>
      </p:sp>
      <p:sp>
        <p:nvSpPr>
          <p:cNvPr id="31" name="Rectangle : avec coins arrondis en diagonale 30">
            <a:extLst>
              <a:ext uri="{FF2B5EF4-FFF2-40B4-BE49-F238E27FC236}">
                <a16:creationId xmlns:a16="http://schemas.microsoft.com/office/drawing/2014/main" id="{D8E341EE-FF0A-4102-A2C6-5B9FBBC6313F}"/>
              </a:ext>
            </a:extLst>
          </p:cNvPr>
          <p:cNvSpPr/>
          <p:nvPr/>
        </p:nvSpPr>
        <p:spPr>
          <a:xfrm>
            <a:off x="60960" y="1032521"/>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1 –</a:t>
            </a:r>
            <a:br>
              <a:rPr lang="fr-FR" sz="1000" dirty="0"/>
            </a:br>
            <a:r>
              <a:rPr lang="fr-FR" sz="1000" dirty="0"/>
              <a:t>RenoiRH</a:t>
            </a:r>
            <a:endParaRPr lang="fr-FR" sz="2800" dirty="0"/>
          </a:p>
        </p:txBody>
      </p:sp>
      <p:sp>
        <p:nvSpPr>
          <p:cNvPr id="32" name="Rectangle : avec coins arrondis en diagonale 31">
            <a:extLst>
              <a:ext uri="{FF2B5EF4-FFF2-40B4-BE49-F238E27FC236}">
                <a16:creationId xmlns:a16="http://schemas.microsoft.com/office/drawing/2014/main" id="{F0F6690E-830C-44B4-854E-9B04B5EC32CB}"/>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endParaRPr lang="fr-FR" sz="2800" dirty="0">
              <a:solidFill>
                <a:srgbClr val="00AC8C"/>
              </a:solidFill>
            </a:endParaRPr>
          </a:p>
        </p:txBody>
      </p:sp>
      <p:sp>
        <p:nvSpPr>
          <p:cNvPr id="33" name="Rectangle : avec coins arrondis en diagonale 32">
            <a:extLst>
              <a:ext uri="{FF2B5EF4-FFF2-40B4-BE49-F238E27FC236}">
                <a16:creationId xmlns:a16="http://schemas.microsoft.com/office/drawing/2014/main" id="{D20F9655-F247-4A1E-BF79-851C9B48179F}"/>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34" name="Rectangle : avec coins arrondis en diagonale 33">
            <a:extLst>
              <a:ext uri="{FF2B5EF4-FFF2-40B4-BE49-F238E27FC236}">
                <a16:creationId xmlns:a16="http://schemas.microsoft.com/office/drawing/2014/main" id="{091BAB58-8D64-4650-8217-6DBBE2578CFB}"/>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35" name="Rectangle : avec coins arrondis en diagonale 34">
            <a:extLst>
              <a:ext uri="{FF2B5EF4-FFF2-40B4-BE49-F238E27FC236}">
                <a16:creationId xmlns:a16="http://schemas.microsoft.com/office/drawing/2014/main" id="{7C2DD800-16B7-4D1B-B320-6EFC5C1A2CDC}"/>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37" name="Rectangle : avec coins arrondis en diagonale 36">
            <a:extLst>
              <a:ext uri="{FF2B5EF4-FFF2-40B4-BE49-F238E27FC236}">
                <a16:creationId xmlns:a16="http://schemas.microsoft.com/office/drawing/2014/main" id="{4BE8773B-5888-4F56-863A-25CEFAB22E42}"/>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38" name="Rectangle : avec coins arrondis en diagonale 37">
            <a:extLst>
              <a:ext uri="{FF2B5EF4-FFF2-40B4-BE49-F238E27FC236}">
                <a16:creationId xmlns:a16="http://schemas.microsoft.com/office/drawing/2014/main" id="{7DFEE80D-8C86-4A90-BDC4-DC2DCE206A1B}"/>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39" name="Rectangle : avec coins arrondis en diagonale 38">
            <a:extLst>
              <a:ext uri="{FF2B5EF4-FFF2-40B4-BE49-F238E27FC236}">
                <a16:creationId xmlns:a16="http://schemas.microsoft.com/office/drawing/2014/main" id="{004C95F0-6B88-43D2-A421-DE5811526088}"/>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40" name="Rectangle : avec coins arrondis en diagonale 39">
            <a:extLst>
              <a:ext uri="{FF2B5EF4-FFF2-40B4-BE49-F238E27FC236}">
                <a16:creationId xmlns:a16="http://schemas.microsoft.com/office/drawing/2014/main" id="{463CF887-C02D-4D06-996B-6A5783908FA8}"/>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4" name="Espace réservé de la date 3">
            <a:extLst>
              <a:ext uri="{FF2B5EF4-FFF2-40B4-BE49-F238E27FC236}">
                <a16:creationId xmlns:a16="http://schemas.microsoft.com/office/drawing/2014/main" id="{6C26696C-6028-4B71-B6A9-63B8E29223D6}"/>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783C639D-833E-4514-A23B-52170C4F9BB8}"/>
              </a:ext>
            </a:extLst>
          </p:cNvPr>
          <p:cNvSpPr>
            <a:spLocks noGrp="1"/>
          </p:cNvSpPr>
          <p:nvPr>
            <p:ph type="sldNum" sz="quarter" idx="12"/>
          </p:nvPr>
        </p:nvSpPr>
        <p:spPr/>
        <p:txBody>
          <a:bodyPr/>
          <a:lstStyle/>
          <a:p>
            <a:fld id="{FE954997-C674-43B3-87A7-1C878AE16C45}" type="slidenum">
              <a:rPr lang="fr-FR" smtClean="0"/>
              <a:pPr/>
              <a:t>14</a:t>
            </a:fld>
            <a:endParaRPr lang="fr-FR" dirty="0"/>
          </a:p>
        </p:txBody>
      </p:sp>
    </p:spTree>
    <p:extLst>
      <p:ext uri="{BB962C8B-B14F-4D97-AF65-F5344CB8AC3E}">
        <p14:creationId xmlns:p14="http://schemas.microsoft.com/office/powerpoint/2010/main" val="752273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A5FFB3-0E9F-4022-9107-493968A47875}"/>
              </a:ext>
            </a:extLst>
          </p:cNvPr>
          <p:cNvSpPr>
            <a:spLocks noGrp="1"/>
          </p:cNvSpPr>
          <p:nvPr>
            <p:ph type="title"/>
          </p:nvPr>
        </p:nvSpPr>
        <p:spPr/>
        <p:txBody>
          <a:bodyPr>
            <a:normAutofit fontScale="90000"/>
          </a:bodyPr>
          <a:lstStyle/>
          <a:p>
            <a:r>
              <a:rPr lang="fr-FR" dirty="0"/>
              <a:t>1-4 Nouvelles notions avec RenoiRH Formation (4)</a:t>
            </a:r>
          </a:p>
        </p:txBody>
      </p:sp>
      <p:sp>
        <p:nvSpPr>
          <p:cNvPr id="38" name="Espace réservé du contenu 37">
            <a:extLst>
              <a:ext uri="{FF2B5EF4-FFF2-40B4-BE49-F238E27FC236}">
                <a16:creationId xmlns:a16="http://schemas.microsoft.com/office/drawing/2014/main" id="{ADBEF360-D58D-4C4A-8EA8-4799BCD996D3}"/>
              </a:ext>
            </a:extLst>
          </p:cNvPr>
          <p:cNvSpPr>
            <a:spLocks noGrp="1"/>
          </p:cNvSpPr>
          <p:nvPr>
            <p:ph idx="1"/>
          </p:nvPr>
        </p:nvSpPr>
        <p:spPr>
          <a:xfrm>
            <a:off x="1247258" y="1302028"/>
            <a:ext cx="10166176" cy="4874935"/>
          </a:xfrm>
        </p:spPr>
        <p:txBody>
          <a:bodyPr>
            <a:normAutofit/>
          </a:bodyPr>
          <a:lstStyle/>
          <a:p>
            <a:pPr marL="0" indent="0">
              <a:buNone/>
            </a:pPr>
            <a:r>
              <a:rPr lang="fr-FR" sz="2400" b="1" dirty="0">
                <a:solidFill>
                  <a:srgbClr val="00AC8C"/>
                </a:solidFill>
              </a:rPr>
              <a:t>Exemples :</a:t>
            </a:r>
            <a:endParaRPr lang="fr-FR" sz="1400" b="1" dirty="0">
              <a:solidFill>
                <a:srgbClr val="00AC8C"/>
              </a:solidFill>
            </a:endParaRPr>
          </a:p>
          <a:p>
            <a:pPr marL="182563" indent="-182563">
              <a:spcAft>
                <a:spcPts val="600"/>
              </a:spcAft>
            </a:pPr>
            <a:r>
              <a:rPr lang="fr-FR" sz="2200" dirty="0">
                <a:latin typeface="+mn-lt"/>
              </a:rPr>
              <a:t>L’INFOMA crée un stage et le rattache à l’ « offre nationale PNF INFOMA ». Ce stage sera visible par tous les agents MAA sur leur Self mobile et ils </a:t>
            </a:r>
            <a:r>
              <a:rPr lang="fr-FR" sz="2200" dirty="0" smtClean="0">
                <a:latin typeface="+mn-lt"/>
              </a:rPr>
              <a:t>pourront </a:t>
            </a:r>
            <a:r>
              <a:rPr lang="fr-FR" sz="2200" dirty="0">
                <a:latin typeface="+mn-lt"/>
              </a:rPr>
              <a:t>s’y télé-inscrire.</a:t>
            </a:r>
          </a:p>
          <a:p>
            <a:pPr marL="182563" indent="-182563">
              <a:spcAft>
                <a:spcPts val="600"/>
              </a:spcAft>
            </a:pPr>
            <a:r>
              <a:rPr lang="fr-FR" sz="2200" dirty="0">
                <a:latin typeface="+mn-lt"/>
              </a:rPr>
              <a:t> Le SGCD 19 crée un stage et le rattache à l’ « offre locale de la DDT 19 ». Ce stage sera sera visible aux agents MAA de la DDT 19 sur leur Self mobile et ils </a:t>
            </a:r>
            <a:r>
              <a:rPr lang="fr-FR" sz="2200" dirty="0" smtClean="0">
                <a:latin typeface="+mn-lt"/>
              </a:rPr>
              <a:t>pourront </a:t>
            </a:r>
            <a:r>
              <a:rPr lang="fr-FR" sz="2200" dirty="0">
                <a:latin typeface="+mn-lt"/>
              </a:rPr>
              <a:t>s’y télé-inscrire.</a:t>
            </a:r>
          </a:p>
          <a:p>
            <a:pPr marL="182563" indent="-182563">
              <a:spcAft>
                <a:spcPts val="600"/>
              </a:spcAft>
            </a:pPr>
            <a:r>
              <a:rPr lang="fr-FR" sz="2200" dirty="0">
                <a:latin typeface="+mn-lt"/>
              </a:rPr>
              <a:t>La DRFC de la DRAAF Nouvelle Aquitaine crée un stage et le rattache à l’offre de chaque EPL de la région. Ce stage sera visible par les agents de l’ensemble des EPL de la région sur leur Self mobile et ils </a:t>
            </a:r>
            <a:r>
              <a:rPr lang="fr-FR" sz="2200" dirty="0" smtClean="0">
                <a:latin typeface="+mn-lt"/>
              </a:rPr>
              <a:t>pourront </a:t>
            </a:r>
            <a:r>
              <a:rPr lang="fr-FR" sz="2200" dirty="0">
                <a:latin typeface="+mn-lt"/>
              </a:rPr>
              <a:t>s’y télé-inscrire</a:t>
            </a:r>
            <a:r>
              <a:rPr lang="fr-FR" sz="2200" dirty="0" smtClean="0">
                <a:latin typeface="+mn-lt"/>
              </a:rPr>
              <a:t>.			       (</a:t>
            </a:r>
            <a:r>
              <a:rPr lang="fr-FR" sz="2200" dirty="0">
                <a:latin typeface="+mn-lt"/>
              </a:rPr>
              <a:t>une procédure simplifiée permet </a:t>
            </a:r>
            <a:r>
              <a:rPr lang="fr-FR" sz="2200" dirty="0" smtClean="0">
                <a:latin typeface="+mn-lt"/>
              </a:rPr>
              <a:t>le </a:t>
            </a:r>
            <a:r>
              <a:rPr lang="fr-FR" sz="2200" dirty="0">
                <a:latin typeface="+mn-lt"/>
              </a:rPr>
              <a:t>rattachement à un stage d’offres en masse)</a:t>
            </a:r>
          </a:p>
          <a:p>
            <a:pPr>
              <a:spcAft>
                <a:spcPts val="600"/>
              </a:spcAft>
              <a:buFont typeface="Wingdings" panose="05000000000000000000" pitchFamily="2" charset="2"/>
              <a:buChar char="v"/>
            </a:pPr>
            <a:r>
              <a:rPr lang="fr-FR" sz="2200" dirty="0">
                <a:latin typeface="+mn-lt"/>
              </a:rPr>
              <a:t> C’est à chaque UO organisatrice de rattacher à un stage, la ou les offres permettant l’ouverture aux agents destinataires</a:t>
            </a:r>
          </a:p>
          <a:p>
            <a:pPr marL="182563" indent="-182563">
              <a:spcAft>
                <a:spcPts val="600"/>
              </a:spcAft>
            </a:pPr>
            <a:endParaRPr lang="fr-FR" b="1" u="sng" dirty="0">
              <a:solidFill>
                <a:srgbClr val="C00000"/>
              </a:solidFill>
            </a:endParaRPr>
          </a:p>
        </p:txBody>
      </p:sp>
      <p:sp>
        <p:nvSpPr>
          <p:cNvPr id="36" name="Espace réservé du pied de page 35">
            <a:extLst>
              <a:ext uri="{FF2B5EF4-FFF2-40B4-BE49-F238E27FC236}">
                <a16:creationId xmlns:a16="http://schemas.microsoft.com/office/drawing/2014/main" id="{B9A8880B-E702-419B-B39F-4F2EC0B495AF}"/>
              </a:ext>
            </a:extLst>
          </p:cNvPr>
          <p:cNvSpPr>
            <a:spLocks noGrp="1"/>
          </p:cNvSpPr>
          <p:nvPr>
            <p:ph type="ftr" sz="quarter" idx="11"/>
          </p:nvPr>
        </p:nvSpPr>
        <p:spPr/>
        <p:txBody>
          <a:bodyPr/>
          <a:lstStyle/>
          <a:p>
            <a:r>
              <a:rPr lang="fr-FR" dirty="0"/>
              <a:t>Module 1</a:t>
            </a:r>
          </a:p>
        </p:txBody>
      </p:sp>
      <p:sp>
        <p:nvSpPr>
          <p:cNvPr id="74" name="ZoneTexte 73">
            <a:extLst>
              <a:ext uri="{FF2B5EF4-FFF2-40B4-BE49-F238E27FC236}">
                <a16:creationId xmlns:a16="http://schemas.microsoft.com/office/drawing/2014/main" id="{843CF405-712C-431C-8B97-E7D2EE356300}"/>
              </a:ext>
            </a:extLst>
          </p:cNvPr>
          <p:cNvSpPr txBox="1"/>
          <p:nvPr/>
        </p:nvSpPr>
        <p:spPr>
          <a:xfrm>
            <a:off x="1232018" y="670477"/>
            <a:ext cx="3715902" cy="369332"/>
          </a:xfrm>
          <a:prstGeom prst="rect">
            <a:avLst/>
          </a:prstGeom>
          <a:noFill/>
        </p:spPr>
        <p:txBody>
          <a:bodyPr wrap="square" rtlCol="0">
            <a:spAutoFit/>
          </a:bodyPr>
          <a:lstStyle/>
          <a:p>
            <a:r>
              <a:rPr lang="fr-FR" i="1" dirty="0">
                <a:latin typeface="+mj-lt"/>
              </a:rPr>
              <a:t>Présentation générale de RenoiRH</a:t>
            </a:r>
          </a:p>
        </p:txBody>
      </p:sp>
      <p:sp>
        <p:nvSpPr>
          <p:cNvPr id="17" name="Rectangle : avec coins arrondis en diagonale 16">
            <a:extLst>
              <a:ext uri="{FF2B5EF4-FFF2-40B4-BE49-F238E27FC236}">
                <a16:creationId xmlns:a16="http://schemas.microsoft.com/office/drawing/2014/main" id="{29D66001-A698-456E-85F6-01F2972BB41E}"/>
              </a:ext>
            </a:extLst>
          </p:cNvPr>
          <p:cNvSpPr/>
          <p:nvPr/>
        </p:nvSpPr>
        <p:spPr>
          <a:xfrm>
            <a:off x="60960" y="1032521"/>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1 –</a:t>
            </a:r>
            <a:br>
              <a:rPr lang="fr-FR" sz="1000" dirty="0"/>
            </a:br>
            <a:r>
              <a:rPr lang="fr-FR" sz="1000" dirty="0"/>
              <a:t>RenoiRH</a:t>
            </a:r>
            <a:endParaRPr lang="fr-FR" sz="2800" dirty="0"/>
          </a:p>
        </p:txBody>
      </p:sp>
      <p:sp>
        <p:nvSpPr>
          <p:cNvPr id="18" name="Rectangle : avec coins arrondis en diagonale 17">
            <a:extLst>
              <a:ext uri="{FF2B5EF4-FFF2-40B4-BE49-F238E27FC236}">
                <a16:creationId xmlns:a16="http://schemas.microsoft.com/office/drawing/2014/main" id="{5BEED0B2-63B5-41CA-9642-0CA1160EC867}"/>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endParaRPr lang="fr-FR" sz="2800" dirty="0">
              <a:solidFill>
                <a:srgbClr val="00AC8C"/>
              </a:solidFill>
            </a:endParaRPr>
          </a:p>
        </p:txBody>
      </p:sp>
      <p:sp>
        <p:nvSpPr>
          <p:cNvPr id="19" name="Rectangle : avec coins arrondis en diagonale 18">
            <a:extLst>
              <a:ext uri="{FF2B5EF4-FFF2-40B4-BE49-F238E27FC236}">
                <a16:creationId xmlns:a16="http://schemas.microsoft.com/office/drawing/2014/main" id="{D148B2A3-5730-41DB-8C92-02749DA14178}"/>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20" name="Rectangle : avec coins arrondis en diagonale 19">
            <a:extLst>
              <a:ext uri="{FF2B5EF4-FFF2-40B4-BE49-F238E27FC236}">
                <a16:creationId xmlns:a16="http://schemas.microsoft.com/office/drawing/2014/main" id="{F457A7F4-65BD-412D-BF21-FDD450B87FCD}"/>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21" name="Rectangle : avec coins arrondis en diagonale 20">
            <a:extLst>
              <a:ext uri="{FF2B5EF4-FFF2-40B4-BE49-F238E27FC236}">
                <a16:creationId xmlns:a16="http://schemas.microsoft.com/office/drawing/2014/main" id="{BE187B62-A909-4E4A-AEEC-B2BBF60098F4}"/>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22" name="Rectangle : avec coins arrondis en diagonale 21">
            <a:extLst>
              <a:ext uri="{FF2B5EF4-FFF2-40B4-BE49-F238E27FC236}">
                <a16:creationId xmlns:a16="http://schemas.microsoft.com/office/drawing/2014/main" id="{52D4EB1B-8A0E-4B79-AD21-661FC1FE0DA2}"/>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23" name="Rectangle : avec coins arrondis en diagonale 22">
            <a:extLst>
              <a:ext uri="{FF2B5EF4-FFF2-40B4-BE49-F238E27FC236}">
                <a16:creationId xmlns:a16="http://schemas.microsoft.com/office/drawing/2014/main" id="{11870A67-0EB6-4AC8-9737-DFB5746D21D7}"/>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24" name="Rectangle : avec coins arrondis en diagonale 23">
            <a:extLst>
              <a:ext uri="{FF2B5EF4-FFF2-40B4-BE49-F238E27FC236}">
                <a16:creationId xmlns:a16="http://schemas.microsoft.com/office/drawing/2014/main" id="{056DCC54-5627-420E-84D7-EA0DC16FFBCA}"/>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25" name="Rectangle : avec coins arrondis en diagonale 24">
            <a:extLst>
              <a:ext uri="{FF2B5EF4-FFF2-40B4-BE49-F238E27FC236}">
                <a16:creationId xmlns:a16="http://schemas.microsoft.com/office/drawing/2014/main" id="{B50D1B6E-F54E-4645-944C-9D6A8F6F6381}"/>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3" name="Espace réservé de la date 2">
            <a:extLst>
              <a:ext uri="{FF2B5EF4-FFF2-40B4-BE49-F238E27FC236}">
                <a16:creationId xmlns:a16="http://schemas.microsoft.com/office/drawing/2014/main" id="{0958DC46-203C-4A59-9BDA-BDA8E155924C}"/>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9ED12D1-3BB1-4B9C-8A93-395CCA5828B5}"/>
              </a:ext>
            </a:extLst>
          </p:cNvPr>
          <p:cNvSpPr>
            <a:spLocks noGrp="1"/>
          </p:cNvSpPr>
          <p:nvPr>
            <p:ph type="sldNum" sz="quarter" idx="12"/>
          </p:nvPr>
        </p:nvSpPr>
        <p:spPr/>
        <p:txBody>
          <a:bodyPr/>
          <a:lstStyle/>
          <a:p>
            <a:fld id="{FE954997-C674-43B3-87A7-1C878AE16C45}" type="slidenum">
              <a:rPr lang="fr-FR" smtClean="0"/>
              <a:pPr/>
              <a:t>15</a:t>
            </a:fld>
            <a:endParaRPr lang="fr-FR" dirty="0"/>
          </a:p>
        </p:txBody>
      </p:sp>
    </p:spTree>
    <p:extLst>
      <p:ext uri="{BB962C8B-B14F-4D97-AF65-F5344CB8AC3E}">
        <p14:creationId xmlns:p14="http://schemas.microsoft.com/office/powerpoint/2010/main" val="1217931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A5FFB3-0E9F-4022-9107-493968A47875}"/>
              </a:ext>
            </a:extLst>
          </p:cNvPr>
          <p:cNvSpPr>
            <a:spLocks noGrp="1"/>
          </p:cNvSpPr>
          <p:nvPr>
            <p:ph type="title"/>
          </p:nvPr>
        </p:nvSpPr>
        <p:spPr>
          <a:xfrm>
            <a:off x="1247258" y="166346"/>
            <a:ext cx="10735192" cy="519447"/>
          </a:xfrm>
        </p:spPr>
        <p:txBody>
          <a:bodyPr>
            <a:noAutofit/>
          </a:bodyPr>
          <a:lstStyle/>
          <a:p>
            <a:r>
              <a:rPr lang="fr-FR" sz="3150" dirty="0"/>
              <a:t>1-5 Profil gestionnaire - Rôle et périmètre RenoiRH-formation (1)</a:t>
            </a:r>
          </a:p>
        </p:txBody>
      </p:sp>
      <p:sp>
        <p:nvSpPr>
          <p:cNvPr id="3" name="Espace réservé du contenu 2">
            <a:extLst>
              <a:ext uri="{FF2B5EF4-FFF2-40B4-BE49-F238E27FC236}">
                <a16:creationId xmlns:a16="http://schemas.microsoft.com/office/drawing/2014/main" id="{150171FE-7704-4393-B71E-DD616C56124F}"/>
              </a:ext>
            </a:extLst>
          </p:cNvPr>
          <p:cNvSpPr>
            <a:spLocks noGrp="1"/>
          </p:cNvSpPr>
          <p:nvPr>
            <p:ph idx="1"/>
          </p:nvPr>
        </p:nvSpPr>
        <p:spPr>
          <a:xfrm>
            <a:off x="1127600" y="1203090"/>
            <a:ext cx="10569100" cy="5054835"/>
          </a:xfrm>
        </p:spPr>
        <p:txBody>
          <a:bodyPr/>
          <a:lstStyle/>
          <a:p>
            <a:r>
              <a:rPr lang="fr-FR" sz="2200" dirty="0">
                <a:effectLst/>
                <a:latin typeface="Calibri" panose="020F0502020204030204" pitchFamily="34" charset="0"/>
                <a:ea typeface="Calibri" panose="020F0502020204030204" pitchFamily="34" charset="0"/>
                <a:cs typeface="Times New Roman" panose="02020603050405020304" pitchFamily="18" charset="0"/>
              </a:rPr>
              <a:t>Il existe 3 profils métiers de gestionnaires formation qui vont utiliser RenoiRH-formation :</a:t>
            </a:r>
          </a:p>
          <a:p>
            <a:endParaRPr lang="fr-FR" b="1" dirty="0">
              <a:latin typeface="Calibri" panose="020F0502020204030204" pitchFamily="34" charset="0"/>
              <a:ea typeface="Calibri" panose="020F0502020204030204" pitchFamily="34" charset="0"/>
              <a:cs typeface="Times New Roman" panose="02020603050405020304" pitchFamily="18" charset="0"/>
            </a:endParaRPr>
          </a:p>
          <a:p>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Espace réservé du pied de page 55">
            <a:extLst>
              <a:ext uri="{FF2B5EF4-FFF2-40B4-BE49-F238E27FC236}">
                <a16:creationId xmlns:a16="http://schemas.microsoft.com/office/drawing/2014/main" id="{295BF652-9AEB-45D8-A615-2C85AAEB722A}"/>
              </a:ext>
            </a:extLst>
          </p:cNvPr>
          <p:cNvSpPr>
            <a:spLocks noGrp="1"/>
          </p:cNvSpPr>
          <p:nvPr>
            <p:ph type="ftr" sz="quarter" idx="11"/>
          </p:nvPr>
        </p:nvSpPr>
        <p:spPr/>
        <p:txBody>
          <a:bodyPr/>
          <a:lstStyle/>
          <a:p>
            <a:r>
              <a:rPr lang="fr-FR" dirty="0"/>
              <a:t>Module 1</a:t>
            </a:r>
          </a:p>
        </p:txBody>
      </p:sp>
      <p:sp>
        <p:nvSpPr>
          <p:cNvPr id="49" name="ZoneTexte 48">
            <a:extLst>
              <a:ext uri="{FF2B5EF4-FFF2-40B4-BE49-F238E27FC236}">
                <a16:creationId xmlns:a16="http://schemas.microsoft.com/office/drawing/2014/main" id="{DBEAF925-26E2-43E8-827C-595286C0E0A5}"/>
              </a:ext>
            </a:extLst>
          </p:cNvPr>
          <p:cNvSpPr txBox="1"/>
          <p:nvPr/>
        </p:nvSpPr>
        <p:spPr>
          <a:xfrm>
            <a:off x="1232018" y="670477"/>
            <a:ext cx="3715902" cy="369332"/>
          </a:xfrm>
          <a:prstGeom prst="rect">
            <a:avLst/>
          </a:prstGeom>
          <a:noFill/>
        </p:spPr>
        <p:txBody>
          <a:bodyPr wrap="square" rtlCol="0">
            <a:spAutoFit/>
          </a:bodyPr>
          <a:lstStyle/>
          <a:p>
            <a:r>
              <a:rPr lang="fr-FR" i="1" dirty="0">
                <a:latin typeface="+mj-lt"/>
              </a:rPr>
              <a:t>Présentation générale de RenoiRH</a:t>
            </a:r>
          </a:p>
        </p:txBody>
      </p:sp>
      <p:sp>
        <p:nvSpPr>
          <p:cNvPr id="18" name="Rectangle : avec coins arrondis en diagonale 17">
            <a:extLst>
              <a:ext uri="{FF2B5EF4-FFF2-40B4-BE49-F238E27FC236}">
                <a16:creationId xmlns:a16="http://schemas.microsoft.com/office/drawing/2014/main" id="{89E86BF2-26EC-4F50-8464-7BC4B83F4475}"/>
              </a:ext>
            </a:extLst>
          </p:cNvPr>
          <p:cNvSpPr/>
          <p:nvPr/>
        </p:nvSpPr>
        <p:spPr>
          <a:xfrm>
            <a:off x="60960" y="1032521"/>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1 –</a:t>
            </a:r>
            <a:br>
              <a:rPr lang="fr-FR" sz="1000" dirty="0"/>
            </a:br>
            <a:r>
              <a:rPr lang="fr-FR" sz="1000" dirty="0"/>
              <a:t>RenoiRH</a:t>
            </a:r>
            <a:endParaRPr lang="fr-FR" sz="2800" dirty="0"/>
          </a:p>
        </p:txBody>
      </p:sp>
      <p:sp>
        <p:nvSpPr>
          <p:cNvPr id="19" name="Rectangle : avec coins arrondis en diagonale 18">
            <a:extLst>
              <a:ext uri="{FF2B5EF4-FFF2-40B4-BE49-F238E27FC236}">
                <a16:creationId xmlns:a16="http://schemas.microsoft.com/office/drawing/2014/main" id="{2E984F82-8C2F-482D-8EA9-6042A6631623}"/>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endParaRPr lang="fr-FR" sz="2800" dirty="0">
              <a:solidFill>
                <a:srgbClr val="00AC8C"/>
              </a:solidFill>
            </a:endParaRPr>
          </a:p>
        </p:txBody>
      </p:sp>
      <p:sp>
        <p:nvSpPr>
          <p:cNvPr id="20" name="Rectangle : avec coins arrondis en diagonale 19">
            <a:extLst>
              <a:ext uri="{FF2B5EF4-FFF2-40B4-BE49-F238E27FC236}">
                <a16:creationId xmlns:a16="http://schemas.microsoft.com/office/drawing/2014/main" id="{0C5D9E8E-03DB-4761-9474-2332806331C2}"/>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21" name="Rectangle : avec coins arrondis en diagonale 20">
            <a:extLst>
              <a:ext uri="{FF2B5EF4-FFF2-40B4-BE49-F238E27FC236}">
                <a16:creationId xmlns:a16="http://schemas.microsoft.com/office/drawing/2014/main" id="{C683C53F-8746-4277-A3B0-294C3BB99C4A}"/>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22" name="Rectangle : avec coins arrondis en diagonale 21">
            <a:extLst>
              <a:ext uri="{FF2B5EF4-FFF2-40B4-BE49-F238E27FC236}">
                <a16:creationId xmlns:a16="http://schemas.microsoft.com/office/drawing/2014/main" id="{AC7491CE-2F20-4BA4-A941-3B58CB5673A5}"/>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23" name="Rectangle : avec coins arrondis en diagonale 22">
            <a:extLst>
              <a:ext uri="{FF2B5EF4-FFF2-40B4-BE49-F238E27FC236}">
                <a16:creationId xmlns:a16="http://schemas.microsoft.com/office/drawing/2014/main" id="{E342DB64-F7A0-4F17-8D8D-17CF572C8A72}"/>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24" name="Rectangle : avec coins arrondis en diagonale 23">
            <a:extLst>
              <a:ext uri="{FF2B5EF4-FFF2-40B4-BE49-F238E27FC236}">
                <a16:creationId xmlns:a16="http://schemas.microsoft.com/office/drawing/2014/main" id="{FD1937DB-64A2-48E2-AF2C-B87864963CCB}"/>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25" name="Rectangle : avec coins arrondis en diagonale 24">
            <a:extLst>
              <a:ext uri="{FF2B5EF4-FFF2-40B4-BE49-F238E27FC236}">
                <a16:creationId xmlns:a16="http://schemas.microsoft.com/office/drawing/2014/main" id="{65905078-0266-431A-BC08-8809D109228D}"/>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26" name="Rectangle : avec coins arrondis en diagonale 25">
            <a:extLst>
              <a:ext uri="{FF2B5EF4-FFF2-40B4-BE49-F238E27FC236}">
                <a16:creationId xmlns:a16="http://schemas.microsoft.com/office/drawing/2014/main" id="{592BFB41-66F9-49D8-8049-405E95AF1CAE}"/>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5" name="Espace réservé de la date 4">
            <a:extLst>
              <a:ext uri="{FF2B5EF4-FFF2-40B4-BE49-F238E27FC236}">
                <a16:creationId xmlns:a16="http://schemas.microsoft.com/office/drawing/2014/main" id="{58B61214-0677-484C-943A-180DF151574D}"/>
              </a:ext>
            </a:extLst>
          </p:cNvPr>
          <p:cNvSpPr>
            <a:spLocks noGrp="1"/>
          </p:cNvSpPr>
          <p:nvPr>
            <p:ph type="dt" sz="half" idx="10"/>
          </p:nvPr>
        </p:nvSpPr>
        <p:spPr/>
        <p:txBody>
          <a:bodyPr/>
          <a:lstStyle/>
          <a:p>
            <a:endParaRPr lang="fr-FR" dirty="0"/>
          </a:p>
        </p:txBody>
      </p:sp>
      <p:grpSp>
        <p:nvGrpSpPr>
          <p:cNvPr id="17" name="Groupe 16">
            <a:extLst>
              <a:ext uri="{FF2B5EF4-FFF2-40B4-BE49-F238E27FC236}">
                <a16:creationId xmlns:a16="http://schemas.microsoft.com/office/drawing/2014/main" id="{4B86734D-5F05-4CB1-8215-DB56A3ABDFFE}"/>
              </a:ext>
            </a:extLst>
          </p:cNvPr>
          <p:cNvGrpSpPr>
            <a:grpSpLocks noChangeAspect="1"/>
          </p:cNvGrpSpPr>
          <p:nvPr/>
        </p:nvGrpSpPr>
        <p:grpSpPr>
          <a:xfrm>
            <a:off x="1583635" y="1670908"/>
            <a:ext cx="9517973" cy="4587017"/>
            <a:chOff x="1007875" y="574869"/>
            <a:chExt cx="9783235" cy="4065627"/>
          </a:xfrm>
        </p:grpSpPr>
        <p:sp>
          <p:nvSpPr>
            <p:cNvPr id="27" name="Forme libre : forme 3">
              <a:extLst>
                <a:ext uri="{FF2B5EF4-FFF2-40B4-BE49-F238E27FC236}">
                  <a16:creationId xmlns:a16="http://schemas.microsoft.com/office/drawing/2014/main" id="{A520796E-B9C5-480F-840F-6E98CBBFC7C8}"/>
                </a:ext>
              </a:extLst>
            </p:cNvPr>
            <p:cNvSpPr/>
            <p:nvPr/>
          </p:nvSpPr>
          <p:spPr>
            <a:xfrm>
              <a:off x="1007875" y="574869"/>
              <a:ext cx="3150901" cy="4065627"/>
            </a:xfrm>
            <a:custGeom>
              <a:avLst/>
              <a:gdLst>
                <a:gd name="connsiteX0" fmla="*/ 0 w 3501301"/>
                <a:gd name="connsiteY0" fmla="*/ 350130 h 5732205"/>
                <a:gd name="connsiteX1" fmla="*/ 350130 w 3501301"/>
                <a:gd name="connsiteY1" fmla="*/ 0 h 5732205"/>
                <a:gd name="connsiteX2" fmla="*/ 3151171 w 3501301"/>
                <a:gd name="connsiteY2" fmla="*/ 0 h 5732205"/>
                <a:gd name="connsiteX3" fmla="*/ 3501301 w 3501301"/>
                <a:gd name="connsiteY3" fmla="*/ 350130 h 5732205"/>
                <a:gd name="connsiteX4" fmla="*/ 3501301 w 3501301"/>
                <a:gd name="connsiteY4" fmla="*/ 5382075 h 5732205"/>
                <a:gd name="connsiteX5" fmla="*/ 3151171 w 3501301"/>
                <a:gd name="connsiteY5" fmla="*/ 5732205 h 5732205"/>
                <a:gd name="connsiteX6" fmla="*/ 350130 w 3501301"/>
                <a:gd name="connsiteY6" fmla="*/ 5732205 h 5732205"/>
                <a:gd name="connsiteX7" fmla="*/ 0 w 3501301"/>
                <a:gd name="connsiteY7" fmla="*/ 5382075 h 5732205"/>
                <a:gd name="connsiteX8" fmla="*/ 0 w 3501301"/>
                <a:gd name="connsiteY8" fmla="*/ 350130 h 573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1301" h="5732205">
                  <a:moveTo>
                    <a:pt x="0" y="350130"/>
                  </a:moveTo>
                  <a:cubicBezTo>
                    <a:pt x="0" y="156759"/>
                    <a:pt x="156759" y="0"/>
                    <a:pt x="350130" y="0"/>
                  </a:cubicBezTo>
                  <a:lnTo>
                    <a:pt x="3151171" y="0"/>
                  </a:lnTo>
                  <a:cubicBezTo>
                    <a:pt x="3344542" y="0"/>
                    <a:pt x="3501301" y="156759"/>
                    <a:pt x="3501301" y="350130"/>
                  </a:cubicBezTo>
                  <a:lnTo>
                    <a:pt x="3501301" y="5382075"/>
                  </a:lnTo>
                  <a:cubicBezTo>
                    <a:pt x="3501301" y="5575446"/>
                    <a:pt x="3344542" y="5732205"/>
                    <a:pt x="3151171" y="5732205"/>
                  </a:cubicBezTo>
                  <a:lnTo>
                    <a:pt x="350130" y="5732205"/>
                  </a:lnTo>
                  <a:cubicBezTo>
                    <a:pt x="156759" y="5732205"/>
                    <a:pt x="0" y="5575446"/>
                    <a:pt x="0" y="5382075"/>
                  </a:cubicBezTo>
                  <a:lnTo>
                    <a:pt x="0" y="350130"/>
                  </a:lnTo>
                  <a:close/>
                </a:path>
              </a:pathLst>
            </a:custGeom>
            <a:solidFill>
              <a:schemeClr val="bg1"/>
            </a:solidFill>
            <a:ln>
              <a:solidFill>
                <a:srgbClr val="00AC8C"/>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600000" numCol="1" spcCol="1270" anchor="t" anchorCtr="0">
              <a:noAutofit/>
            </a:bodyPr>
            <a:lstStyle/>
            <a:p>
              <a:pPr marL="0" lvl="0" indent="0" algn="ctr" defTabSz="1244600">
                <a:lnSpc>
                  <a:spcPct val="90000"/>
                </a:lnSpc>
                <a:spcBef>
                  <a:spcPct val="0"/>
                </a:spcBef>
                <a:spcAft>
                  <a:spcPct val="35000"/>
                </a:spcAft>
                <a:buNone/>
              </a:pPr>
              <a:r>
                <a:rPr lang="fr-FR" sz="2000" b="1" kern="1200" noProof="0" dirty="0">
                  <a:solidFill>
                    <a:srgbClr val="00AC8C"/>
                  </a:solidFill>
                </a:rPr>
                <a:t>Responsable Local de Formation (RLF)</a:t>
              </a:r>
              <a:endParaRPr lang="fr-FR" sz="2000" b="1" kern="1200" dirty="0">
                <a:solidFill>
                  <a:srgbClr val="00AC8C"/>
                </a:solidFill>
              </a:endParaRPr>
            </a:p>
          </p:txBody>
        </p:sp>
        <p:sp>
          <p:nvSpPr>
            <p:cNvPr id="28" name="Forme libre : forme 4">
              <a:extLst>
                <a:ext uri="{FF2B5EF4-FFF2-40B4-BE49-F238E27FC236}">
                  <a16:creationId xmlns:a16="http://schemas.microsoft.com/office/drawing/2014/main" id="{E0BD33E9-9ED1-4791-838B-6EF9D96F89BD}"/>
                </a:ext>
              </a:extLst>
            </p:cNvPr>
            <p:cNvSpPr/>
            <p:nvPr/>
          </p:nvSpPr>
          <p:spPr>
            <a:xfrm>
              <a:off x="1184854" y="1268155"/>
              <a:ext cx="2796941" cy="1128453"/>
            </a:xfrm>
            <a:custGeom>
              <a:avLst/>
              <a:gdLst>
                <a:gd name="connsiteX0" fmla="*/ 0 w 2801041"/>
                <a:gd name="connsiteY0" fmla="*/ 112615 h 1126148"/>
                <a:gd name="connsiteX1" fmla="*/ 112615 w 2801041"/>
                <a:gd name="connsiteY1" fmla="*/ 0 h 1126148"/>
                <a:gd name="connsiteX2" fmla="*/ 2688426 w 2801041"/>
                <a:gd name="connsiteY2" fmla="*/ 0 h 1126148"/>
                <a:gd name="connsiteX3" fmla="*/ 2801041 w 2801041"/>
                <a:gd name="connsiteY3" fmla="*/ 112615 h 1126148"/>
                <a:gd name="connsiteX4" fmla="*/ 2801041 w 2801041"/>
                <a:gd name="connsiteY4" fmla="*/ 1013533 h 1126148"/>
                <a:gd name="connsiteX5" fmla="*/ 2688426 w 2801041"/>
                <a:gd name="connsiteY5" fmla="*/ 1126148 h 1126148"/>
                <a:gd name="connsiteX6" fmla="*/ 112615 w 2801041"/>
                <a:gd name="connsiteY6" fmla="*/ 1126148 h 1126148"/>
                <a:gd name="connsiteX7" fmla="*/ 0 w 2801041"/>
                <a:gd name="connsiteY7" fmla="*/ 1013533 h 1126148"/>
                <a:gd name="connsiteX8" fmla="*/ 0 w 2801041"/>
                <a:gd name="connsiteY8" fmla="*/ 112615 h 112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1041" h="1126148">
                  <a:moveTo>
                    <a:pt x="0" y="112615"/>
                  </a:moveTo>
                  <a:cubicBezTo>
                    <a:pt x="0" y="50419"/>
                    <a:pt x="50419" y="0"/>
                    <a:pt x="112615" y="0"/>
                  </a:cubicBezTo>
                  <a:lnTo>
                    <a:pt x="2688426" y="0"/>
                  </a:lnTo>
                  <a:cubicBezTo>
                    <a:pt x="2750622" y="0"/>
                    <a:pt x="2801041" y="50419"/>
                    <a:pt x="2801041" y="112615"/>
                  </a:cubicBezTo>
                  <a:lnTo>
                    <a:pt x="2801041" y="1013533"/>
                  </a:lnTo>
                  <a:cubicBezTo>
                    <a:pt x="2801041" y="1075729"/>
                    <a:pt x="2750622" y="1126148"/>
                    <a:pt x="2688426" y="1126148"/>
                  </a:cubicBezTo>
                  <a:lnTo>
                    <a:pt x="112615" y="1126148"/>
                  </a:lnTo>
                  <a:cubicBezTo>
                    <a:pt x="50419" y="1126148"/>
                    <a:pt x="0" y="1075729"/>
                    <a:pt x="0" y="1013533"/>
                  </a:cubicBezTo>
                  <a:lnTo>
                    <a:pt x="0" y="112615"/>
                  </a:lnTo>
                  <a:close/>
                </a:path>
              </a:pathLst>
            </a:custGeom>
            <a:solidFill>
              <a:srgbClr val="E3F5F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44" tIns="59654" rIns="68544" bIns="59654" numCol="1" spcCol="1270" anchor="t" anchorCtr="0">
              <a:noAutofit/>
            </a:bodyPr>
            <a:lstStyle/>
            <a:p>
              <a:pPr marL="171450" lvl="0" indent="-171450">
                <a:lnSpc>
                  <a:spcPct val="90000"/>
                </a:lnSpc>
                <a:spcBef>
                  <a:spcPct val="0"/>
                </a:spcBef>
                <a:spcAft>
                  <a:spcPct val="35000"/>
                </a:spcAft>
                <a:buClr>
                  <a:srgbClr val="00AC8C"/>
                </a:buClr>
                <a:buFont typeface="Wingdings" panose="05000000000000000000" pitchFamily="2" charset="2"/>
                <a:buChar char="ð"/>
              </a:pPr>
              <a:r>
                <a:rPr lang="fr-FR" sz="1600" dirty="0">
                  <a:solidFill>
                    <a:schemeClr val="tx1"/>
                  </a:solidFill>
                </a:rPr>
                <a:t>Il est présent dans chacune des structures suivantes : directions/SG d’AC, D(R)AAF, EPLEFPA, SGCD, SGCR/DOM et SGAMM/IDF</a:t>
              </a:r>
            </a:p>
          </p:txBody>
        </p:sp>
        <p:sp>
          <p:nvSpPr>
            <p:cNvPr id="29" name="Forme libre : forme 5">
              <a:extLst>
                <a:ext uri="{FF2B5EF4-FFF2-40B4-BE49-F238E27FC236}">
                  <a16:creationId xmlns:a16="http://schemas.microsoft.com/office/drawing/2014/main" id="{5F0A6B1C-78EC-478D-BAAD-97E9FA2E02EA}"/>
                </a:ext>
              </a:extLst>
            </p:cNvPr>
            <p:cNvSpPr/>
            <p:nvPr/>
          </p:nvSpPr>
          <p:spPr>
            <a:xfrm>
              <a:off x="1196568" y="2459779"/>
              <a:ext cx="2796941" cy="1319409"/>
            </a:xfrm>
            <a:custGeom>
              <a:avLst/>
              <a:gdLst>
                <a:gd name="connsiteX0" fmla="*/ 0 w 2801041"/>
                <a:gd name="connsiteY0" fmla="*/ 112615 h 1126148"/>
                <a:gd name="connsiteX1" fmla="*/ 112615 w 2801041"/>
                <a:gd name="connsiteY1" fmla="*/ 0 h 1126148"/>
                <a:gd name="connsiteX2" fmla="*/ 2688426 w 2801041"/>
                <a:gd name="connsiteY2" fmla="*/ 0 h 1126148"/>
                <a:gd name="connsiteX3" fmla="*/ 2801041 w 2801041"/>
                <a:gd name="connsiteY3" fmla="*/ 112615 h 1126148"/>
                <a:gd name="connsiteX4" fmla="*/ 2801041 w 2801041"/>
                <a:gd name="connsiteY4" fmla="*/ 1013533 h 1126148"/>
                <a:gd name="connsiteX5" fmla="*/ 2688426 w 2801041"/>
                <a:gd name="connsiteY5" fmla="*/ 1126148 h 1126148"/>
                <a:gd name="connsiteX6" fmla="*/ 112615 w 2801041"/>
                <a:gd name="connsiteY6" fmla="*/ 1126148 h 1126148"/>
                <a:gd name="connsiteX7" fmla="*/ 0 w 2801041"/>
                <a:gd name="connsiteY7" fmla="*/ 1013533 h 1126148"/>
                <a:gd name="connsiteX8" fmla="*/ 0 w 2801041"/>
                <a:gd name="connsiteY8" fmla="*/ 112615 h 112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1041" h="1126148">
                  <a:moveTo>
                    <a:pt x="0" y="112615"/>
                  </a:moveTo>
                  <a:cubicBezTo>
                    <a:pt x="0" y="50419"/>
                    <a:pt x="50419" y="0"/>
                    <a:pt x="112615" y="0"/>
                  </a:cubicBezTo>
                  <a:lnTo>
                    <a:pt x="2688426" y="0"/>
                  </a:lnTo>
                  <a:cubicBezTo>
                    <a:pt x="2750622" y="0"/>
                    <a:pt x="2801041" y="50419"/>
                    <a:pt x="2801041" y="112615"/>
                  </a:cubicBezTo>
                  <a:lnTo>
                    <a:pt x="2801041" y="1013533"/>
                  </a:lnTo>
                  <a:cubicBezTo>
                    <a:pt x="2801041" y="1075729"/>
                    <a:pt x="2750622" y="1126148"/>
                    <a:pt x="2688426" y="1126148"/>
                  </a:cubicBezTo>
                  <a:lnTo>
                    <a:pt x="112615" y="1126148"/>
                  </a:lnTo>
                  <a:cubicBezTo>
                    <a:pt x="50419" y="1126148"/>
                    <a:pt x="0" y="1075729"/>
                    <a:pt x="0" y="1013533"/>
                  </a:cubicBezTo>
                  <a:lnTo>
                    <a:pt x="0" y="112615"/>
                  </a:lnTo>
                  <a:close/>
                </a:path>
              </a:pathLst>
            </a:custGeom>
            <a:solidFill>
              <a:srgbClr val="E3F5F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44" tIns="59654" rIns="68544" bIns="59654" numCol="1" spcCol="1270" anchor="t" anchorCtr="0">
              <a:noAutofit/>
            </a:bodyPr>
            <a:lstStyle/>
            <a:p>
              <a:pPr marL="171450" lvl="0" indent="-171450">
                <a:lnSpc>
                  <a:spcPct val="90000"/>
                </a:lnSpc>
                <a:spcBef>
                  <a:spcPct val="0"/>
                </a:spcBef>
                <a:spcAft>
                  <a:spcPct val="35000"/>
                </a:spcAft>
                <a:buClr>
                  <a:srgbClr val="00AC8C"/>
                </a:buClr>
                <a:buFont typeface="Wingdings" panose="05000000000000000000" pitchFamily="2" charset="2"/>
                <a:buChar char="ð"/>
              </a:pPr>
              <a:r>
                <a:rPr lang="fr-FR" sz="1600" dirty="0">
                  <a:solidFill>
                    <a:schemeClr val="tx1"/>
                  </a:solidFill>
                </a:rPr>
                <a:t>Il réalise une gestion de proximité, valide toutes les demandes de formation des agents de son périmètre, élabore et gère les stages du plan local de formation</a:t>
              </a:r>
            </a:p>
          </p:txBody>
        </p:sp>
        <p:sp>
          <p:nvSpPr>
            <p:cNvPr id="30" name="Forme libre : forme 6">
              <a:extLst>
                <a:ext uri="{FF2B5EF4-FFF2-40B4-BE49-F238E27FC236}">
                  <a16:creationId xmlns:a16="http://schemas.microsoft.com/office/drawing/2014/main" id="{5470A486-2FFA-430F-B499-4437C606B27E}"/>
                </a:ext>
              </a:extLst>
            </p:cNvPr>
            <p:cNvSpPr/>
            <p:nvPr/>
          </p:nvSpPr>
          <p:spPr>
            <a:xfrm>
              <a:off x="1196568" y="3877363"/>
              <a:ext cx="2796941" cy="560782"/>
            </a:xfrm>
            <a:custGeom>
              <a:avLst/>
              <a:gdLst>
                <a:gd name="connsiteX0" fmla="*/ 0 w 2801041"/>
                <a:gd name="connsiteY0" fmla="*/ 112615 h 1126148"/>
                <a:gd name="connsiteX1" fmla="*/ 112615 w 2801041"/>
                <a:gd name="connsiteY1" fmla="*/ 0 h 1126148"/>
                <a:gd name="connsiteX2" fmla="*/ 2688426 w 2801041"/>
                <a:gd name="connsiteY2" fmla="*/ 0 h 1126148"/>
                <a:gd name="connsiteX3" fmla="*/ 2801041 w 2801041"/>
                <a:gd name="connsiteY3" fmla="*/ 112615 h 1126148"/>
                <a:gd name="connsiteX4" fmla="*/ 2801041 w 2801041"/>
                <a:gd name="connsiteY4" fmla="*/ 1013533 h 1126148"/>
                <a:gd name="connsiteX5" fmla="*/ 2688426 w 2801041"/>
                <a:gd name="connsiteY5" fmla="*/ 1126148 h 1126148"/>
                <a:gd name="connsiteX6" fmla="*/ 112615 w 2801041"/>
                <a:gd name="connsiteY6" fmla="*/ 1126148 h 1126148"/>
                <a:gd name="connsiteX7" fmla="*/ 0 w 2801041"/>
                <a:gd name="connsiteY7" fmla="*/ 1013533 h 1126148"/>
                <a:gd name="connsiteX8" fmla="*/ 0 w 2801041"/>
                <a:gd name="connsiteY8" fmla="*/ 112615 h 112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1041" h="1126148">
                  <a:moveTo>
                    <a:pt x="0" y="112615"/>
                  </a:moveTo>
                  <a:cubicBezTo>
                    <a:pt x="0" y="50419"/>
                    <a:pt x="50419" y="0"/>
                    <a:pt x="112615" y="0"/>
                  </a:cubicBezTo>
                  <a:lnTo>
                    <a:pt x="2688426" y="0"/>
                  </a:lnTo>
                  <a:cubicBezTo>
                    <a:pt x="2750622" y="0"/>
                    <a:pt x="2801041" y="50419"/>
                    <a:pt x="2801041" y="112615"/>
                  </a:cubicBezTo>
                  <a:lnTo>
                    <a:pt x="2801041" y="1013533"/>
                  </a:lnTo>
                  <a:cubicBezTo>
                    <a:pt x="2801041" y="1075729"/>
                    <a:pt x="2750622" y="1126148"/>
                    <a:pt x="2688426" y="1126148"/>
                  </a:cubicBezTo>
                  <a:lnTo>
                    <a:pt x="112615" y="1126148"/>
                  </a:lnTo>
                  <a:cubicBezTo>
                    <a:pt x="50419" y="1126148"/>
                    <a:pt x="0" y="1075729"/>
                    <a:pt x="0" y="1013533"/>
                  </a:cubicBezTo>
                  <a:lnTo>
                    <a:pt x="0" y="112615"/>
                  </a:lnTo>
                  <a:close/>
                </a:path>
              </a:pathLst>
            </a:custGeom>
            <a:solidFill>
              <a:srgbClr val="E3F5F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44" tIns="59654" rIns="68544" bIns="59654" numCol="1" spcCol="1270" anchor="t" anchorCtr="0">
              <a:noAutofit/>
            </a:bodyPr>
            <a:lstStyle/>
            <a:p>
              <a:pPr marL="171450" lvl="0" indent="-171450">
                <a:lnSpc>
                  <a:spcPct val="90000"/>
                </a:lnSpc>
                <a:spcBef>
                  <a:spcPct val="0"/>
                </a:spcBef>
                <a:spcAft>
                  <a:spcPct val="35000"/>
                </a:spcAft>
                <a:buClr>
                  <a:srgbClr val="00AC8C"/>
                </a:buClr>
                <a:buFont typeface="Webdings" panose="05030102010509060703" pitchFamily="18" charset="2"/>
                <a:buChar char="i"/>
              </a:pPr>
              <a:r>
                <a:rPr lang="fr-FR" sz="1300" dirty="0">
                  <a:solidFill>
                    <a:schemeClr val="tx1"/>
                  </a:solidFill>
                </a:rPr>
                <a:t>En SGCD, les RLF des agents MAA de DDI sont dénommés Animateurs de Formation (AF)</a:t>
              </a:r>
            </a:p>
          </p:txBody>
        </p:sp>
        <p:sp>
          <p:nvSpPr>
            <p:cNvPr id="31" name="Forme libre : forme 7">
              <a:extLst>
                <a:ext uri="{FF2B5EF4-FFF2-40B4-BE49-F238E27FC236}">
                  <a16:creationId xmlns:a16="http://schemas.microsoft.com/office/drawing/2014/main" id="{2F6EE507-890B-47A2-ABF8-2AC0A8C9B8BB}"/>
                </a:ext>
              </a:extLst>
            </p:cNvPr>
            <p:cNvSpPr/>
            <p:nvPr/>
          </p:nvSpPr>
          <p:spPr>
            <a:xfrm>
              <a:off x="4335755" y="577054"/>
              <a:ext cx="3150900" cy="4063442"/>
            </a:xfrm>
            <a:custGeom>
              <a:avLst/>
              <a:gdLst>
                <a:gd name="connsiteX0" fmla="*/ 0 w 3501301"/>
                <a:gd name="connsiteY0" fmla="*/ 350130 h 5732205"/>
                <a:gd name="connsiteX1" fmla="*/ 350130 w 3501301"/>
                <a:gd name="connsiteY1" fmla="*/ 0 h 5732205"/>
                <a:gd name="connsiteX2" fmla="*/ 3151171 w 3501301"/>
                <a:gd name="connsiteY2" fmla="*/ 0 h 5732205"/>
                <a:gd name="connsiteX3" fmla="*/ 3501301 w 3501301"/>
                <a:gd name="connsiteY3" fmla="*/ 350130 h 5732205"/>
                <a:gd name="connsiteX4" fmla="*/ 3501301 w 3501301"/>
                <a:gd name="connsiteY4" fmla="*/ 5382075 h 5732205"/>
                <a:gd name="connsiteX5" fmla="*/ 3151171 w 3501301"/>
                <a:gd name="connsiteY5" fmla="*/ 5732205 h 5732205"/>
                <a:gd name="connsiteX6" fmla="*/ 350130 w 3501301"/>
                <a:gd name="connsiteY6" fmla="*/ 5732205 h 5732205"/>
                <a:gd name="connsiteX7" fmla="*/ 0 w 3501301"/>
                <a:gd name="connsiteY7" fmla="*/ 5382075 h 5732205"/>
                <a:gd name="connsiteX8" fmla="*/ 0 w 3501301"/>
                <a:gd name="connsiteY8" fmla="*/ 350130 h 573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1301" h="5732205">
                  <a:moveTo>
                    <a:pt x="0" y="350130"/>
                  </a:moveTo>
                  <a:cubicBezTo>
                    <a:pt x="0" y="156759"/>
                    <a:pt x="156759" y="0"/>
                    <a:pt x="350130" y="0"/>
                  </a:cubicBezTo>
                  <a:lnTo>
                    <a:pt x="3151171" y="0"/>
                  </a:lnTo>
                  <a:cubicBezTo>
                    <a:pt x="3344542" y="0"/>
                    <a:pt x="3501301" y="156759"/>
                    <a:pt x="3501301" y="350130"/>
                  </a:cubicBezTo>
                  <a:lnTo>
                    <a:pt x="3501301" y="5382075"/>
                  </a:lnTo>
                  <a:cubicBezTo>
                    <a:pt x="3501301" y="5575446"/>
                    <a:pt x="3344542" y="5732205"/>
                    <a:pt x="3151171" y="5732205"/>
                  </a:cubicBezTo>
                  <a:lnTo>
                    <a:pt x="350130" y="5732205"/>
                  </a:lnTo>
                  <a:cubicBezTo>
                    <a:pt x="156759" y="5732205"/>
                    <a:pt x="0" y="5575446"/>
                    <a:pt x="0" y="5382075"/>
                  </a:cubicBezTo>
                  <a:lnTo>
                    <a:pt x="0" y="350130"/>
                  </a:lnTo>
                  <a:close/>
                </a:path>
              </a:pathLst>
            </a:custGeom>
            <a:solidFill>
              <a:schemeClr val="bg1"/>
            </a:solidFill>
            <a:ln>
              <a:solidFill>
                <a:srgbClr val="00AC8C"/>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636000" numCol="1" spcCol="1270" anchor="t" anchorCtr="0">
              <a:noAutofit/>
            </a:bodyPr>
            <a:lstStyle/>
            <a:p>
              <a:pPr marL="0" lvl="0" indent="0" algn="ctr" defTabSz="1244600">
                <a:lnSpc>
                  <a:spcPct val="90000"/>
                </a:lnSpc>
                <a:spcBef>
                  <a:spcPct val="0"/>
                </a:spcBef>
                <a:spcAft>
                  <a:spcPct val="35000"/>
                </a:spcAft>
                <a:buNone/>
              </a:pPr>
              <a:r>
                <a:rPr lang="fr-FR" sz="2000" b="1" kern="1200" noProof="0" dirty="0">
                  <a:solidFill>
                    <a:srgbClr val="00AC8C"/>
                  </a:solidFill>
                </a:rPr>
                <a:t>Gestionnaire de niveau Régional</a:t>
              </a:r>
              <a:endParaRPr lang="fr-FR" sz="2000" b="1" kern="1200" dirty="0">
                <a:solidFill>
                  <a:srgbClr val="00AC8C"/>
                </a:solidFill>
              </a:endParaRPr>
            </a:p>
          </p:txBody>
        </p:sp>
        <p:sp>
          <p:nvSpPr>
            <p:cNvPr id="32" name="Forme libre : forme 8">
              <a:extLst>
                <a:ext uri="{FF2B5EF4-FFF2-40B4-BE49-F238E27FC236}">
                  <a16:creationId xmlns:a16="http://schemas.microsoft.com/office/drawing/2014/main" id="{D2819505-0872-4963-961D-18A1CFC513F4}"/>
                </a:ext>
              </a:extLst>
            </p:cNvPr>
            <p:cNvSpPr/>
            <p:nvPr/>
          </p:nvSpPr>
          <p:spPr>
            <a:xfrm>
              <a:off x="4402432" y="1255143"/>
              <a:ext cx="2994119" cy="1130249"/>
            </a:xfrm>
            <a:custGeom>
              <a:avLst/>
              <a:gdLst>
                <a:gd name="connsiteX0" fmla="*/ 0 w 2801041"/>
                <a:gd name="connsiteY0" fmla="*/ 112615 h 1126148"/>
                <a:gd name="connsiteX1" fmla="*/ 112615 w 2801041"/>
                <a:gd name="connsiteY1" fmla="*/ 0 h 1126148"/>
                <a:gd name="connsiteX2" fmla="*/ 2688426 w 2801041"/>
                <a:gd name="connsiteY2" fmla="*/ 0 h 1126148"/>
                <a:gd name="connsiteX3" fmla="*/ 2801041 w 2801041"/>
                <a:gd name="connsiteY3" fmla="*/ 112615 h 1126148"/>
                <a:gd name="connsiteX4" fmla="*/ 2801041 w 2801041"/>
                <a:gd name="connsiteY4" fmla="*/ 1013533 h 1126148"/>
                <a:gd name="connsiteX5" fmla="*/ 2688426 w 2801041"/>
                <a:gd name="connsiteY5" fmla="*/ 1126148 h 1126148"/>
                <a:gd name="connsiteX6" fmla="*/ 112615 w 2801041"/>
                <a:gd name="connsiteY6" fmla="*/ 1126148 h 1126148"/>
                <a:gd name="connsiteX7" fmla="*/ 0 w 2801041"/>
                <a:gd name="connsiteY7" fmla="*/ 1013533 h 1126148"/>
                <a:gd name="connsiteX8" fmla="*/ 0 w 2801041"/>
                <a:gd name="connsiteY8" fmla="*/ 112615 h 112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1041" h="1126148">
                  <a:moveTo>
                    <a:pt x="0" y="112615"/>
                  </a:moveTo>
                  <a:cubicBezTo>
                    <a:pt x="0" y="50419"/>
                    <a:pt x="50419" y="0"/>
                    <a:pt x="112615" y="0"/>
                  </a:cubicBezTo>
                  <a:lnTo>
                    <a:pt x="2688426" y="0"/>
                  </a:lnTo>
                  <a:cubicBezTo>
                    <a:pt x="2750622" y="0"/>
                    <a:pt x="2801041" y="50419"/>
                    <a:pt x="2801041" y="112615"/>
                  </a:cubicBezTo>
                  <a:lnTo>
                    <a:pt x="2801041" y="1013533"/>
                  </a:lnTo>
                  <a:cubicBezTo>
                    <a:pt x="2801041" y="1075729"/>
                    <a:pt x="2750622" y="1126148"/>
                    <a:pt x="2688426" y="1126148"/>
                  </a:cubicBezTo>
                  <a:lnTo>
                    <a:pt x="112615" y="1126148"/>
                  </a:lnTo>
                  <a:cubicBezTo>
                    <a:pt x="50419" y="1126148"/>
                    <a:pt x="0" y="1075729"/>
                    <a:pt x="0" y="1013533"/>
                  </a:cubicBezTo>
                  <a:lnTo>
                    <a:pt x="0" y="112615"/>
                  </a:lnTo>
                  <a:close/>
                </a:path>
              </a:pathLst>
            </a:custGeom>
            <a:solidFill>
              <a:srgbClr val="E3F5F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44" tIns="59654" rIns="68544" bIns="59654" numCol="1" spcCol="1270" anchor="t" anchorCtr="0">
              <a:noAutofit/>
            </a:bodyPr>
            <a:lstStyle/>
            <a:p>
              <a:pPr marL="171450" lvl="0" indent="-171450">
                <a:lnSpc>
                  <a:spcPct val="90000"/>
                </a:lnSpc>
                <a:spcBef>
                  <a:spcPct val="0"/>
                </a:spcBef>
                <a:spcAft>
                  <a:spcPct val="35000"/>
                </a:spcAft>
                <a:buClr>
                  <a:srgbClr val="00AC8C"/>
                </a:buClr>
                <a:buFont typeface="Wingdings" panose="05000000000000000000" pitchFamily="2" charset="2"/>
                <a:buChar char="ð"/>
              </a:pPr>
              <a:r>
                <a:rPr lang="fr-FR" sz="1600" dirty="0">
                  <a:solidFill>
                    <a:schemeClr val="tx1"/>
                  </a:solidFill>
                </a:rPr>
                <a:t>Il s’agit des délégations à la formation continue des D(R)AAF et d’AC et des responsables formation des SGCR/DOM et du SGAMM/IDF</a:t>
              </a:r>
            </a:p>
          </p:txBody>
        </p:sp>
        <p:sp>
          <p:nvSpPr>
            <p:cNvPr id="33" name="Forme libre : forme 9">
              <a:extLst>
                <a:ext uri="{FF2B5EF4-FFF2-40B4-BE49-F238E27FC236}">
                  <a16:creationId xmlns:a16="http://schemas.microsoft.com/office/drawing/2014/main" id="{E997652B-8919-49AC-B67F-45CBB66C4BF3}"/>
                </a:ext>
              </a:extLst>
            </p:cNvPr>
            <p:cNvSpPr/>
            <p:nvPr/>
          </p:nvSpPr>
          <p:spPr>
            <a:xfrm>
              <a:off x="4414144" y="2463548"/>
              <a:ext cx="2994119" cy="1279478"/>
            </a:xfrm>
            <a:custGeom>
              <a:avLst/>
              <a:gdLst>
                <a:gd name="connsiteX0" fmla="*/ 0 w 2801041"/>
                <a:gd name="connsiteY0" fmla="*/ 112615 h 1126148"/>
                <a:gd name="connsiteX1" fmla="*/ 112615 w 2801041"/>
                <a:gd name="connsiteY1" fmla="*/ 0 h 1126148"/>
                <a:gd name="connsiteX2" fmla="*/ 2688426 w 2801041"/>
                <a:gd name="connsiteY2" fmla="*/ 0 h 1126148"/>
                <a:gd name="connsiteX3" fmla="*/ 2801041 w 2801041"/>
                <a:gd name="connsiteY3" fmla="*/ 112615 h 1126148"/>
                <a:gd name="connsiteX4" fmla="*/ 2801041 w 2801041"/>
                <a:gd name="connsiteY4" fmla="*/ 1013533 h 1126148"/>
                <a:gd name="connsiteX5" fmla="*/ 2688426 w 2801041"/>
                <a:gd name="connsiteY5" fmla="*/ 1126148 h 1126148"/>
                <a:gd name="connsiteX6" fmla="*/ 112615 w 2801041"/>
                <a:gd name="connsiteY6" fmla="*/ 1126148 h 1126148"/>
                <a:gd name="connsiteX7" fmla="*/ 0 w 2801041"/>
                <a:gd name="connsiteY7" fmla="*/ 1013533 h 1126148"/>
                <a:gd name="connsiteX8" fmla="*/ 0 w 2801041"/>
                <a:gd name="connsiteY8" fmla="*/ 112615 h 112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1041" h="1126148">
                  <a:moveTo>
                    <a:pt x="0" y="112615"/>
                  </a:moveTo>
                  <a:cubicBezTo>
                    <a:pt x="0" y="50419"/>
                    <a:pt x="50419" y="0"/>
                    <a:pt x="112615" y="0"/>
                  </a:cubicBezTo>
                  <a:lnTo>
                    <a:pt x="2688426" y="0"/>
                  </a:lnTo>
                  <a:cubicBezTo>
                    <a:pt x="2750622" y="0"/>
                    <a:pt x="2801041" y="50419"/>
                    <a:pt x="2801041" y="112615"/>
                  </a:cubicBezTo>
                  <a:lnTo>
                    <a:pt x="2801041" y="1013533"/>
                  </a:lnTo>
                  <a:cubicBezTo>
                    <a:pt x="2801041" y="1075729"/>
                    <a:pt x="2750622" y="1126148"/>
                    <a:pt x="2688426" y="1126148"/>
                  </a:cubicBezTo>
                  <a:lnTo>
                    <a:pt x="112615" y="1126148"/>
                  </a:lnTo>
                  <a:cubicBezTo>
                    <a:pt x="50419" y="1126148"/>
                    <a:pt x="0" y="1075729"/>
                    <a:pt x="0" y="1013533"/>
                  </a:cubicBezTo>
                  <a:lnTo>
                    <a:pt x="0" y="112615"/>
                  </a:lnTo>
                  <a:close/>
                </a:path>
              </a:pathLst>
            </a:custGeom>
            <a:solidFill>
              <a:srgbClr val="E3F5F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44" tIns="59654" rIns="68544" bIns="59654" numCol="1" spcCol="1270" anchor="t" anchorCtr="0">
              <a:noAutofit/>
            </a:bodyPr>
            <a:lstStyle/>
            <a:p>
              <a:pPr marL="171450" lvl="0" indent="-171450">
                <a:lnSpc>
                  <a:spcPct val="90000"/>
                </a:lnSpc>
                <a:spcBef>
                  <a:spcPct val="0"/>
                </a:spcBef>
                <a:spcAft>
                  <a:spcPct val="35000"/>
                </a:spcAft>
                <a:buClr>
                  <a:srgbClr val="00AC8C"/>
                </a:buClr>
                <a:buFont typeface="Wingdings" panose="05000000000000000000" pitchFamily="2" charset="2"/>
                <a:buChar char="ð"/>
              </a:pPr>
              <a:r>
                <a:rPr lang="fr-FR" sz="1600" dirty="0">
                  <a:solidFill>
                    <a:schemeClr val="tx1"/>
                  </a:solidFill>
                </a:rPr>
                <a:t>Il élabore et gère les stages des programmes régionaux de formation, destinés aux agents de l’ensemble des structures de la région (D(R)AAF, EPLEFPA et DDI)</a:t>
              </a:r>
            </a:p>
          </p:txBody>
        </p:sp>
        <p:sp>
          <p:nvSpPr>
            <p:cNvPr id="34" name="Forme libre : forme 11">
              <a:extLst>
                <a:ext uri="{FF2B5EF4-FFF2-40B4-BE49-F238E27FC236}">
                  <a16:creationId xmlns:a16="http://schemas.microsoft.com/office/drawing/2014/main" id="{DBFA0EC5-5F71-4D24-B455-C2C11DB18911}"/>
                </a:ext>
              </a:extLst>
            </p:cNvPr>
            <p:cNvSpPr/>
            <p:nvPr/>
          </p:nvSpPr>
          <p:spPr>
            <a:xfrm>
              <a:off x="7640211" y="592389"/>
              <a:ext cx="3150899" cy="4048107"/>
            </a:xfrm>
            <a:custGeom>
              <a:avLst/>
              <a:gdLst>
                <a:gd name="connsiteX0" fmla="*/ 0 w 3501301"/>
                <a:gd name="connsiteY0" fmla="*/ 350130 h 5732205"/>
                <a:gd name="connsiteX1" fmla="*/ 350130 w 3501301"/>
                <a:gd name="connsiteY1" fmla="*/ 0 h 5732205"/>
                <a:gd name="connsiteX2" fmla="*/ 3151171 w 3501301"/>
                <a:gd name="connsiteY2" fmla="*/ 0 h 5732205"/>
                <a:gd name="connsiteX3" fmla="*/ 3501301 w 3501301"/>
                <a:gd name="connsiteY3" fmla="*/ 350130 h 5732205"/>
                <a:gd name="connsiteX4" fmla="*/ 3501301 w 3501301"/>
                <a:gd name="connsiteY4" fmla="*/ 5382075 h 5732205"/>
                <a:gd name="connsiteX5" fmla="*/ 3151171 w 3501301"/>
                <a:gd name="connsiteY5" fmla="*/ 5732205 h 5732205"/>
                <a:gd name="connsiteX6" fmla="*/ 350130 w 3501301"/>
                <a:gd name="connsiteY6" fmla="*/ 5732205 h 5732205"/>
                <a:gd name="connsiteX7" fmla="*/ 0 w 3501301"/>
                <a:gd name="connsiteY7" fmla="*/ 5382075 h 5732205"/>
                <a:gd name="connsiteX8" fmla="*/ 0 w 3501301"/>
                <a:gd name="connsiteY8" fmla="*/ 350130 h 573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1301" h="5732205">
                  <a:moveTo>
                    <a:pt x="0" y="350130"/>
                  </a:moveTo>
                  <a:cubicBezTo>
                    <a:pt x="0" y="156759"/>
                    <a:pt x="156759" y="0"/>
                    <a:pt x="350130" y="0"/>
                  </a:cubicBezTo>
                  <a:lnTo>
                    <a:pt x="3151171" y="0"/>
                  </a:lnTo>
                  <a:cubicBezTo>
                    <a:pt x="3344542" y="0"/>
                    <a:pt x="3501301" y="156759"/>
                    <a:pt x="3501301" y="350130"/>
                  </a:cubicBezTo>
                  <a:lnTo>
                    <a:pt x="3501301" y="5382075"/>
                  </a:lnTo>
                  <a:cubicBezTo>
                    <a:pt x="3501301" y="5575446"/>
                    <a:pt x="3344542" y="5732205"/>
                    <a:pt x="3151171" y="5732205"/>
                  </a:cubicBezTo>
                  <a:lnTo>
                    <a:pt x="350130" y="5732205"/>
                  </a:lnTo>
                  <a:cubicBezTo>
                    <a:pt x="156759" y="5732205"/>
                    <a:pt x="0" y="5575446"/>
                    <a:pt x="0" y="5382075"/>
                  </a:cubicBezTo>
                  <a:lnTo>
                    <a:pt x="0" y="350130"/>
                  </a:lnTo>
                  <a:close/>
                </a:path>
              </a:pathLst>
            </a:custGeom>
            <a:solidFill>
              <a:schemeClr val="bg1"/>
            </a:solidFill>
            <a:ln>
              <a:solidFill>
                <a:srgbClr val="00AC8C"/>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636000" numCol="1" spcCol="1270" anchor="t" anchorCtr="0">
              <a:noAutofit/>
            </a:bodyPr>
            <a:lstStyle/>
            <a:p>
              <a:pPr marL="0" lvl="0" indent="0" algn="ctr" defTabSz="1244600">
                <a:lnSpc>
                  <a:spcPct val="90000"/>
                </a:lnSpc>
                <a:spcBef>
                  <a:spcPct val="0"/>
                </a:spcBef>
                <a:spcAft>
                  <a:spcPct val="35000"/>
                </a:spcAft>
                <a:buNone/>
              </a:pPr>
              <a:r>
                <a:rPr lang="fr-FR" sz="2000" b="1" kern="1200" noProof="0" dirty="0">
                  <a:solidFill>
                    <a:srgbClr val="00AC8C"/>
                  </a:solidFill>
                </a:rPr>
                <a:t>Gestionnaire de niveau National</a:t>
              </a:r>
              <a:endParaRPr lang="fr-FR" sz="2000" b="1" kern="1200" dirty="0">
                <a:solidFill>
                  <a:srgbClr val="00AC8C"/>
                </a:solidFill>
              </a:endParaRPr>
            </a:p>
          </p:txBody>
        </p:sp>
        <p:sp>
          <p:nvSpPr>
            <p:cNvPr id="35" name="Forme libre : forme 12">
              <a:extLst>
                <a:ext uri="{FF2B5EF4-FFF2-40B4-BE49-F238E27FC236}">
                  <a16:creationId xmlns:a16="http://schemas.microsoft.com/office/drawing/2014/main" id="{8FEA39EF-E9CA-40B7-A831-6D22B08A16D5}"/>
                </a:ext>
              </a:extLst>
            </p:cNvPr>
            <p:cNvSpPr/>
            <p:nvPr/>
          </p:nvSpPr>
          <p:spPr>
            <a:xfrm>
              <a:off x="7731110" y="1266359"/>
              <a:ext cx="2951123" cy="1130249"/>
            </a:xfrm>
            <a:custGeom>
              <a:avLst/>
              <a:gdLst>
                <a:gd name="connsiteX0" fmla="*/ 0 w 2801041"/>
                <a:gd name="connsiteY0" fmla="*/ 112615 h 1126148"/>
                <a:gd name="connsiteX1" fmla="*/ 112615 w 2801041"/>
                <a:gd name="connsiteY1" fmla="*/ 0 h 1126148"/>
                <a:gd name="connsiteX2" fmla="*/ 2688426 w 2801041"/>
                <a:gd name="connsiteY2" fmla="*/ 0 h 1126148"/>
                <a:gd name="connsiteX3" fmla="*/ 2801041 w 2801041"/>
                <a:gd name="connsiteY3" fmla="*/ 112615 h 1126148"/>
                <a:gd name="connsiteX4" fmla="*/ 2801041 w 2801041"/>
                <a:gd name="connsiteY4" fmla="*/ 1013533 h 1126148"/>
                <a:gd name="connsiteX5" fmla="*/ 2688426 w 2801041"/>
                <a:gd name="connsiteY5" fmla="*/ 1126148 h 1126148"/>
                <a:gd name="connsiteX6" fmla="*/ 112615 w 2801041"/>
                <a:gd name="connsiteY6" fmla="*/ 1126148 h 1126148"/>
                <a:gd name="connsiteX7" fmla="*/ 0 w 2801041"/>
                <a:gd name="connsiteY7" fmla="*/ 1013533 h 1126148"/>
                <a:gd name="connsiteX8" fmla="*/ 0 w 2801041"/>
                <a:gd name="connsiteY8" fmla="*/ 112615 h 112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1041" h="1126148">
                  <a:moveTo>
                    <a:pt x="0" y="112615"/>
                  </a:moveTo>
                  <a:cubicBezTo>
                    <a:pt x="0" y="50419"/>
                    <a:pt x="50419" y="0"/>
                    <a:pt x="112615" y="0"/>
                  </a:cubicBezTo>
                  <a:lnTo>
                    <a:pt x="2688426" y="0"/>
                  </a:lnTo>
                  <a:cubicBezTo>
                    <a:pt x="2750622" y="0"/>
                    <a:pt x="2801041" y="50419"/>
                    <a:pt x="2801041" y="112615"/>
                  </a:cubicBezTo>
                  <a:lnTo>
                    <a:pt x="2801041" y="1013533"/>
                  </a:lnTo>
                  <a:cubicBezTo>
                    <a:pt x="2801041" y="1075729"/>
                    <a:pt x="2750622" y="1126148"/>
                    <a:pt x="2688426" y="1126148"/>
                  </a:cubicBezTo>
                  <a:lnTo>
                    <a:pt x="112615" y="1126148"/>
                  </a:lnTo>
                  <a:cubicBezTo>
                    <a:pt x="50419" y="1126148"/>
                    <a:pt x="0" y="1075729"/>
                    <a:pt x="0" y="1013533"/>
                  </a:cubicBezTo>
                  <a:lnTo>
                    <a:pt x="0" y="112615"/>
                  </a:lnTo>
                  <a:close/>
                </a:path>
              </a:pathLst>
            </a:custGeom>
            <a:solidFill>
              <a:srgbClr val="E3F5F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44" tIns="59654" rIns="68544" bIns="59654" numCol="1" spcCol="1270" anchor="t" anchorCtr="0">
              <a:noAutofit/>
            </a:bodyPr>
            <a:lstStyle/>
            <a:p>
              <a:pPr marL="171450" lvl="0" indent="-171450">
                <a:lnSpc>
                  <a:spcPct val="90000"/>
                </a:lnSpc>
                <a:spcBef>
                  <a:spcPct val="0"/>
                </a:spcBef>
                <a:spcAft>
                  <a:spcPct val="35000"/>
                </a:spcAft>
                <a:buClr>
                  <a:srgbClr val="00AC8C"/>
                </a:buClr>
                <a:buFont typeface="Wingdings" panose="05000000000000000000" pitchFamily="2" charset="2"/>
                <a:buChar char="ð"/>
              </a:pPr>
              <a:r>
                <a:rPr lang="fr-FR" sz="1600" dirty="0">
                  <a:solidFill>
                    <a:schemeClr val="tx1"/>
                  </a:solidFill>
                </a:rPr>
                <a:t>Il est présent dans les écoles, les directions d’administration centrale et le secrétariat général</a:t>
              </a:r>
            </a:p>
          </p:txBody>
        </p:sp>
        <p:sp>
          <p:nvSpPr>
            <p:cNvPr id="36" name="Forme libre : forme 13">
              <a:extLst>
                <a:ext uri="{FF2B5EF4-FFF2-40B4-BE49-F238E27FC236}">
                  <a16:creationId xmlns:a16="http://schemas.microsoft.com/office/drawing/2014/main" id="{0606F630-6D94-4408-AB32-263A178587B7}"/>
                </a:ext>
              </a:extLst>
            </p:cNvPr>
            <p:cNvSpPr/>
            <p:nvPr/>
          </p:nvSpPr>
          <p:spPr>
            <a:xfrm>
              <a:off x="7731110" y="2459779"/>
              <a:ext cx="2951123" cy="935926"/>
            </a:xfrm>
            <a:custGeom>
              <a:avLst/>
              <a:gdLst>
                <a:gd name="connsiteX0" fmla="*/ 0 w 2801041"/>
                <a:gd name="connsiteY0" fmla="*/ 112615 h 1126148"/>
                <a:gd name="connsiteX1" fmla="*/ 112615 w 2801041"/>
                <a:gd name="connsiteY1" fmla="*/ 0 h 1126148"/>
                <a:gd name="connsiteX2" fmla="*/ 2688426 w 2801041"/>
                <a:gd name="connsiteY2" fmla="*/ 0 h 1126148"/>
                <a:gd name="connsiteX3" fmla="*/ 2801041 w 2801041"/>
                <a:gd name="connsiteY3" fmla="*/ 112615 h 1126148"/>
                <a:gd name="connsiteX4" fmla="*/ 2801041 w 2801041"/>
                <a:gd name="connsiteY4" fmla="*/ 1013533 h 1126148"/>
                <a:gd name="connsiteX5" fmla="*/ 2688426 w 2801041"/>
                <a:gd name="connsiteY5" fmla="*/ 1126148 h 1126148"/>
                <a:gd name="connsiteX6" fmla="*/ 112615 w 2801041"/>
                <a:gd name="connsiteY6" fmla="*/ 1126148 h 1126148"/>
                <a:gd name="connsiteX7" fmla="*/ 0 w 2801041"/>
                <a:gd name="connsiteY7" fmla="*/ 1013533 h 1126148"/>
                <a:gd name="connsiteX8" fmla="*/ 0 w 2801041"/>
                <a:gd name="connsiteY8" fmla="*/ 112615 h 112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1041" h="1126148">
                  <a:moveTo>
                    <a:pt x="0" y="112615"/>
                  </a:moveTo>
                  <a:cubicBezTo>
                    <a:pt x="0" y="50419"/>
                    <a:pt x="50419" y="0"/>
                    <a:pt x="112615" y="0"/>
                  </a:cubicBezTo>
                  <a:lnTo>
                    <a:pt x="2688426" y="0"/>
                  </a:lnTo>
                  <a:cubicBezTo>
                    <a:pt x="2750622" y="0"/>
                    <a:pt x="2801041" y="50419"/>
                    <a:pt x="2801041" y="112615"/>
                  </a:cubicBezTo>
                  <a:lnTo>
                    <a:pt x="2801041" y="1013533"/>
                  </a:lnTo>
                  <a:cubicBezTo>
                    <a:pt x="2801041" y="1075729"/>
                    <a:pt x="2750622" y="1126148"/>
                    <a:pt x="2688426" y="1126148"/>
                  </a:cubicBezTo>
                  <a:lnTo>
                    <a:pt x="112615" y="1126148"/>
                  </a:lnTo>
                  <a:cubicBezTo>
                    <a:pt x="50419" y="1126148"/>
                    <a:pt x="0" y="1075729"/>
                    <a:pt x="0" y="1013533"/>
                  </a:cubicBezTo>
                  <a:lnTo>
                    <a:pt x="0" y="112615"/>
                  </a:lnTo>
                  <a:close/>
                </a:path>
              </a:pathLst>
            </a:custGeom>
            <a:solidFill>
              <a:srgbClr val="E3F5F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44" tIns="59654" rIns="68544" bIns="59654" numCol="1" spcCol="1270" anchor="t" anchorCtr="0">
              <a:noAutofit/>
            </a:bodyPr>
            <a:lstStyle/>
            <a:p>
              <a:pPr marL="171450" lvl="0" indent="-171450">
                <a:lnSpc>
                  <a:spcPct val="90000"/>
                </a:lnSpc>
                <a:spcBef>
                  <a:spcPct val="0"/>
                </a:spcBef>
                <a:spcAft>
                  <a:spcPct val="35000"/>
                </a:spcAft>
                <a:buClr>
                  <a:srgbClr val="00AC8C"/>
                </a:buClr>
                <a:buFont typeface="Wingdings" panose="05000000000000000000" pitchFamily="2" charset="2"/>
                <a:buChar char="ð"/>
              </a:pPr>
              <a:r>
                <a:rPr lang="fr-FR" sz="1600" dirty="0">
                  <a:solidFill>
                    <a:schemeClr val="tx1"/>
                  </a:solidFill>
                </a:rPr>
                <a:t>Il élabore et gère le Programme National de Formation (PNF) et des stages nationaux</a:t>
              </a:r>
            </a:p>
          </p:txBody>
        </p:sp>
      </p:grpSp>
      <p:sp>
        <p:nvSpPr>
          <p:cNvPr id="37" name="Forme libre : forme 9">
            <a:extLst>
              <a:ext uri="{FF2B5EF4-FFF2-40B4-BE49-F238E27FC236}">
                <a16:creationId xmlns:a16="http://schemas.microsoft.com/office/drawing/2014/main" id="{E997652B-8919-49AC-B67F-45CBB66C4BF3}"/>
              </a:ext>
            </a:extLst>
          </p:cNvPr>
          <p:cNvSpPr/>
          <p:nvPr/>
        </p:nvSpPr>
        <p:spPr>
          <a:xfrm>
            <a:off x="4886151" y="5245361"/>
            <a:ext cx="2912937" cy="933840"/>
          </a:xfrm>
          <a:custGeom>
            <a:avLst/>
            <a:gdLst>
              <a:gd name="connsiteX0" fmla="*/ 0 w 2801041"/>
              <a:gd name="connsiteY0" fmla="*/ 112615 h 1126148"/>
              <a:gd name="connsiteX1" fmla="*/ 112615 w 2801041"/>
              <a:gd name="connsiteY1" fmla="*/ 0 h 1126148"/>
              <a:gd name="connsiteX2" fmla="*/ 2688426 w 2801041"/>
              <a:gd name="connsiteY2" fmla="*/ 0 h 1126148"/>
              <a:gd name="connsiteX3" fmla="*/ 2801041 w 2801041"/>
              <a:gd name="connsiteY3" fmla="*/ 112615 h 1126148"/>
              <a:gd name="connsiteX4" fmla="*/ 2801041 w 2801041"/>
              <a:gd name="connsiteY4" fmla="*/ 1013533 h 1126148"/>
              <a:gd name="connsiteX5" fmla="*/ 2688426 w 2801041"/>
              <a:gd name="connsiteY5" fmla="*/ 1126148 h 1126148"/>
              <a:gd name="connsiteX6" fmla="*/ 112615 w 2801041"/>
              <a:gd name="connsiteY6" fmla="*/ 1126148 h 1126148"/>
              <a:gd name="connsiteX7" fmla="*/ 0 w 2801041"/>
              <a:gd name="connsiteY7" fmla="*/ 1013533 h 1126148"/>
              <a:gd name="connsiteX8" fmla="*/ 0 w 2801041"/>
              <a:gd name="connsiteY8" fmla="*/ 112615 h 112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1041" h="1126148">
                <a:moveTo>
                  <a:pt x="0" y="112615"/>
                </a:moveTo>
                <a:cubicBezTo>
                  <a:pt x="0" y="50419"/>
                  <a:pt x="50419" y="0"/>
                  <a:pt x="112615" y="0"/>
                </a:cubicBezTo>
                <a:lnTo>
                  <a:pt x="2688426" y="0"/>
                </a:lnTo>
                <a:cubicBezTo>
                  <a:pt x="2750622" y="0"/>
                  <a:pt x="2801041" y="50419"/>
                  <a:pt x="2801041" y="112615"/>
                </a:cubicBezTo>
                <a:lnTo>
                  <a:pt x="2801041" y="1013533"/>
                </a:lnTo>
                <a:cubicBezTo>
                  <a:pt x="2801041" y="1075729"/>
                  <a:pt x="2750622" y="1126148"/>
                  <a:pt x="2688426" y="1126148"/>
                </a:cubicBezTo>
                <a:lnTo>
                  <a:pt x="112615" y="1126148"/>
                </a:lnTo>
                <a:cubicBezTo>
                  <a:pt x="50419" y="1126148"/>
                  <a:pt x="0" y="1075729"/>
                  <a:pt x="0" y="1013533"/>
                </a:cubicBezTo>
                <a:lnTo>
                  <a:pt x="0" y="112615"/>
                </a:lnTo>
                <a:close/>
              </a:path>
            </a:pathLst>
          </a:custGeom>
          <a:solidFill>
            <a:srgbClr val="E3F5F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44" tIns="59654" rIns="68544" bIns="59654" numCol="1" spcCol="1270" anchor="t" anchorCtr="0">
            <a:noAutofit/>
          </a:bodyPr>
          <a:lstStyle/>
          <a:p>
            <a:pPr marL="171450" lvl="0" indent="-171450">
              <a:lnSpc>
                <a:spcPct val="90000"/>
              </a:lnSpc>
              <a:spcBef>
                <a:spcPct val="0"/>
              </a:spcBef>
              <a:spcAft>
                <a:spcPct val="35000"/>
              </a:spcAft>
              <a:buClr>
                <a:srgbClr val="00AC8C"/>
              </a:buClr>
              <a:buFont typeface="Wingdings" panose="05000000000000000000" pitchFamily="2" charset="2"/>
              <a:buChar char="ð"/>
            </a:pPr>
            <a:r>
              <a:rPr lang="fr-FR" sz="1600" dirty="0">
                <a:solidFill>
                  <a:schemeClr val="tx1"/>
                </a:solidFill>
              </a:rPr>
              <a:t>Il élabore et gère les stages du programme de formation transverse destinés aux agents d’AC</a:t>
            </a:r>
          </a:p>
        </p:txBody>
      </p:sp>
      <p:sp>
        <p:nvSpPr>
          <p:cNvPr id="4" name="Espace réservé du numéro de diapositive 3">
            <a:extLst>
              <a:ext uri="{FF2B5EF4-FFF2-40B4-BE49-F238E27FC236}">
                <a16:creationId xmlns:a16="http://schemas.microsoft.com/office/drawing/2014/main" id="{21AA2042-2E2C-404A-B1B6-50A070983633}"/>
              </a:ext>
            </a:extLst>
          </p:cNvPr>
          <p:cNvSpPr>
            <a:spLocks noGrp="1"/>
          </p:cNvSpPr>
          <p:nvPr>
            <p:ph type="sldNum" sz="quarter" idx="12"/>
          </p:nvPr>
        </p:nvSpPr>
        <p:spPr/>
        <p:txBody>
          <a:bodyPr/>
          <a:lstStyle/>
          <a:p>
            <a:fld id="{FE954997-C674-43B3-87A7-1C878AE16C45}" type="slidenum">
              <a:rPr lang="fr-FR" smtClean="0"/>
              <a:pPr/>
              <a:t>16</a:t>
            </a:fld>
            <a:endParaRPr lang="fr-FR" dirty="0"/>
          </a:p>
        </p:txBody>
      </p:sp>
    </p:spTree>
    <p:extLst>
      <p:ext uri="{BB962C8B-B14F-4D97-AF65-F5344CB8AC3E}">
        <p14:creationId xmlns:p14="http://schemas.microsoft.com/office/powerpoint/2010/main" val="2254218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A5FFB3-0E9F-4022-9107-493968A47875}"/>
              </a:ext>
            </a:extLst>
          </p:cNvPr>
          <p:cNvSpPr>
            <a:spLocks noGrp="1"/>
          </p:cNvSpPr>
          <p:nvPr>
            <p:ph type="title"/>
          </p:nvPr>
        </p:nvSpPr>
        <p:spPr>
          <a:xfrm>
            <a:off x="1247257" y="166346"/>
            <a:ext cx="10697093" cy="519447"/>
          </a:xfrm>
        </p:spPr>
        <p:txBody>
          <a:bodyPr>
            <a:noAutofit/>
          </a:bodyPr>
          <a:lstStyle/>
          <a:p>
            <a:r>
              <a:rPr lang="fr-FR" sz="3150" dirty="0"/>
              <a:t>1-5 Profil gestionnaire - Rôle et périmètre RenoiRH-formation (2)</a:t>
            </a:r>
          </a:p>
        </p:txBody>
      </p:sp>
      <p:sp>
        <p:nvSpPr>
          <p:cNvPr id="3" name="Espace réservé du contenu 2">
            <a:extLst>
              <a:ext uri="{FF2B5EF4-FFF2-40B4-BE49-F238E27FC236}">
                <a16:creationId xmlns:a16="http://schemas.microsoft.com/office/drawing/2014/main" id="{49E0CCAC-9A54-41C1-905B-588BEAB86EEF}"/>
              </a:ext>
            </a:extLst>
          </p:cNvPr>
          <p:cNvSpPr>
            <a:spLocks noGrp="1"/>
          </p:cNvSpPr>
          <p:nvPr>
            <p:ph idx="1"/>
          </p:nvPr>
        </p:nvSpPr>
        <p:spPr>
          <a:xfrm>
            <a:off x="1330385" y="1032521"/>
            <a:ext cx="10106542" cy="4939409"/>
          </a:xfrm>
        </p:spPr>
        <p:txBody>
          <a:bodyPr>
            <a:normAutofit/>
          </a:bodyPr>
          <a:lstStyle/>
          <a:p>
            <a:r>
              <a:rPr lang="fr-FR" sz="2200" dirty="0">
                <a:effectLst/>
                <a:latin typeface="Calibri" panose="020F0502020204030204" pitchFamily="34" charset="0"/>
                <a:ea typeface="Calibri" panose="020F0502020204030204" pitchFamily="34" charset="0"/>
                <a:cs typeface="Times New Roman" panose="02020603050405020304" pitchFamily="18" charset="0"/>
              </a:rPr>
              <a:t>Les deux rôles RenoiRH attribués aux gestionnaires sont les suivants :</a:t>
            </a:r>
            <a:endParaRPr lang="fr-FR" sz="2200" dirty="0"/>
          </a:p>
        </p:txBody>
      </p:sp>
      <p:sp>
        <p:nvSpPr>
          <p:cNvPr id="56" name="Espace réservé du pied de page 55">
            <a:extLst>
              <a:ext uri="{FF2B5EF4-FFF2-40B4-BE49-F238E27FC236}">
                <a16:creationId xmlns:a16="http://schemas.microsoft.com/office/drawing/2014/main" id="{295BF652-9AEB-45D8-A615-2C85AAEB722A}"/>
              </a:ext>
            </a:extLst>
          </p:cNvPr>
          <p:cNvSpPr>
            <a:spLocks noGrp="1"/>
          </p:cNvSpPr>
          <p:nvPr>
            <p:ph type="ftr" sz="quarter" idx="11"/>
          </p:nvPr>
        </p:nvSpPr>
        <p:spPr/>
        <p:txBody>
          <a:bodyPr/>
          <a:lstStyle/>
          <a:p>
            <a:r>
              <a:rPr lang="fr-FR" dirty="0"/>
              <a:t>Module 1</a:t>
            </a:r>
          </a:p>
        </p:txBody>
      </p:sp>
      <p:sp>
        <p:nvSpPr>
          <p:cNvPr id="43" name="ZoneTexte 42">
            <a:extLst>
              <a:ext uri="{FF2B5EF4-FFF2-40B4-BE49-F238E27FC236}">
                <a16:creationId xmlns:a16="http://schemas.microsoft.com/office/drawing/2014/main" id="{00D46273-7CE3-48D9-B0F0-B1263E74B46E}"/>
              </a:ext>
            </a:extLst>
          </p:cNvPr>
          <p:cNvSpPr txBox="1"/>
          <p:nvPr/>
        </p:nvSpPr>
        <p:spPr>
          <a:xfrm>
            <a:off x="1232018" y="670477"/>
            <a:ext cx="3715902" cy="369332"/>
          </a:xfrm>
          <a:prstGeom prst="rect">
            <a:avLst/>
          </a:prstGeom>
          <a:noFill/>
        </p:spPr>
        <p:txBody>
          <a:bodyPr wrap="square" rtlCol="0">
            <a:spAutoFit/>
          </a:bodyPr>
          <a:lstStyle/>
          <a:p>
            <a:r>
              <a:rPr lang="fr-FR" i="1" dirty="0">
                <a:latin typeface="+mj-lt"/>
              </a:rPr>
              <a:t>Présentation générale de RenoiRH</a:t>
            </a:r>
          </a:p>
        </p:txBody>
      </p:sp>
      <p:sp>
        <p:nvSpPr>
          <p:cNvPr id="18" name="Rectangle : avec coins arrondis en diagonale 17">
            <a:extLst>
              <a:ext uri="{FF2B5EF4-FFF2-40B4-BE49-F238E27FC236}">
                <a16:creationId xmlns:a16="http://schemas.microsoft.com/office/drawing/2014/main" id="{FFE2C8C6-35E2-4713-B7BB-8D9271C1F5D7}"/>
              </a:ext>
            </a:extLst>
          </p:cNvPr>
          <p:cNvSpPr/>
          <p:nvPr/>
        </p:nvSpPr>
        <p:spPr>
          <a:xfrm>
            <a:off x="60960" y="1032521"/>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1 –</a:t>
            </a:r>
            <a:br>
              <a:rPr lang="fr-FR" sz="1000" dirty="0"/>
            </a:br>
            <a:r>
              <a:rPr lang="fr-FR" sz="1000" dirty="0"/>
              <a:t>RenoiRH</a:t>
            </a:r>
            <a:endParaRPr lang="fr-FR" sz="2800" dirty="0"/>
          </a:p>
        </p:txBody>
      </p:sp>
      <p:sp>
        <p:nvSpPr>
          <p:cNvPr id="19" name="Rectangle : avec coins arrondis en diagonale 18">
            <a:extLst>
              <a:ext uri="{FF2B5EF4-FFF2-40B4-BE49-F238E27FC236}">
                <a16:creationId xmlns:a16="http://schemas.microsoft.com/office/drawing/2014/main" id="{A985CD41-5302-495B-9029-0A7E5E32AA1E}"/>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endParaRPr lang="fr-FR" sz="2800" dirty="0">
              <a:solidFill>
                <a:srgbClr val="00AC8C"/>
              </a:solidFill>
            </a:endParaRPr>
          </a:p>
        </p:txBody>
      </p:sp>
      <p:sp>
        <p:nvSpPr>
          <p:cNvPr id="20" name="Rectangle : avec coins arrondis en diagonale 19">
            <a:extLst>
              <a:ext uri="{FF2B5EF4-FFF2-40B4-BE49-F238E27FC236}">
                <a16:creationId xmlns:a16="http://schemas.microsoft.com/office/drawing/2014/main" id="{7FFF8F3B-88DF-4317-99A6-CEE123613C02}"/>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21" name="Rectangle : avec coins arrondis en diagonale 20">
            <a:extLst>
              <a:ext uri="{FF2B5EF4-FFF2-40B4-BE49-F238E27FC236}">
                <a16:creationId xmlns:a16="http://schemas.microsoft.com/office/drawing/2014/main" id="{66D06AB9-7ADB-4CD5-AF25-EB0E7BC52771}"/>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22" name="Rectangle : avec coins arrondis en diagonale 21">
            <a:extLst>
              <a:ext uri="{FF2B5EF4-FFF2-40B4-BE49-F238E27FC236}">
                <a16:creationId xmlns:a16="http://schemas.microsoft.com/office/drawing/2014/main" id="{7DF154A6-24A0-42C9-960E-4E071939FB5A}"/>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23" name="Rectangle : avec coins arrondis en diagonale 22">
            <a:extLst>
              <a:ext uri="{FF2B5EF4-FFF2-40B4-BE49-F238E27FC236}">
                <a16:creationId xmlns:a16="http://schemas.microsoft.com/office/drawing/2014/main" id="{D4A06848-F256-4BA6-85B5-6BC9ADCEEB95}"/>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24" name="Rectangle : avec coins arrondis en diagonale 23">
            <a:extLst>
              <a:ext uri="{FF2B5EF4-FFF2-40B4-BE49-F238E27FC236}">
                <a16:creationId xmlns:a16="http://schemas.microsoft.com/office/drawing/2014/main" id="{CECECD36-21F3-43B7-8CDA-3E7444949E74}"/>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25" name="Rectangle : avec coins arrondis en diagonale 24">
            <a:extLst>
              <a:ext uri="{FF2B5EF4-FFF2-40B4-BE49-F238E27FC236}">
                <a16:creationId xmlns:a16="http://schemas.microsoft.com/office/drawing/2014/main" id="{4CA3F646-065D-4EF4-9645-12ADDA7DA56E}"/>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26" name="Rectangle : avec coins arrondis en diagonale 25">
            <a:extLst>
              <a:ext uri="{FF2B5EF4-FFF2-40B4-BE49-F238E27FC236}">
                <a16:creationId xmlns:a16="http://schemas.microsoft.com/office/drawing/2014/main" id="{222C787A-E160-4BEF-B091-73D4871A758F}"/>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grpSp>
        <p:nvGrpSpPr>
          <p:cNvPr id="49" name="Groupe 48"/>
          <p:cNvGrpSpPr>
            <a:grpSpLocks noChangeAspect="1"/>
          </p:cNvGrpSpPr>
          <p:nvPr/>
        </p:nvGrpSpPr>
        <p:grpSpPr>
          <a:xfrm>
            <a:off x="1437078" y="1386537"/>
            <a:ext cx="10056077" cy="4871727"/>
            <a:chOff x="1295956" y="571691"/>
            <a:chExt cx="10333549" cy="5006150"/>
          </a:xfrm>
        </p:grpSpPr>
        <p:sp>
          <p:nvSpPr>
            <p:cNvPr id="50" name="Rectangle 49">
              <a:extLst>
                <a:ext uri="{FF2B5EF4-FFF2-40B4-BE49-F238E27FC236}">
                  <a16:creationId xmlns:a16="http://schemas.microsoft.com/office/drawing/2014/main" id="{F952057F-3E19-45A9-867E-074D056D3B49}"/>
                </a:ext>
              </a:extLst>
            </p:cNvPr>
            <p:cNvSpPr/>
            <p:nvPr/>
          </p:nvSpPr>
          <p:spPr>
            <a:xfrm>
              <a:off x="1433707" y="571692"/>
              <a:ext cx="10195798" cy="5006148"/>
            </a:xfrm>
            <a:prstGeom prst="rect">
              <a:avLst/>
            </a:prstGeom>
            <a:solidFill>
              <a:srgbClr val="E3F5F1"/>
            </a:solidFill>
            <a:ln>
              <a:solidFill>
                <a:srgbClr val="E3F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61C63BB2-E343-49EC-9ADF-894C09F4B266}"/>
                </a:ext>
              </a:extLst>
            </p:cNvPr>
            <p:cNvSpPr/>
            <p:nvPr/>
          </p:nvSpPr>
          <p:spPr>
            <a:xfrm>
              <a:off x="1295956" y="571691"/>
              <a:ext cx="452445" cy="5006150"/>
            </a:xfrm>
            <a:prstGeom prst="rect">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600" b="1" dirty="0"/>
                <a:t>Rôles RenoiRH-formation</a:t>
              </a:r>
            </a:p>
          </p:txBody>
        </p:sp>
        <p:sp>
          <p:nvSpPr>
            <p:cNvPr id="52" name="Rectangle : coins arrondis 11">
              <a:extLst>
                <a:ext uri="{FF2B5EF4-FFF2-40B4-BE49-F238E27FC236}">
                  <a16:creationId xmlns:a16="http://schemas.microsoft.com/office/drawing/2014/main" id="{92ED1D96-50C7-42BA-9D90-77C750DA2EB5}"/>
                </a:ext>
              </a:extLst>
            </p:cNvPr>
            <p:cNvSpPr/>
            <p:nvPr/>
          </p:nvSpPr>
          <p:spPr>
            <a:xfrm>
              <a:off x="1829641" y="637410"/>
              <a:ext cx="4840706" cy="4857303"/>
            </a:xfrm>
            <a:prstGeom prst="roundRect">
              <a:avLst>
                <a:gd name="adj" fmla="val 5625"/>
              </a:avLst>
            </a:prstGeom>
            <a:solidFill>
              <a:schemeClr val="bg1"/>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AC8C"/>
                  </a:solidFill>
                  <a:effectLst/>
                  <a:uLnTx/>
                  <a:uFillTx/>
                  <a:latin typeface="Calibri" panose="020F0502020204030204"/>
                  <a:ea typeface="+mn-ea"/>
                  <a:cs typeface="+mn-cs"/>
                </a:rPr>
                <a:t>Responsable Formation Local</a:t>
              </a:r>
              <a:endParaRPr kumimoji="0" lang="fr-FR" sz="2000" b="0" i="1" u="none" strike="noStrike" kern="1200" cap="none" spc="0" normalizeH="0" baseline="0" noProof="0" dirty="0">
                <a:ln>
                  <a:noFill/>
                </a:ln>
                <a:solidFill>
                  <a:srgbClr val="00AC8C"/>
                </a:solidFill>
                <a:effectLst/>
                <a:uLnTx/>
                <a:uFillTx/>
                <a:latin typeface="Calibri" panose="020F0502020204030204"/>
                <a:ea typeface="+mn-ea"/>
                <a:cs typeface="+mn-cs"/>
              </a:endParaRPr>
            </a:p>
          </p:txBody>
        </p:sp>
        <p:sp>
          <p:nvSpPr>
            <p:cNvPr id="53" name="ZoneTexte 52">
              <a:extLst>
                <a:ext uri="{FF2B5EF4-FFF2-40B4-BE49-F238E27FC236}">
                  <a16:creationId xmlns:a16="http://schemas.microsoft.com/office/drawing/2014/main" id="{DAE2A81A-4B4D-4906-BDCA-603D6CF6BAB7}"/>
                </a:ext>
              </a:extLst>
            </p:cNvPr>
            <p:cNvSpPr txBox="1"/>
            <p:nvPr/>
          </p:nvSpPr>
          <p:spPr>
            <a:xfrm>
              <a:off x="1909284" y="2711433"/>
              <a:ext cx="4634744" cy="2462213"/>
            </a:xfrm>
            <a:prstGeom prst="rect">
              <a:avLst/>
            </a:prstGeom>
            <a:noFill/>
          </p:spPr>
          <p:txBody>
            <a:bodyPr wrap="square" rtlCol="0">
              <a:spAutoFit/>
            </a:bodyPr>
            <a:lstStyle/>
            <a:p>
              <a:pPr marL="92075" indent="-92075">
                <a:buClr>
                  <a:srgbClr val="00AC8C"/>
                </a:buClr>
                <a:buFont typeface="Arial" panose="020B0604020202020204" pitchFamily="34" charset="0"/>
                <a:buChar char="•"/>
              </a:pPr>
              <a:r>
                <a:rPr lang="fr-FR" sz="1600" dirty="0"/>
                <a:t>Met à jour certains référentiels</a:t>
              </a:r>
            </a:p>
            <a:p>
              <a:pPr marL="92075" indent="-92075">
                <a:buClr>
                  <a:srgbClr val="00AC8C"/>
                </a:buClr>
                <a:buFont typeface="Arial" panose="020B0604020202020204" pitchFamily="34" charset="0"/>
                <a:buChar char="•"/>
              </a:pPr>
              <a:r>
                <a:rPr lang="fr-FR" sz="1600" dirty="0"/>
                <a:t>Crée des stages, des sessions et des cursus</a:t>
              </a:r>
            </a:p>
            <a:p>
              <a:pPr marL="92075" indent="-92075">
                <a:buClr>
                  <a:srgbClr val="00AC8C"/>
                </a:buClr>
                <a:buFont typeface="Arial" panose="020B0604020202020204" pitchFamily="34" charset="0"/>
                <a:buChar char="•"/>
              </a:pPr>
              <a:r>
                <a:rPr lang="fr-FR" sz="1600" dirty="0"/>
                <a:t>Traite les demandes de formation des agents</a:t>
              </a:r>
            </a:p>
            <a:p>
              <a:pPr marL="92075" indent="-92075">
                <a:buClr>
                  <a:srgbClr val="00AC8C"/>
                </a:buClr>
                <a:buFont typeface="Arial" panose="020B0604020202020204" pitchFamily="34" charset="0"/>
                <a:buChar char="•"/>
              </a:pPr>
              <a:r>
                <a:rPr lang="fr-FR" sz="1600" dirty="0"/>
                <a:t>Consulte l’historique formation des agents</a:t>
              </a:r>
            </a:p>
            <a:p>
              <a:pPr marL="92075" indent="-92075">
                <a:buClr>
                  <a:srgbClr val="00AC8C"/>
                </a:buClr>
                <a:buFont typeface="Arial" panose="020B0604020202020204" pitchFamily="34" charset="0"/>
                <a:buChar char="•"/>
              </a:pPr>
              <a:r>
                <a:rPr lang="fr-FR" sz="1600" dirty="0"/>
                <a:t>Gère les inscriptions et les convocations</a:t>
              </a:r>
            </a:p>
            <a:p>
              <a:pPr marL="92075" indent="-92075">
                <a:buClr>
                  <a:srgbClr val="00AC8C"/>
                </a:buClr>
                <a:buFont typeface="Arial" panose="020B0604020202020204" pitchFamily="34" charset="0"/>
                <a:buChar char="•"/>
              </a:pPr>
              <a:r>
                <a:rPr lang="fr-FR" sz="1600" dirty="0"/>
                <a:t>Saisit les présences et génère les attestations</a:t>
              </a:r>
            </a:p>
            <a:p>
              <a:pPr marL="92075" indent="-92075">
                <a:buClr>
                  <a:srgbClr val="00AC8C"/>
                </a:buClr>
                <a:buFont typeface="Arial" panose="020B0604020202020204" pitchFamily="34" charset="0"/>
                <a:buChar char="•"/>
              </a:pPr>
              <a:r>
                <a:rPr lang="fr-FR" sz="1600" dirty="0"/>
                <a:t>Analyse les données via les requêtes</a:t>
              </a:r>
            </a:p>
            <a:p>
              <a:pPr marL="92075" indent="-92075">
                <a:buClr>
                  <a:srgbClr val="00AC8C"/>
                </a:buClr>
                <a:buFont typeface="Arial" panose="020B0604020202020204" pitchFamily="34" charset="0"/>
                <a:buChar char="•"/>
              </a:pPr>
              <a:endParaRPr lang="fr-FR" sz="1000" dirty="0"/>
            </a:p>
            <a:p>
              <a:pPr marL="285750" indent="-285750">
                <a:buClr>
                  <a:srgbClr val="00AC8C"/>
                </a:buClr>
                <a:buFont typeface="Wingdings" panose="05000000000000000000" pitchFamily="2" charset="2"/>
                <a:buChar char="v"/>
              </a:pPr>
              <a:r>
                <a:rPr lang="fr-FR" sz="1600" dirty="0"/>
                <a:t>Visualise l’ensemble des données</a:t>
              </a:r>
            </a:p>
            <a:p>
              <a:pPr marL="285750" indent="-285750">
                <a:buClr>
                  <a:srgbClr val="00AC8C"/>
                </a:buClr>
                <a:buFont typeface="Wingdings" panose="05000000000000000000" pitchFamily="2" charset="2"/>
                <a:buChar char="v"/>
              </a:pPr>
              <a:r>
                <a:rPr lang="fr-FR" sz="1600" dirty="0"/>
                <a:t>Modifie et gère uniquement ses propres données </a:t>
              </a:r>
            </a:p>
          </p:txBody>
        </p:sp>
        <p:sp>
          <p:nvSpPr>
            <p:cNvPr id="54" name="Rectangle : coins arrondis 26">
              <a:extLst>
                <a:ext uri="{FF2B5EF4-FFF2-40B4-BE49-F238E27FC236}">
                  <a16:creationId xmlns:a16="http://schemas.microsoft.com/office/drawing/2014/main" id="{2DA11A8F-F5F7-4802-B247-422F5E899422}"/>
                </a:ext>
              </a:extLst>
            </p:cNvPr>
            <p:cNvSpPr/>
            <p:nvPr/>
          </p:nvSpPr>
          <p:spPr>
            <a:xfrm>
              <a:off x="1909284" y="1170348"/>
              <a:ext cx="4631758" cy="1465174"/>
            </a:xfrm>
            <a:prstGeom prst="roundRect">
              <a:avLst>
                <a:gd name="adj" fmla="val 5565"/>
              </a:avLst>
            </a:prstGeom>
            <a:solidFill>
              <a:srgbClr val="E3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Clr>
                  <a:srgbClr val="00AC8C"/>
                </a:buClr>
                <a:buFont typeface="Wingdings" panose="05000000000000000000" pitchFamily="2" charset="2"/>
                <a:buChar char="ð"/>
              </a:pPr>
              <a:r>
                <a:rPr lang="fr-FR" sz="1600" dirty="0">
                  <a:solidFill>
                    <a:schemeClr val="tx1"/>
                  </a:solidFill>
                </a:rPr>
                <a:t>Rôle RenoiRH attribué à l’ensemble des gestionnaires RenoiRH formation en AC, D(R)AAF, SGCD, EPLEFPA, SGCR/DOM et SGAMM/IDF et dans les écoles</a:t>
              </a:r>
            </a:p>
          </p:txBody>
        </p:sp>
        <p:sp>
          <p:nvSpPr>
            <p:cNvPr id="55" name="Triangle isocèle 54">
              <a:extLst>
                <a:ext uri="{FF2B5EF4-FFF2-40B4-BE49-F238E27FC236}">
                  <a16:creationId xmlns:a16="http://schemas.microsoft.com/office/drawing/2014/main" id="{3626ABAF-3814-46D4-AD76-684FF54329D7}"/>
                </a:ext>
              </a:extLst>
            </p:cNvPr>
            <p:cNvSpPr/>
            <p:nvPr/>
          </p:nvSpPr>
          <p:spPr>
            <a:xfrm rot="10800000">
              <a:off x="3721695" y="2573144"/>
              <a:ext cx="1052014" cy="148228"/>
            </a:xfrm>
            <a:prstGeom prst="triangle">
              <a:avLst/>
            </a:prstGeom>
            <a:solidFill>
              <a:srgbClr val="00AC8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58" name="Rectangle : coins arrondis 31">
              <a:extLst>
                <a:ext uri="{FF2B5EF4-FFF2-40B4-BE49-F238E27FC236}">
                  <a16:creationId xmlns:a16="http://schemas.microsoft.com/office/drawing/2014/main" id="{4A6F0E64-30DC-4162-B773-2DF14B1FD068}"/>
                </a:ext>
              </a:extLst>
            </p:cNvPr>
            <p:cNvSpPr/>
            <p:nvPr/>
          </p:nvSpPr>
          <p:spPr>
            <a:xfrm>
              <a:off x="6747004" y="649025"/>
              <a:ext cx="4823277" cy="4845688"/>
            </a:xfrm>
            <a:prstGeom prst="roundRect">
              <a:avLst>
                <a:gd name="adj" fmla="val 5625"/>
              </a:avLst>
            </a:prstGeom>
            <a:solidFill>
              <a:schemeClr val="bg1"/>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AC8C"/>
                  </a:solidFill>
                  <a:effectLst/>
                  <a:uLnTx/>
                  <a:uFillTx/>
                  <a:latin typeface="Calibri" panose="020F0502020204030204"/>
                  <a:ea typeface="+mn-ea"/>
                  <a:cs typeface="+mn-cs"/>
                </a:rPr>
                <a:t>Responsable Formation Central</a:t>
              </a:r>
              <a:endParaRPr kumimoji="0" lang="fr-FR" sz="2000" b="0" i="1" u="none" strike="noStrike" kern="1200" cap="none" spc="0" normalizeH="0" baseline="0" noProof="0" dirty="0">
                <a:ln>
                  <a:noFill/>
                </a:ln>
                <a:solidFill>
                  <a:srgbClr val="00AC8C"/>
                </a:solidFill>
                <a:effectLst/>
                <a:uLnTx/>
                <a:uFillTx/>
                <a:latin typeface="Calibri" panose="020F0502020204030204"/>
                <a:ea typeface="+mn-ea"/>
                <a:cs typeface="+mn-cs"/>
              </a:endParaRPr>
            </a:p>
          </p:txBody>
        </p:sp>
        <p:sp>
          <p:nvSpPr>
            <p:cNvPr id="59" name="ZoneTexte 58">
              <a:extLst>
                <a:ext uri="{FF2B5EF4-FFF2-40B4-BE49-F238E27FC236}">
                  <a16:creationId xmlns:a16="http://schemas.microsoft.com/office/drawing/2014/main" id="{8BBA3249-E0A3-4BE3-A696-641B1234BAE1}"/>
                </a:ext>
              </a:extLst>
            </p:cNvPr>
            <p:cNvSpPr txBox="1"/>
            <p:nvPr/>
          </p:nvSpPr>
          <p:spPr>
            <a:xfrm>
              <a:off x="6882937" y="2740823"/>
              <a:ext cx="4563687" cy="2719912"/>
            </a:xfrm>
            <a:prstGeom prst="rect">
              <a:avLst/>
            </a:prstGeom>
            <a:noFill/>
          </p:spPr>
          <p:txBody>
            <a:bodyPr wrap="square" rtlCol="0">
              <a:spAutoFit/>
            </a:bodyPr>
            <a:lstStyle/>
            <a:p>
              <a:pPr marL="92075" indent="-92075">
                <a:buClr>
                  <a:srgbClr val="00AC8C"/>
                </a:buClr>
                <a:buFont typeface="Arial" panose="020B0604020202020204" pitchFamily="34" charset="0"/>
                <a:buChar char="•"/>
              </a:pPr>
              <a:r>
                <a:rPr lang="fr-FR" sz="1600" dirty="0"/>
                <a:t> Idem Responsable Formation Local</a:t>
              </a:r>
            </a:p>
            <a:p>
              <a:pPr marL="92075" indent="-92075">
                <a:buClr>
                  <a:srgbClr val="00AC8C"/>
                </a:buClr>
                <a:buFont typeface="Arial" panose="020B0604020202020204" pitchFamily="34" charset="0"/>
                <a:buChar char="•"/>
              </a:pPr>
              <a:r>
                <a:rPr lang="fr-FR" sz="1600" dirty="0"/>
                <a:t> + </a:t>
              </a:r>
              <a:r>
                <a:rPr lang="fr-FR" sz="1600" dirty="0" smtClean="0"/>
                <a:t>Traite </a:t>
              </a:r>
              <a:r>
                <a:rPr lang="fr-FR" sz="1600" dirty="0"/>
                <a:t>les demandes de stages nationaux</a:t>
              </a:r>
            </a:p>
            <a:p>
              <a:pPr marL="92075" indent="-92075">
                <a:buClr>
                  <a:srgbClr val="00AC8C"/>
                </a:buClr>
                <a:buFont typeface="Arial" panose="020B0604020202020204" pitchFamily="34" charset="0"/>
                <a:buChar char="•"/>
              </a:pPr>
              <a:endParaRPr lang="fr-FR" sz="1000" dirty="0"/>
            </a:p>
            <a:p>
              <a:pPr marL="285750" indent="-285750">
                <a:buClr>
                  <a:srgbClr val="00AC8C"/>
                </a:buClr>
                <a:buFont typeface="Wingdings" panose="05000000000000000000" pitchFamily="2" charset="2"/>
                <a:buChar char="v"/>
              </a:pPr>
              <a:r>
                <a:rPr lang="fr-FR" sz="1600" dirty="0"/>
                <a:t>Visualise et modifie l’ensemble des données</a:t>
              </a:r>
            </a:p>
            <a:p>
              <a:pPr>
                <a:buClr>
                  <a:srgbClr val="00AC8C"/>
                </a:buClr>
              </a:pPr>
              <a:endParaRPr lang="fr-FR" sz="2800" dirty="0"/>
            </a:p>
            <a:p>
              <a:pPr>
                <a:buClr>
                  <a:srgbClr val="00AC8C"/>
                </a:buClr>
              </a:pPr>
              <a:r>
                <a:rPr lang="fr-FR" sz="1600" dirty="0"/>
                <a:t>Ce rôle doit être utilisé </a:t>
              </a:r>
              <a:r>
                <a:rPr lang="fr-FR" sz="1600" u="sng" dirty="0"/>
                <a:t>uniquement</a:t>
              </a:r>
              <a:r>
                <a:rPr lang="fr-FR" sz="1600" dirty="0"/>
                <a:t> pour valider les demandes de formation des agents sur les stages/sessions de l’UO organisatrice.</a:t>
              </a:r>
            </a:p>
            <a:p>
              <a:pPr>
                <a:buClr>
                  <a:srgbClr val="00AC8C"/>
                </a:buClr>
              </a:pPr>
              <a:r>
                <a:rPr lang="fr-FR" sz="1600" u="sng" dirty="0"/>
                <a:t>Il ne doit pas être utilisé pour gérer les inscriptions et les sessions</a:t>
              </a:r>
            </a:p>
          </p:txBody>
        </p:sp>
        <p:sp>
          <p:nvSpPr>
            <p:cNvPr id="60" name="Rectangle : coins arrondis 27">
              <a:extLst>
                <a:ext uri="{FF2B5EF4-FFF2-40B4-BE49-F238E27FC236}">
                  <a16:creationId xmlns:a16="http://schemas.microsoft.com/office/drawing/2014/main" id="{FB5B44DB-3DCB-4E8D-BAFE-65C9D92DCDB2}"/>
                </a:ext>
              </a:extLst>
            </p:cNvPr>
            <p:cNvSpPr>
              <a:spLocks noChangeAspect="1"/>
            </p:cNvSpPr>
            <p:nvPr/>
          </p:nvSpPr>
          <p:spPr>
            <a:xfrm>
              <a:off x="6882938" y="1198425"/>
              <a:ext cx="4563687" cy="1442033"/>
            </a:xfrm>
            <a:prstGeom prst="roundRect">
              <a:avLst>
                <a:gd name="adj" fmla="val 5086"/>
              </a:avLst>
            </a:prstGeom>
            <a:solidFill>
              <a:srgbClr val="E3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Clr>
                  <a:srgbClr val="00AC8C"/>
                </a:buClr>
                <a:buFont typeface="Wingdings" panose="05000000000000000000" pitchFamily="2" charset="2"/>
                <a:buChar char="ð"/>
              </a:pPr>
              <a:r>
                <a:rPr lang="fr-FR" sz="1600" dirty="0">
                  <a:solidFill>
                    <a:schemeClr val="tx1"/>
                  </a:solidFill>
                </a:rPr>
                <a:t>Rôle utilisé de manière très ponctuelle par les structures organisatrices des stages nationaux (écoles, directions d’administration centrale) pour valider les demandes de formation concernant leurs stages.</a:t>
              </a:r>
            </a:p>
          </p:txBody>
        </p:sp>
        <p:sp>
          <p:nvSpPr>
            <p:cNvPr id="61" name="Triangle isocèle 60">
              <a:extLst>
                <a:ext uri="{FF2B5EF4-FFF2-40B4-BE49-F238E27FC236}">
                  <a16:creationId xmlns:a16="http://schemas.microsoft.com/office/drawing/2014/main" id="{63EA6DDD-76B7-4FAB-A20D-A2EFADA97F2D}"/>
                </a:ext>
              </a:extLst>
            </p:cNvPr>
            <p:cNvSpPr/>
            <p:nvPr/>
          </p:nvSpPr>
          <p:spPr>
            <a:xfrm rot="10800000">
              <a:off x="8623919" y="2573144"/>
              <a:ext cx="1052014" cy="148228"/>
            </a:xfrm>
            <a:prstGeom prst="triangle">
              <a:avLst/>
            </a:prstGeom>
            <a:solidFill>
              <a:srgbClr val="00AC8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grpSp>
      <p:sp>
        <p:nvSpPr>
          <p:cNvPr id="4" name="Espace réservé de la date 3">
            <a:extLst>
              <a:ext uri="{FF2B5EF4-FFF2-40B4-BE49-F238E27FC236}">
                <a16:creationId xmlns:a16="http://schemas.microsoft.com/office/drawing/2014/main" id="{5AC67B5F-BBED-4744-B7E6-A7F619172F73}"/>
              </a:ext>
            </a:extLst>
          </p:cNvPr>
          <p:cNvSpPr>
            <a:spLocks noGrp="1"/>
          </p:cNvSpPr>
          <p:nvPr>
            <p:ph type="dt" sz="half" idx="10"/>
          </p:nvPr>
        </p:nvSpPr>
        <p:spPr/>
        <p:txBody>
          <a:bodyPr/>
          <a:lstStyle/>
          <a:p>
            <a:endParaRPr lang="fr-FR" dirty="0"/>
          </a:p>
        </p:txBody>
      </p:sp>
      <p:grpSp>
        <p:nvGrpSpPr>
          <p:cNvPr id="28" name="Groupe 27"/>
          <p:cNvGrpSpPr/>
          <p:nvPr/>
        </p:nvGrpSpPr>
        <p:grpSpPr>
          <a:xfrm>
            <a:off x="6928583" y="4564317"/>
            <a:ext cx="356569" cy="369332"/>
            <a:chOff x="6623273" y="4104777"/>
            <a:chExt cx="356569" cy="369332"/>
          </a:xfrm>
        </p:grpSpPr>
        <p:sp>
          <p:nvSpPr>
            <p:cNvPr id="29" name="Triangle isocèle 28"/>
            <p:cNvSpPr/>
            <p:nvPr/>
          </p:nvSpPr>
          <p:spPr>
            <a:xfrm>
              <a:off x="6623273" y="4104777"/>
              <a:ext cx="356569" cy="305710"/>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ZoneTexte 29"/>
            <p:cNvSpPr txBox="1"/>
            <p:nvPr/>
          </p:nvSpPr>
          <p:spPr>
            <a:xfrm>
              <a:off x="6671554" y="4104777"/>
              <a:ext cx="260008" cy="369332"/>
            </a:xfrm>
            <a:prstGeom prst="rect">
              <a:avLst/>
            </a:prstGeom>
            <a:noFill/>
          </p:spPr>
          <p:txBody>
            <a:bodyPr wrap="none" rtlCol="0">
              <a:spAutoFit/>
            </a:bodyPr>
            <a:lstStyle/>
            <a:p>
              <a:pPr algn="ctr"/>
              <a:r>
                <a:rPr lang="fr-FR" dirty="0">
                  <a:solidFill>
                    <a:srgbClr val="FF0000"/>
                  </a:solidFill>
                </a:rPr>
                <a:t>!</a:t>
              </a:r>
            </a:p>
          </p:txBody>
        </p:sp>
      </p:grpSp>
      <p:sp>
        <p:nvSpPr>
          <p:cNvPr id="5" name="Espace réservé du numéro de diapositive 4">
            <a:extLst>
              <a:ext uri="{FF2B5EF4-FFF2-40B4-BE49-F238E27FC236}">
                <a16:creationId xmlns:a16="http://schemas.microsoft.com/office/drawing/2014/main" id="{17D37DC5-EF0F-4585-8EA5-E3021D47A67D}"/>
              </a:ext>
            </a:extLst>
          </p:cNvPr>
          <p:cNvSpPr>
            <a:spLocks noGrp="1"/>
          </p:cNvSpPr>
          <p:nvPr>
            <p:ph type="sldNum" sz="quarter" idx="12"/>
          </p:nvPr>
        </p:nvSpPr>
        <p:spPr/>
        <p:txBody>
          <a:bodyPr/>
          <a:lstStyle/>
          <a:p>
            <a:fld id="{FE954997-C674-43B3-87A7-1C878AE16C45}" type="slidenum">
              <a:rPr lang="fr-FR" smtClean="0"/>
              <a:pPr/>
              <a:t>17</a:t>
            </a:fld>
            <a:endParaRPr lang="fr-FR" dirty="0"/>
          </a:p>
        </p:txBody>
      </p:sp>
    </p:spTree>
    <p:extLst>
      <p:ext uri="{BB962C8B-B14F-4D97-AF65-F5344CB8AC3E}">
        <p14:creationId xmlns:p14="http://schemas.microsoft.com/office/powerpoint/2010/main" val="3407100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A5FFB3-0E9F-4022-9107-493968A47875}"/>
              </a:ext>
            </a:extLst>
          </p:cNvPr>
          <p:cNvSpPr>
            <a:spLocks noGrp="1"/>
          </p:cNvSpPr>
          <p:nvPr>
            <p:ph type="title"/>
          </p:nvPr>
        </p:nvSpPr>
        <p:spPr>
          <a:xfrm>
            <a:off x="1247257" y="166346"/>
            <a:ext cx="10706618" cy="519447"/>
          </a:xfrm>
        </p:spPr>
        <p:txBody>
          <a:bodyPr>
            <a:noAutofit/>
          </a:bodyPr>
          <a:lstStyle/>
          <a:p>
            <a:r>
              <a:rPr lang="fr-FR" sz="3150" dirty="0"/>
              <a:t>1-5 Profil gestionnaire - Rôle et périmètre RenoiRH-formation (3)</a:t>
            </a:r>
          </a:p>
        </p:txBody>
      </p:sp>
      <p:sp>
        <p:nvSpPr>
          <p:cNvPr id="3" name="Espace réservé du contenu 2">
            <a:extLst>
              <a:ext uri="{FF2B5EF4-FFF2-40B4-BE49-F238E27FC236}">
                <a16:creationId xmlns:a16="http://schemas.microsoft.com/office/drawing/2014/main" id="{150171FE-7704-4393-B71E-DD616C56124F}"/>
              </a:ext>
            </a:extLst>
          </p:cNvPr>
          <p:cNvSpPr>
            <a:spLocks noGrp="1"/>
          </p:cNvSpPr>
          <p:nvPr>
            <p:ph idx="1"/>
          </p:nvPr>
        </p:nvSpPr>
        <p:spPr>
          <a:xfrm>
            <a:off x="1247257" y="779617"/>
            <a:ext cx="10304662" cy="4874935"/>
          </a:xfrm>
        </p:spPr>
        <p:txBody>
          <a:bodyPr/>
          <a:lstStyle/>
          <a:p>
            <a:r>
              <a:rPr lang="fr-FR" dirty="0">
                <a:effectLst/>
                <a:latin typeface="Calibri" panose="020F0502020204030204" pitchFamily="34" charset="0"/>
                <a:ea typeface="Calibri" panose="020F0502020204030204" pitchFamily="34" charset="0"/>
                <a:cs typeface="Times New Roman" panose="02020603050405020304" pitchFamily="18" charset="0"/>
              </a:rPr>
              <a:t>Chaque gestionnaire est donc défini dans RenoiRH par un profil métier, un rôle RenoiRH et un périmètre agents, ce qui </a:t>
            </a:r>
            <a:r>
              <a:rPr lang="fr-FR" dirty="0">
                <a:latin typeface="Calibri" panose="020F0502020204030204" pitchFamily="34" charset="0"/>
                <a:cs typeface="Times New Roman" panose="02020603050405020304" pitchFamily="18" charset="0"/>
              </a:rPr>
              <a:t>détermine</a:t>
            </a:r>
            <a:r>
              <a:rPr lang="fr-FR" dirty="0">
                <a:effectLst/>
                <a:latin typeface="Calibri" panose="020F0502020204030204" pitchFamily="34" charset="0"/>
                <a:ea typeface="Calibri" panose="020F0502020204030204" pitchFamily="34" charset="0"/>
                <a:cs typeface="Times New Roman" panose="02020603050405020304" pitchFamily="18" charset="0"/>
              </a:rPr>
              <a:t> les missions qui lui sont dévolues dans RenoiRH-formation :</a:t>
            </a:r>
            <a:endParaRPr lang="fr-FR" b="1" dirty="0">
              <a:latin typeface="Calibri" panose="020F0502020204030204" pitchFamily="34" charset="0"/>
              <a:ea typeface="Calibri" panose="020F0502020204030204" pitchFamily="34" charset="0"/>
              <a:cs typeface="Times New Roman" panose="02020603050405020304" pitchFamily="18" charset="0"/>
            </a:endParaRPr>
          </a:p>
          <a:p>
            <a:endParaRPr lang="fr-FR" sz="1900" b="1"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fr-FR" b="1" dirty="0">
              <a:latin typeface="Calibri" panose="020F0502020204030204" pitchFamily="34" charset="0"/>
              <a:ea typeface="Calibri" panose="020F0502020204030204" pitchFamily="34" charset="0"/>
              <a:cs typeface="Times New Roman" panose="02020603050405020304" pitchFamily="18" charset="0"/>
            </a:endParaRPr>
          </a:p>
          <a:p>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fr-FR" b="1" dirty="0">
              <a:latin typeface="Calibri" panose="020F0502020204030204" pitchFamily="34" charset="0"/>
              <a:ea typeface="Calibri" panose="020F0502020204030204" pitchFamily="34" charset="0"/>
              <a:cs typeface="Times New Roman" panose="02020603050405020304" pitchFamily="18" charset="0"/>
            </a:endParaRPr>
          </a:p>
          <a:p>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fr-FR" b="1"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56" name="Espace réservé du pied de page 55">
            <a:extLst>
              <a:ext uri="{FF2B5EF4-FFF2-40B4-BE49-F238E27FC236}">
                <a16:creationId xmlns:a16="http://schemas.microsoft.com/office/drawing/2014/main" id="{295BF652-9AEB-45D8-A615-2C85AAEB722A}"/>
              </a:ext>
            </a:extLst>
          </p:cNvPr>
          <p:cNvSpPr>
            <a:spLocks noGrp="1"/>
          </p:cNvSpPr>
          <p:nvPr>
            <p:ph type="ftr" sz="quarter" idx="11"/>
          </p:nvPr>
        </p:nvSpPr>
        <p:spPr/>
        <p:txBody>
          <a:bodyPr/>
          <a:lstStyle/>
          <a:p>
            <a:r>
              <a:rPr lang="fr-FR" dirty="0"/>
              <a:t>Module 1</a:t>
            </a:r>
          </a:p>
        </p:txBody>
      </p:sp>
      <p:sp>
        <p:nvSpPr>
          <p:cNvPr id="18" name="Rectangle : avec coins arrondis en diagonale 17">
            <a:extLst>
              <a:ext uri="{FF2B5EF4-FFF2-40B4-BE49-F238E27FC236}">
                <a16:creationId xmlns:a16="http://schemas.microsoft.com/office/drawing/2014/main" id="{BE4930C1-D3A1-46C3-AB5E-D19758FE33D4}"/>
              </a:ext>
            </a:extLst>
          </p:cNvPr>
          <p:cNvSpPr/>
          <p:nvPr/>
        </p:nvSpPr>
        <p:spPr>
          <a:xfrm>
            <a:off x="60960" y="1032521"/>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1 –</a:t>
            </a:r>
            <a:br>
              <a:rPr lang="fr-FR" sz="1000" dirty="0"/>
            </a:br>
            <a:r>
              <a:rPr lang="fr-FR" sz="1000" dirty="0"/>
              <a:t>RenoiRH</a:t>
            </a:r>
            <a:endParaRPr lang="fr-FR" sz="2800" dirty="0"/>
          </a:p>
        </p:txBody>
      </p:sp>
      <p:sp>
        <p:nvSpPr>
          <p:cNvPr id="19" name="Rectangle : avec coins arrondis en diagonale 18">
            <a:extLst>
              <a:ext uri="{FF2B5EF4-FFF2-40B4-BE49-F238E27FC236}">
                <a16:creationId xmlns:a16="http://schemas.microsoft.com/office/drawing/2014/main" id="{F88EEE72-3826-4280-A38B-EA3190A3B10C}"/>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endParaRPr lang="fr-FR" sz="2800" dirty="0">
              <a:solidFill>
                <a:srgbClr val="00AC8C"/>
              </a:solidFill>
            </a:endParaRPr>
          </a:p>
        </p:txBody>
      </p:sp>
      <p:sp>
        <p:nvSpPr>
          <p:cNvPr id="20" name="Rectangle : avec coins arrondis en diagonale 19">
            <a:extLst>
              <a:ext uri="{FF2B5EF4-FFF2-40B4-BE49-F238E27FC236}">
                <a16:creationId xmlns:a16="http://schemas.microsoft.com/office/drawing/2014/main" id="{F596D48C-3963-4D4F-9EA8-EA882275AFA8}"/>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21" name="Rectangle : avec coins arrondis en diagonale 20">
            <a:extLst>
              <a:ext uri="{FF2B5EF4-FFF2-40B4-BE49-F238E27FC236}">
                <a16:creationId xmlns:a16="http://schemas.microsoft.com/office/drawing/2014/main" id="{4227033E-82AC-480A-B390-C4AE9165378C}"/>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22" name="Rectangle : avec coins arrondis en diagonale 21">
            <a:extLst>
              <a:ext uri="{FF2B5EF4-FFF2-40B4-BE49-F238E27FC236}">
                <a16:creationId xmlns:a16="http://schemas.microsoft.com/office/drawing/2014/main" id="{781EDD36-57E7-410E-8F87-B97D73FF4230}"/>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23" name="Rectangle : avec coins arrondis en diagonale 22">
            <a:extLst>
              <a:ext uri="{FF2B5EF4-FFF2-40B4-BE49-F238E27FC236}">
                <a16:creationId xmlns:a16="http://schemas.microsoft.com/office/drawing/2014/main" id="{8BEB9D69-5397-4D17-87BB-C69EC3D4893F}"/>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24" name="Rectangle : avec coins arrondis en diagonale 23">
            <a:extLst>
              <a:ext uri="{FF2B5EF4-FFF2-40B4-BE49-F238E27FC236}">
                <a16:creationId xmlns:a16="http://schemas.microsoft.com/office/drawing/2014/main" id="{20B2718F-1EB5-4F71-88B8-F571D927917B}"/>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25" name="Rectangle : avec coins arrondis en diagonale 24">
            <a:extLst>
              <a:ext uri="{FF2B5EF4-FFF2-40B4-BE49-F238E27FC236}">
                <a16:creationId xmlns:a16="http://schemas.microsoft.com/office/drawing/2014/main" id="{88AA1587-D9FB-41D9-9BE6-D30F24CF0614}"/>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26" name="Rectangle : avec coins arrondis en diagonale 25">
            <a:extLst>
              <a:ext uri="{FF2B5EF4-FFF2-40B4-BE49-F238E27FC236}">
                <a16:creationId xmlns:a16="http://schemas.microsoft.com/office/drawing/2014/main" id="{39D03D59-DA23-43CD-AA6E-3ADD0CE81DDE}"/>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5" name="Espace réservé de la date 4">
            <a:extLst>
              <a:ext uri="{FF2B5EF4-FFF2-40B4-BE49-F238E27FC236}">
                <a16:creationId xmlns:a16="http://schemas.microsoft.com/office/drawing/2014/main" id="{0DCCDCD2-9697-47FB-AB70-15E8098846B6}"/>
              </a:ext>
            </a:extLst>
          </p:cNvPr>
          <p:cNvSpPr>
            <a:spLocks noGrp="1"/>
          </p:cNvSpPr>
          <p:nvPr>
            <p:ph type="dt" sz="half" idx="10"/>
          </p:nvPr>
        </p:nvSpPr>
        <p:spPr/>
        <p:txBody>
          <a:bodyPr/>
          <a:lstStyle/>
          <a:p>
            <a:endParaRPr lang="fr-FR" dirty="0"/>
          </a:p>
        </p:txBody>
      </p:sp>
      <p:pic>
        <p:nvPicPr>
          <p:cNvPr id="8" name="Image 7"/>
          <p:cNvPicPr>
            <a:picLocks noChangeAspect="1"/>
          </p:cNvPicPr>
          <p:nvPr/>
        </p:nvPicPr>
        <p:blipFill>
          <a:blip r:embed="rId2"/>
          <a:stretch>
            <a:fillRect/>
          </a:stretch>
        </p:blipFill>
        <p:spPr>
          <a:xfrm>
            <a:off x="1171576" y="1314450"/>
            <a:ext cx="10522528" cy="5412824"/>
          </a:xfrm>
          <a:prstGeom prst="rect">
            <a:avLst/>
          </a:prstGeom>
        </p:spPr>
      </p:pic>
      <p:sp>
        <p:nvSpPr>
          <p:cNvPr id="4" name="Espace réservé du numéro de diapositive 3">
            <a:extLst>
              <a:ext uri="{FF2B5EF4-FFF2-40B4-BE49-F238E27FC236}">
                <a16:creationId xmlns:a16="http://schemas.microsoft.com/office/drawing/2014/main" id="{8397FD5C-7A19-4C3D-9F69-554454A42255}"/>
              </a:ext>
            </a:extLst>
          </p:cNvPr>
          <p:cNvSpPr>
            <a:spLocks noGrp="1"/>
          </p:cNvSpPr>
          <p:nvPr>
            <p:ph type="sldNum" sz="quarter" idx="12"/>
          </p:nvPr>
        </p:nvSpPr>
        <p:spPr/>
        <p:txBody>
          <a:bodyPr/>
          <a:lstStyle/>
          <a:p>
            <a:fld id="{FE954997-C674-43B3-87A7-1C878AE16C45}" type="slidenum">
              <a:rPr lang="fr-FR" smtClean="0"/>
              <a:pPr/>
              <a:t>18</a:t>
            </a:fld>
            <a:endParaRPr lang="fr-FR" dirty="0"/>
          </a:p>
        </p:txBody>
      </p:sp>
    </p:spTree>
    <p:extLst>
      <p:ext uri="{BB962C8B-B14F-4D97-AF65-F5344CB8AC3E}">
        <p14:creationId xmlns:p14="http://schemas.microsoft.com/office/powerpoint/2010/main" val="1489960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A5FFB3-0E9F-4022-9107-493968A47875}"/>
              </a:ext>
            </a:extLst>
          </p:cNvPr>
          <p:cNvSpPr>
            <a:spLocks noGrp="1"/>
          </p:cNvSpPr>
          <p:nvPr>
            <p:ph type="title"/>
          </p:nvPr>
        </p:nvSpPr>
        <p:spPr>
          <a:xfrm>
            <a:off x="1247257" y="166346"/>
            <a:ext cx="10706618" cy="519447"/>
          </a:xfrm>
        </p:spPr>
        <p:txBody>
          <a:bodyPr>
            <a:noAutofit/>
          </a:bodyPr>
          <a:lstStyle/>
          <a:p>
            <a:r>
              <a:rPr lang="fr-FR" sz="3150" dirty="0"/>
              <a:t>1-5 Profil gestionnaire - Rôle et périmètre RenoiRH-formation (4)</a:t>
            </a:r>
          </a:p>
        </p:txBody>
      </p:sp>
      <p:sp>
        <p:nvSpPr>
          <p:cNvPr id="3" name="Espace réservé du contenu 2">
            <a:extLst>
              <a:ext uri="{FF2B5EF4-FFF2-40B4-BE49-F238E27FC236}">
                <a16:creationId xmlns:a16="http://schemas.microsoft.com/office/drawing/2014/main" id="{150171FE-7704-4393-B71E-DD616C56124F}"/>
              </a:ext>
            </a:extLst>
          </p:cNvPr>
          <p:cNvSpPr>
            <a:spLocks noGrp="1"/>
          </p:cNvSpPr>
          <p:nvPr>
            <p:ph idx="1"/>
          </p:nvPr>
        </p:nvSpPr>
        <p:spPr>
          <a:xfrm>
            <a:off x="1247258" y="1302028"/>
            <a:ext cx="10304662" cy="4874935"/>
          </a:xfrm>
        </p:spPr>
        <p:txBody>
          <a:bodyPr/>
          <a:lstStyle/>
          <a:p>
            <a:r>
              <a:rPr lang="fr-FR" sz="3200" dirty="0">
                <a:effectLst/>
                <a:latin typeface="Calibri" panose="020F0502020204030204" pitchFamily="34" charset="0"/>
                <a:ea typeface="Calibri" panose="020F0502020204030204" pitchFamily="34" charset="0"/>
                <a:cs typeface="Times New Roman" panose="02020603050405020304" pitchFamily="18" charset="0"/>
              </a:rPr>
              <a:t>Et vous, quel est :</a:t>
            </a:r>
          </a:p>
          <a:p>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fr-FR" sz="3200" dirty="0">
                <a:latin typeface="Calibri" panose="020F0502020204030204" pitchFamily="34" charset="0"/>
                <a:ea typeface="Calibri" panose="020F0502020204030204" pitchFamily="34" charset="0"/>
                <a:cs typeface="Times New Roman" panose="02020603050405020304" pitchFamily="18" charset="0"/>
              </a:rPr>
              <a:t>Votre profil gestionnaire ?</a:t>
            </a:r>
          </a:p>
          <a:p>
            <a:pPr lvl="1"/>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lvl="1"/>
            <a:r>
              <a:rPr lang="fr-FR" sz="3200" dirty="0">
                <a:latin typeface="Calibri" panose="020F0502020204030204" pitchFamily="34" charset="0"/>
                <a:ea typeface="Calibri" panose="020F0502020204030204" pitchFamily="34" charset="0"/>
                <a:cs typeface="Times New Roman" panose="02020603050405020304" pitchFamily="18" charset="0"/>
              </a:rPr>
              <a:t>Le ou les rôles RenoiRH qui vous ont ou vont vous être attribués ?</a:t>
            </a:r>
          </a:p>
          <a:p>
            <a:pPr lvl="1"/>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lvl="1"/>
            <a:r>
              <a:rPr lang="fr-FR" sz="3200" dirty="0">
                <a:latin typeface="Calibri" panose="020F0502020204030204" pitchFamily="34" charset="0"/>
                <a:ea typeface="Calibri" panose="020F0502020204030204" pitchFamily="34" charset="0"/>
                <a:cs typeface="Times New Roman" panose="02020603050405020304" pitchFamily="18" charset="0"/>
              </a:rPr>
              <a:t>Votre périmètre agents ?</a:t>
            </a:r>
          </a:p>
          <a:p>
            <a:pPr lvl="1"/>
            <a:endParaRPr lang="fr-FR" sz="2000" dirty="0">
              <a:latin typeface="Calibri" panose="020F0502020204030204" pitchFamily="34" charset="0"/>
              <a:ea typeface="Calibri" panose="020F0502020204030204" pitchFamily="34" charset="0"/>
              <a:cs typeface="Times New Roman" panose="02020603050405020304" pitchFamily="18" charset="0"/>
            </a:endParaRPr>
          </a:p>
          <a:p>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fr-FR" b="1" dirty="0">
              <a:latin typeface="Calibri" panose="020F0502020204030204" pitchFamily="34" charset="0"/>
              <a:ea typeface="Calibri" panose="020F0502020204030204" pitchFamily="34" charset="0"/>
              <a:cs typeface="Times New Roman" panose="02020603050405020304" pitchFamily="18" charset="0"/>
            </a:endParaRPr>
          </a:p>
          <a:p>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fr-FR" b="1" dirty="0">
              <a:latin typeface="Calibri" panose="020F0502020204030204" pitchFamily="34" charset="0"/>
              <a:ea typeface="Calibri" panose="020F0502020204030204" pitchFamily="34" charset="0"/>
              <a:cs typeface="Times New Roman" panose="02020603050405020304" pitchFamily="18" charset="0"/>
            </a:endParaRPr>
          </a:p>
          <a:p>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fr-FR" b="1"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56" name="Espace réservé du pied de page 55">
            <a:extLst>
              <a:ext uri="{FF2B5EF4-FFF2-40B4-BE49-F238E27FC236}">
                <a16:creationId xmlns:a16="http://schemas.microsoft.com/office/drawing/2014/main" id="{295BF652-9AEB-45D8-A615-2C85AAEB722A}"/>
              </a:ext>
            </a:extLst>
          </p:cNvPr>
          <p:cNvSpPr>
            <a:spLocks noGrp="1"/>
          </p:cNvSpPr>
          <p:nvPr>
            <p:ph type="ftr" sz="quarter" idx="11"/>
          </p:nvPr>
        </p:nvSpPr>
        <p:spPr/>
        <p:txBody>
          <a:bodyPr/>
          <a:lstStyle/>
          <a:p>
            <a:r>
              <a:rPr lang="fr-FR" dirty="0"/>
              <a:t>Module 1</a:t>
            </a:r>
          </a:p>
        </p:txBody>
      </p:sp>
      <p:sp>
        <p:nvSpPr>
          <p:cNvPr id="49" name="ZoneTexte 48">
            <a:extLst>
              <a:ext uri="{FF2B5EF4-FFF2-40B4-BE49-F238E27FC236}">
                <a16:creationId xmlns:a16="http://schemas.microsoft.com/office/drawing/2014/main" id="{68E558EB-0805-4F6B-88E8-9DA06455D37D}"/>
              </a:ext>
            </a:extLst>
          </p:cNvPr>
          <p:cNvSpPr txBox="1"/>
          <p:nvPr/>
        </p:nvSpPr>
        <p:spPr>
          <a:xfrm>
            <a:off x="1232018" y="670477"/>
            <a:ext cx="3715902" cy="369332"/>
          </a:xfrm>
          <a:prstGeom prst="rect">
            <a:avLst/>
          </a:prstGeom>
          <a:noFill/>
        </p:spPr>
        <p:txBody>
          <a:bodyPr wrap="square" rtlCol="0">
            <a:spAutoFit/>
          </a:bodyPr>
          <a:lstStyle/>
          <a:p>
            <a:r>
              <a:rPr lang="fr-FR" i="1" dirty="0">
                <a:latin typeface="+mj-lt"/>
              </a:rPr>
              <a:t>Présentation générale de RenoiRH</a:t>
            </a:r>
          </a:p>
        </p:txBody>
      </p:sp>
      <p:sp>
        <p:nvSpPr>
          <p:cNvPr id="18" name="Rectangle : avec coins arrondis en diagonale 17">
            <a:extLst>
              <a:ext uri="{FF2B5EF4-FFF2-40B4-BE49-F238E27FC236}">
                <a16:creationId xmlns:a16="http://schemas.microsoft.com/office/drawing/2014/main" id="{BE4930C1-D3A1-46C3-AB5E-D19758FE33D4}"/>
              </a:ext>
            </a:extLst>
          </p:cNvPr>
          <p:cNvSpPr/>
          <p:nvPr/>
        </p:nvSpPr>
        <p:spPr>
          <a:xfrm>
            <a:off x="60960" y="1032521"/>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1 –</a:t>
            </a:r>
            <a:br>
              <a:rPr lang="fr-FR" sz="1000" dirty="0"/>
            </a:br>
            <a:r>
              <a:rPr lang="fr-FR" sz="1000" dirty="0"/>
              <a:t>RenoiRH</a:t>
            </a:r>
            <a:endParaRPr lang="fr-FR" sz="2800" dirty="0"/>
          </a:p>
        </p:txBody>
      </p:sp>
      <p:sp>
        <p:nvSpPr>
          <p:cNvPr id="19" name="Rectangle : avec coins arrondis en diagonale 18">
            <a:extLst>
              <a:ext uri="{FF2B5EF4-FFF2-40B4-BE49-F238E27FC236}">
                <a16:creationId xmlns:a16="http://schemas.microsoft.com/office/drawing/2014/main" id="{F88EEE72-3826-4280-A38B-EA3190A3B10C}"/>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endParaRPr lang="fr-FR" sz="2800" dirty="0">
              <a:solidFill>
                <a:srgbClr val="00AC8C"/>
              </a:solidFill>
            </a:endParaRPr>
          </a:p>
        </p:txBody>
      </p:sp>
      <p:sp>
        <p:nvSpPr>
          <p:cNvPr id="20" name="Rectangle : avec coins arrondis en diagonale 19">
            <a:extLst>
              <a:ext uri="{FF2B5EF4-FFF2-40B4-BE49-F238E27FC236}">
                <a16:creationId xmlns:a16="http://schemas.microsoft.com/office/drawing/2014/main" id="{F596D48C-3963-4D4F-9EA8-EA882275AFA8}"/>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21" name="Rectangle : avec coins arrondis en diagonale 20">
            <a:extLst>
              <a:ext uri="{FF2B5EF4-FFF2-40B4-BE49-F238E27FC236}">
                <a16:creationId xmlns:a16="http://schemas.microsoft.com/office/drawing/2014/main" id="{4227033E-82AC-480A-B390-C4AE9165378C}"/>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22" name="Rectangle : avec coins arrondis en diagonale 21">
            <a:extLst>
              <a:ext uri="{FF2B5EF4-FFF2-40B4-BE49-F238E27FC236}">
                <a16:creationId xmlns:a16="http://schemas.microsoft.com/office/drawing/2014/main" id="{781EDD36-57E7-410E-8F87-B97D73FF4230}"/>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23" name="Rectangle : avec coins arrondis en diagonale 22">
            <a:extLst>
              <a:ext uri="{FF2B5EF4-FFF2-40B4-BE49-F238E27FC236}">
                <a16:creationId xmlns:a16="http://schemas.microsoft.com/office/drawing/2014/main" id="{8BEB9D69-5397-4D17-87BB-C69EC3D4893F}"/>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24" name="Rectangle : avec coins arrondis en diagonale 23">
            <a:extLst>
              <a:ext uri="{FF2B5EF4-FFF2-40B4-BE49-F238E27FC236}">
                <a16:creationId xmlns:a16="http://schemas.microsoft.com/office/drawing/2014/main" id="{20B2718F-1EB5-4F71-88B8-F571D927917B}"/>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25" name="Rectangle : avec coins arrondis en diagonale 24">
            <a:extLst>
              <a:ext uri="{FF2B5EF4-FFF2-40B4-BE49-F238E27FC236}">
                <a16:creationId xmlns:a16="http://schemas.microsoft.com/office/drawing/2014/main" id="{88AA1587-D9FB-41D9-9BE6-D30F24CF0614}"/>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26" name="Rectangle : avec coins arrondis en diagonale 25">
            <a:extLst>
              <a:ext uri="{FF2B5EF4-FFF2-40B4-BE49-F238E27FC236}">
                <a16:creationId xmlns:a16="http://schemas.microsoft.com/office/drawing/2014/main" id="{39D03D59-DA23-43CD-AA6E-3ADD0CE81DDE}"/>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5" name="Espace réservé de la date 4">
            <a:extLst>
              <a:ext uri="{FF2B5EF4-FFF2-40B4-BE49-F238E27FC236}">
                <a16:creationId xmlns:a16="http://schemas.microsoft.com/office/drawing/2014/main" id="{0DCCDCD2-9697-47FB-AB70-15E8098846B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04B90AB-BC9A-42DE-8D78-D094E301E657}"/>
              </a:ext>
            </a:extLst>
          </p:cNvPr>
          <p:cNvSpPr>
            <a:spLocks noGrp="1"/>
          </p:cNvSpPr>
          <p:nvPr>
            <p:ph type="sldNum" sz="quarter" idx="12"/>
          </p:nvPr>
        </p:nvSpPr>
        <p:spPr/>
        <p:txBody>
          <a:bodyPr/>
          <a:lstStyle/>
          <a:p>
            <a:fld id="{FE954997-C674-43B3-87A7-1C878AE16C45}" type="slidenum">
              <a:rPr lang="fr-FR" smtClean="0"/>
              <a:pPr/>
              <a:t>19</a:t>
            </a:fld>
            <a:endParaRPr lang="fr-FR" dirty="0"/>
          </a:p>
        </p:txBody>
      </p:sp>
    </p:spTree>
    <p:extLst>
      <p:ext uri="{BB962C8B-B14F-4D97-AF65-F5344CB8AC3E}">
        <p14:creationId xmlns:p14="http://schemas.microsoft.com/office/powerpoint/2010/main" val="2138430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174D38-C6E3-4E31-87EF-0209164C40E4}"/>
              </a:ext>
            </a:extLst>
          </p:cNvPr>
          <p:cNvSpPr>
            <a:spLocks noGrp="1"/>
          </p:cNvSpPr>
          <p:nvPr>
            <p:ph type="title"/>
          </p:nvPr>
        </p:nvSpPr>
        <p:spPr/>
        <p:txBody>
          <a:bodyPr>
            <a:normAutofit fontScale="90000"/>
          </a:bodyPr>
          <a:lstStyle/>
          <a:p>
            <a:r>
              <a:rPr lang="fr-FR" dirty="0"/>
              <a:t>ACCUEIL</a:t>
            </a:r>
          </a:p>
        </p:txBody>
      </p:sp>
      <p:sp>
        <p:nvSpPr>
          <p:cNvPr id="7" name="ZoneTexte 6">
            <a:extLst>
              <a:ext uri="{FF2B5EF4-FFF2-40B4-BE49-F238E27FC236}">
                <a16:creationId xmlns:a16="http://schemas.microsoft.com/office/drawing/2014/main" id="{0C3DC14A-E4EC-4F96-A285-659AD3E3C85E}"/>
              </a:ext>
            </a:extLst>
          </p:cNvPr>
          <p:cNvSpPr txBox="1"/>
          <p:nvPr/>
        </p:nvSpPr>
        <p:spPr>
          <a:xfrm>
            <a:off x="1656261" y="2182243"/>
            <a:ext cx="8145857" cy="3662541"/>
          </a:xfrm>
          <a:prstGeom prst="rect">
            <a:avLst/>
          </a:prstGeom>
          <a:noFill/>
        </p:spPr>
        <p:txBody>
          <a:bodyPr wrap="square" rtlCol="0">
            <a:spAutoFit/>
          </a:bodyPr>
          <a:lstStyle/>
          <a:p>
            <a:pPr marL="342900" indent="-342900">
              <a:buFont typeface="Wingdings" panose="05000000000000000000" pitchFamily="2" charset="2"/>
              <a:buChar char="Ø"/>
            </a:pPr>
            <a:r>
              <a:rPr lang="fr-FR" sz="3200" b="1" dirty="0">
                <a:solidFill>
                  <a:srgbClr val="00AC8C"/>
                </a:solidFill>
              </a:rPr>
              <a:t>Tour de table :</a:t>
            </a:r>
          </a:p>
          <a:p>
            <a:pPr marL="342900" indent="-342900">
              <a:buFont typeface="Wingdings" panose="05000000000000000000" pitchFamily="2" charset="2"/>
              <a:buChar char="Ø"/>
            </a:pPr>
            <a:endParaRPr lang="fr-FR" sz="3200" b="1" dirty="0">
              <a:solidFill>
                <a:srgbClr val="00AC8C"/>
              </a:solidFill>
            </a:endParaRPr>
          </a:p>
          <a:p>
            <a:pPr marL="800100" lvl="1" indent="-342900">
              <a:buFont typeface="Wingdings" panose="05000000000000000000" pitchFamily="2" charset="2"/>
              <a:buChar char="ü"/>
            </a:pPr>
            <a:r>
              <a:rPr lang="fr-FR" sz="3200" dirty="0"/>
              <a:t>Présentation des formateurs</a:t>
            </a:r>
          </a:p>
          <a:p>
            <a:pPr marL="800100" lvl="1" indent="-342900">
              <a:buFont typeface="Wingdings" panose="05000000000000000000" pitchFamily="2" charset="2"/>
              <a:buChar char="ü"/>
            </a:pPr>
            <a:r>
              <a:rPr lang="fr-FR" sz="3200" dirty="0"/>
              <a:t>Présentation des stagiaires : </a:t>
            </a:r>
            <a:r>
              <a:rPr lang="fr-FR" sz="3200" dirty="0" smtClean="0"/>
              <a:t>structure</a:t>
            </a:r>
            <a:r>
              <a:rPr lang="fr-FR" sz="3200" dirty="0"/>
              <a:t>, expérience, missions, attentes</a:t>
            </a:r>
          </a:p>
          <a:p>
            <a:pPr marL="800100" lvl="1" indent="-342900">
              <a:buFont typeface="Wingdings" panose="05000000000000000000" pitchFamily="2" charset="2"/>
              <a:buChar char="ü"/>
            </a:pPr>
            <a:endParaRPr lang="fr-FR" sz="2400" b="1" dirty="0">
              <a:solidFill>
                <a:srgbClr val="00AC8C"/>
              </a:solidFill>
            </a:endParaRPr>
          </a:p>
          <a:p>
            <a:pPr lvl="1"/>
            <a:endParaRPr lang="fr-FR" sz="2400" b="1" dirty="0">
              <a:solidFill>
                <a:srgbClr val="00AC8C"/>
              </a:solidFill>
            </a:endParaRPr>
          </a:p>
          <a:p>
            <a:pPr marL="342900" indent="-342900">
              <a:buFont typeface="Wingdings" panose="05000000000000000000" pitchFamily="2" charset="2"/>
              <a:buChar char="Ø"/>
            </a:pPr>
            <a:endParaRPr lang="fr-FR" sz="2400" b="1" dirty="0">
              <a:solidFill>
                <a:srgbClr val="00AC8C"/>
              </a:solidFill>
            </a:endParaRPr>
          </a:p>
        </p:txBody>
      </p:sp>
      <p:sp>
        <p:nvSpPr>
          <p:cNvPr id="16" name="Espace réservé du pied de page 15">
            <a:extLst>
              <a:ext uri="{FF2B5EF4-FFF2-40B4-BE49-F238E27FC236}">
                <a16:creationId xmlns:a16="http://schemas.microsoft.com/office/drawing/2014/main" id="{6CA505BC-EF2D-4F58-95BC-6B07D77063E2}"/>
              </a:ext>
            </a:extLst>
          </p:cNvPr>
          <p:cNvSpPr>
            <a:spLocks noGrp="1"/>
          </p:cNvSpPr>
          <p:nvPr>
            <p:ph type="ftr" sz="quarter" idx="11"/>
          </p:nvPr>
        </p:nvSpPr>
        <p:spPr/>
        <p:txBody>
          <a:bodyPr/>
          <a:lstStyle/>
          <a:p>
            <a:r>
              <a:rPr lang="fr-FR" dirty="0"/>
              <a:t>Module 1</a:t>
            </a:r>
          </a:p>
        </p:txBody>
      </p:sp>
      <p:sp>
        <p:nvSpPr>
          <p:cNvPr id="20" name="Freeform 430">
            <a:extLst>
              <a:ext uri="{FF2B5EF4-FFF2-40B4-BE49-F238E27FC236}">
                <a16:creationId xmlns:a16="http://schemas.microsoft.com/office/drawing/2014/main" id="{438A74F4-ED4A-44D1-836A-671DEBEA5588}"/>
              </a:ext>
            </a:extLst>
          </p:cNvPr>
          <p:cNvSpPr/>
          <p:nvPr/>
        </p:nvSpPr>
        <p:spPr>
          <a:xfrm>
            <a:off x="4750135" y="2333880"/>
            <a:ext cx="396000" cy="324000"/>
          </a:xfrm>
          <a:custGeom>
            <a:avLst/>
            <a:gdLst>
              <a:gd name="connsiteX0" fmla="*/ 414678 w 468485"/>
              <a:gd name="connsiteY0" fmla="*/ 18311 h 396648"/>
              <a:gd name="connsiteX1" fmla="*/ 430736 w 468485"/>
              <a:gd name="connsiteY1" fmla="*/ 25072 h 396648"/>
              <a:gd name="connsiteX2" fmla="*/ 461724 w 468485"/>
              <a:gd name="connsiteY2" fmla="*/ 56060 h 396648"/>
              <a:gd name="connsiteX3" fmla="*/ 468485 w 468485"/>
              <a:gd name="connsiteY3" fmla="*/ 72118 h 396648"/>
              <a:gd name="connsiteX4" fmla="*/ 461724 w 468485"/>
              <a:gd name="connsiteY4" fmla="*/ 88175 h 396648"/>
              <a:gd name="connsiteX5" fmla="*/ 232412 w 468485"/>
              <a:gd name="connsiteY5" fmla="*/ 317487 h 396648"/>
              <a:gd name="connsiteX6" fmla="*/ 216354 w 468485"/>
              <a:gd name="connsiteY6" fmla="*/ 324249 h 396648"/>
              <a:gd name="connsiteX7" fmla="*/ 200297 w 468485"/>
              <a:gd name="connsiteY7" fmla="*/ 317487 h 396648"/>
              <a:gd name="connsiteX8" fmla="*/ 79161 w 468485"/>
              <a:gd name="connsiteY8" fmla="*/ 196352 h 396648"/>
              <a:gd name="connsiteX9" fmla="*/ 72400 w 468485"/>
              <a:gd name="connsiteY9" fmla="*/ 180295 h 396648"/>
              <a:gd name="connsiteX10" fmla="*/ 79161 w 468485"/>
              <a:gd name="connsiteY10" fmla="*/ 164237 h 396648"/>
              <a:gd name="connsiteX11" fmla="*/ 110149 w 468485"/>
              <a:gd name="connsiteY11" fmla="*/ 133249 h 396648"/>
              <a:gd name="connsiteX12" fmla="*/ 126207 w 468485"/>
              <a:gd name="connsiteY12" fmla="*/ 126488 h 396648"/>
              <a:gd name="connsiteX13" fmla="*/ 142264 w 468485"/>
              <a:gd name="connsiteY13" fmla="*/ 133249 h 396648"/>
              <a:gd name="connsiteX14" fmla="*/ 216354 w 468485"/>
              <a:gd name="connsiteY14" fmla="*/ 207339 h 396648"/>
              <a:gd name="connsiteX15" fmla="*/ 398621 w 468485"/>
              <a:gd name="connsiteY15" fmla="*/ 25072 h 396648"/>
              <a:gd name="connsiteX16" fmla="*/ 414678 w 468485"/>
              <a:gd name="connsiteY16" fmla="*/ 18311 h 396648"/>
              <a:gd name="connsiteX17" fmla="*/ 81132 w 468485"/>
              <a:gd name="connsiteY17" fmla="*/ 0 h 396648"/>
              <a:gd name="connsiteX18" fmla="*/ 315515 w 468485"/>
              <a:gd name="connsiteY18" fmla="*/ 0 h 396648"/>
              <a:gd name="connsiteX19" fmla="*/ 348476 w 468485"/>
              <a:gd name="connsiteY19" fmla="*/ 7043 h 396648"/>
              <a:gd name="connsiteX20" fmla="*/ 353546 w 468485"/>
              <a:gd name="connsiteY20" fmla="*/ 13522 h 396648"/>
              <a:gd name="connsiteX21" fmla="*/ 351011 w 468485"/>
              <a:gd name="connsiteY21" fmla="*/ 21692 h 396648"/>
              <a:gd name="connsiteX22" fmla="*/ 337207 w 468485"/>
              <a:gd name="connsiteY22" fmla="*/ 35495 h 396648"/>
              <a:gd name="connsiteX23" fmla="*/ 330728 w 468485"/>
              <a:gd name="connsiteY23" fmla="*/ 38313 h 396648"/>
              <a:gd name="connsiteX24" fmla="*/ 328192 w 468485"/>
              <a:gd name="connsiteY24" fmla="*/ 37749 h 396648"/>
              <a:gd name="connsiteX25" fmla="*/ 315515 w 468485"/>
              <a:gd name="connsiteY25" fmla="*/ 36059 h 396648"/>
              <a:gd name="connsiteX26" fmla="*/ 81132 w 468485"/>
              <a:gd name="connsiteY26" fmla="*/ 36059 h 396648"/>
              <a:gd name="connsiteX27" fmla="*/ 49299 w 468485"/>
              <a:gd name="connsiteY27" fmla="*/ 49299 h 396648"/>
              <a:gd name="connsiteX28" fmla="*/ 36058 w 468485"/>
              <a:gd name="connsiteY28" fmla="*/ 81132 h 396648"/>
              <a:gd name="connsiteX29" fmla="*/ 36058 w 468485"/>
              <a:gd name="connsiteY29" fmla="*/ 315515 h 396648"/>
              <a:gd name="connsiteX30" fmla="*/ 49299 w 468485"/>
              <a:gd name="connsiteY30" fmla="*/ 347349 h 396648"/>
              <a:gd name="connsiteX31" fmla="*/ 81132 w 468485"/>
              <a:gd name="connsiteY31" fmla="*/ 360589 h 396648"/>
              <a:gd name="connsiteX32" fmla="*/ 315515 w 468485"/>
              <a:gd name="connsiteY32" fmla="*/ 360589 h 396648"/>
              <a:gd name="connsiteX33" fmla="*/ 347348 w 468485"/>
              <a:gd name="connsiteY33" fmla="*/ 347349 h 396648"/>
              <a:gd name="connsiteX34" fmla="*/ 360589 w 468485"/>
              <a:gd name="connsiteY34" fmla="*/ 315515 h 396648"/>
              <a:gd name="connsiteX35" fmla="*/ 360589 w 468485"/>
              <a:gd name="connsiteY35" fmla="*/ 243961 h 396648"/>
              <a:gd name="connsiteX36" fmla="*/ 363124 w 468485"/>
              <a:gd name="connsiteY36" fmla="*/ 237764 h 396648"/>
              <a:gd name="connsiteX37" fmla="*/ 381154 w 468485"/>
              <a:gd name="connsiteY37" fmla="*/ 219734 h 396648"/>
              <a:gd name="connsiteX38" fmla="*/ 387633 w 468485"/>
              <a:gd name="connsiteY38" fmla="*/ 216917 h 396648"/>
              <a:gd name="connsiteX39" fmla="*/ 391014 w 468485"/>
              <a:gd name="connsiteY39" fmla="*/ 217762 h 396648"/>
              <a:gd name="connsiteX40" fmla="*/ 396648 w 468485"/>
              <a:gd name="connsiteY40" fmla="*/ 225932 h 396648"/>
              <a:gd name="connsiteX41" fmla="*/ 396648 w 468485"/>
              <a:gd name="connsiteY41" fmla="*/ 315515 h 396648"/>
              <a:gd name="connsiteX42" fmla="*/ 372843 w 468485"/>
              <a:gd name="connsiteY42" fmla="*/ 372844 h 396648"/>
              <a:gd name="connsiteX43" fmla="*/ 315515 w 468485"/>
              <a:gd name="connsiteY43" fmla="*/ 396648 h 396648"/>
              <a:gd name="connsiteX44" fmla="*/ 81132 w 468485"/>
              <a:gd name="connsiteY44" fmla="*/ 396648 h 396648"/>
              <a:gd name="connsiteX45" fmla="*/ 23804 w 468485"/>
              <a:gd name="connsiteY45" fmla="*/ 372844 h 396648"/>
              <a:gd name="connsiteX46" fmla="*/ 0 w 468485"/>
              <a:gd name="connsiteY46" fmla="*/ 315515 h 396648"/>
              <a:gd name="connsiteX47" fmla="*/ 0 w 468485"/>
              <a:gd name="connsiteY47" fmla="*/ 81132 h 396648"/>
              <a:gd name="connsiteX48" fmla="*/ 23804 w 468485"/>
              <a:gd name="connsiteY48" fmla="*/ 23804 h 396648"/>
              <a:gd name="connsiteX49" fmla="*/ 81132 w 468485"/>
              <a:gd name="connsiteY49" fmla="*/ 0 h 39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68485" h="396648">
                <a:moveTo>
                  <a:pt x="414678" y="18311"/>
                </a:moveTo>
                <a:cubicBezTo>
                  <a:pt x="420876" y="18311"/>
                  <a:pt x="426229" y="20565"/>
                  <a:pt x="430736" y="25072"/>
                </a:cubicBezTo>
                <a:lnTo>
                  <a:pt x="461724" y="56060"/>
                </a:lnTo>
                <a:cubicBezTo>
                  <a:pt x="466231" y="60568"/>
                  <a:pt x="468485" y="65920"/>
                  <a:pt x="468485" y="72118"/>
                </a:cubicBezTo>
                <a:cubicBezTo>
                  <a:pt x="468485" y="78315"/>
                  <a:pt x="466231" y="83668"/>
                  <a:pt x="461724" y="88175"/>
                </a:cubicBezTo>
                <a:lnTo>
                  <a:pt x="232412" y="317487"/>
                </a:lnTo>
                <a:cubicBezTo>
                  <a:pt x="227904" y="321995"/>
                  <a:pt x="222552" y="324249"/>
                  <a:pt x="216354" y="324249"/>
                </a:cubicBezTo>
                <a:cubicBezTo>
                  <a:pt x="210156" y="324249"/>
                  <a:pt x="204804" y="321995"/>
                  <a:pt x="200297" y="317487"/>
                </a:cubicBezTo>
                <a:lnTo>
                  <a:pt x="79161" y="196352"/>
                </a:lnTo>
                <a:cubicBezTo>
                  <a:pt x="74654" y="191845"/>
                  <a:pt x="72400" y="186492"/>
                  <a:pt x="72400" y="180295"/>
                </a:cubicBezTo>
                <a:cubicBezTo>
                  <a:pt x="72400" y="174097"/>
                  <a:pt x="74654" y="168744"/>
                  <a:pt x="79161" y="164237"/>
                </a:cubicBezTo>
                <a:lnTo>
                  <a:pt x="110149" y="133249"/>
                </a:lnTo>
                <a:cubicBezTo>
                  <a:pt x="114657" y="128742"/>
                  <a:pt x="120009" y="126488"/>
                  <a:pt x="126207" y="126488"/>
                </a:cubicBezTo>
                <a:cubicBezTo>
                  <a:pt x="132405" y="126488"/>
                  <a:pt x="137757" y="128742"/>
                  <a:pt x="142264" y="133249"/>
                </a:cubicBezTo>
                <a:lnTo>
                  <a:pt x="216354" y="207339"/>
                </a:lnTo>
                <a:lnTo>
                  <a:pt x="398621" y="25072"/>
                </a:lnTo>
                <a:cubicBezTo>
                  <a:pt x="403128" y="20565"/>
                  <a:pt x="408481" y="18311"/>
                  <a:pt x="414678" y="18311"/>
                </a:cubicBezTo>
                <a:close/>
                <a:moveTo>
                  <a:pt x="81132" y="0"/>
                </a:moveTo>
                <a:lnTo>
                  <a:pt x="315515" y="0"/>
                </a:lnTo>
                <a:cubicBezTo>
                  <a:pt x="327347" y="0"/>
                  <a:pt x="338334" y="2348"/>
                  <a:pt x="348476" y="7043"/>
                </a:cubicBezTo>
                <a:cubicBezTo>
                  <a:pt x="351293" y="8357"/>
                  <a:pt x="352983" y="10517"/>
                  <a:pt x="353546" y="13522"/>
                </a:cubicBezTo>
                <a:cubicBezTo>
                  <a:pt x="354110" y="16715"/>
                  <a:pt x="353264" y="19438"/>
                  <a:pt x="351011" y="21692"/>
                </a:cubicBezTo>
                <a:lnTo>
                  <a:pt x="337207" y="35495"/>
                </a:lnTo>
                <a:cubicBezTo>
                  <a:pt x="335329" y="37373"/>
                  <a:pt x="333169" y="38313"/>
                  <a:pt x="330728" y="38313"/>
                </a:cubicBezTo>
                <a:cubicBezTo>
                  <a:pt x="330164" y="38313"/>
                  <a:pt x="329319" y="38125"/>
                  <a:pt x="328192" y="37749"/>
                </a:cubicBezTo>
                <a:cubicBezTo>
                  <a:pt x="323873" y="36622"/>
                  <a:pt x="319647" y="36059"/>
                  <a:pt x="315515" y="36059"/>
                </a:cubicBezTo>
                <a:lnTo>
                  <a:pt x="81132" y="36059"/>
                </a:lnTo>
                <a:cubicBezTo>
                  <a:pt x="68737" y="36059"/>
                  <a:pt x="58126" y="40472"/>
                  <a:pt x="49299" y="49299"/>
                </a:cubicBezTo>
                <a:cubicBezTo>
                  <a:pt x="40472" y="58126"/>
                  <a:pt x="36058" y="68737"/>
                  <a:pt x="36058" y="81132"/>
                </a:cubicBezTo>
                <a:lnTo>
                  <a:pt x="36058" y="315515"/>
                </a:lnTo>
                <a:cubicBezTo>
                  <a:pt x="36058" y="327911"/>
                  <a:pt x="40472" y="338522"/>
                  <a:pt x="49299" y="347349"/>
                </a:cubicBezTo>
                <a:cubicBezTo>
                  <a:pt x="58126" y="356176"/>
                  <a:pt x="68737" y="360589"/>
                  <a:pt x="81132" y="360589"/>
                </a:cubicBezTo>
                <a:lnTo>
                  <a:pt x="315515" y="360589"/>
                </a:lnTo>
                <a:cubicBezTo>
                  <a:pt x="327911" y="360589"/>
                  <a:pt x="338522" y="356176"/>
                  <a:pt x="347348" y="347349"/>
                </a:cubicBezTo>
                <a:cubicBezTo>
                  <a:pt x="356175" y="338522"/>
                  <a:pt x="360589" y="327911"/>
                  <a:pt x="360589" y="315515"/>
                </a:cubicBezTo>
                <a:lnTo>
                  <a:pt x="360589" y="243961"/>
                </a:lnTo>
                <a:cubicBezTo>
                  <a:pt x="360589" y="241520"/>
                  <a:pt x="361434" y="239454"/>
                  <a:pt x="363124" y="237764"/>
                </a:cubicBezTo>
                <a:lnTo>
                  <a:pt x="381154" y="219734"/>
                </a:lnTo>
                <a:cubicBezTo>
                  <a:pt x="383032" y="217856"/>
                  <a:pt x="385192" y="216917"/>
                  <a:pt x="387633" y="216917"/>
                </a:cubicBezTo>
                <a:cubicBezTo>
                  <a:pt x="388760" y="216917"/>
                  <a:pt x="389887" y="217198"/>
                  <a:pt x="391014" y="217762"/>
                </a:cubicBezTo>
                <a:cubicBezTo>
                  <a:pt x="394770" y="219264"/>
                  <a:pt x="396648" y="221988"/>
                  <a:pt x="396648" y="225932"/>
                </a:cubicBezTo>
                <a:lnTo>
                  <a:pt x="396648" y="315515"/>
                </a:lnTo>
                <a:cubicBezTo>
                  <a:pt x="396648" y="337865"/>
                  <a:pt x="388713" y="356974"/>
                  <a:pt x="372843" y="372844"/>
                </a:cubicBezTo>
                <a:cubicBezTo>
                  <a:pt x="356974" y="388713"/>
                  <a:pt x="337864" y="396648"/>
                  <a:pt x="315515" y="396648"/>
                </a:cubicBezTo>
                <a:lnTo>
                  <a:pt x="81132" y="396648"/>
                </a:lnTo>
                <a:cubicBezTo>
                  <a:pt x="58783" y="396648"/>
                  <a:pt x="39674" y="388713"/>
                  <a:pt x="23804" y="372844"/>
                </a:cubicBezTo>
                <a:cubicBezTo>
                  <a:pt x="7935" y="356974"/>
                  <a:pt x="0" y="337865"/>
                  <a:pt x="0" y="315515"/>
                </a:cubicBezTo>
                <a:lnTo>
                  <a:pt x="0" y="81132"/>
                </a:lnTo>
                <a:cubicBezTo>
                  <a:pt x="0" y="58783"/>
                  <a:pt x="7935" y="39674"/>
                  <a:pt x="23804" y="23804"/>
                </a:cubicBezTo>
                <a:cubicBezTo>
                  <a:pt x="39674" y="7935"/>
                  <a:pt x="58783" y="0"/>
                  <a:pt x="811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0">
            <a:noAutofit/>
          </a:bodyPr>
          <a:lstStyle/>
          <a:p>
            <a:pPr algn="ctr"/>
            <a:endParaRPr lang="en-US" sz="1350" dirty="0"/>
          </a:p>
        </p:txBody>
      </p:sp>
      <p:sp>
        <p:nvSpPr>
          <p:cNvPr id="3" name="Espace réservé de la date 2">
            <a:extLst>
              <a:ext uri="{FF2B5EF4-FFF2-40B4-BE49-F238E27FC236}">
                <a16:creationId xmlns:a16="http://schemas.microsoft.com/office/drawing/2014/main" id="{99CF4FAF-AACC-44E4-97B4-83E0768D5284}"/>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D07EBE5-E0D4-41D2-A1FA-6AEFB2B32FF0}"/>
              </a:ext>
            </a:extLst>
          </p:cNvPr>
          <p:cNvSpPr>
            <a:spLocks noGrp="1"/>
          </p:cNvSpPr>
          <p:nvPr>
            <p:ph type="sldNum" sz="quarter" idx="12"/>
          </p:nvPr>
        </p:nvSpPr>
        <p:spPr/>
        <p:txBody>
          <a:bodyPr/>
          <a:lstStyle/>
          <a:p>
            <a:fld id="{FE954997-C674-43B3-87A7-1C878AE16C45}" type="slidenum">
              <a:rPr lang="fr-FR" smtClean="0"/>
              <a:pPr/>
              <a:t>2</a:t>
            </a:fld>
            <a:endParaRPr lang="fr-FR" dirty="0"/>
          </a:p>
        </p:txBody>
      </p:sp>
    </p:spTree>
    <p:extLst>
      <p:ext uri="{BB962C8B-B14F-4D97-AF65-F5344CB8AC3E}">
        <p14:creationId xmlns:p14="http://schemas.microsoft.com/office/powerpoint/2010/main" val="893144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F9C1E-0908-4FB9-A6B5-D5427706D358}"/>
              </a:ext>
            </a:extLst>
          </p:cNvPr>
          <p:cNvSpPr>
            <a:spLocks noGrp="1"/>
          </p:cNvSpPr>
          <p:nvPr>
            <p:ph type="title"/>
          </p:nvPr>
        </p:nvSpPr>
        <p:spPr/>
        <p:txBody>
          <a:bodyPr>
            <a:normAutofit fontScale="90000"/>
          </a:bodyPr>
          <a:lstStyle/>
          <a:p>
            <a:r>
              <a:rPr lang="fr-FR" dirty="0"/>
              <a:t>Exercice</a:t>
            </a:r>
          </a:p>
        </p:txBody>
      </p:sp>
      <p:sp>
        <p:nvSpPr>
          <p:cNvPr id="4" name="Espace réservé du pied de page 3">
            <a:extLst>
              <a:ext uri="{FF2B5EF4-FFF2-40B4-BE49-F238E27FC236}">
                <a16:creationId xmlns:a16="http://schemas.microsoft.com/office/drawing/2014/main" id="{36808F48-6659-43E9-9E32-4FFB1B14840D}"/>
              </a:ext>
            </a:extLst>
          </p:cNvPr>
          <p:cNvSpPr>
            <a:spLocks noGrp="1"/>
          </p:cNvSpPr>
          <p:nvPr>
            <p:ph type="ftr" sz="quarter" idx="11"/>
          </p:nvPr>
        </p:nvSpPr>
        <p:spPr/>
        <p:txBody>
          <a:bodyPr/>
          <a:lstStyle/>
          <a:p>
            <a:r>
              <a:rPr lang="fr-FR" dirty="0"/>
              <a:t>Module 1</a:t>
            </a:r>
          </a:p>
        </p:txBody>
      </p:sp>
      <p:sp>
        <p:nvSpPr>
          <p:cNvPr id="21" name="Freeform 311">
            <a:extLst>
              <a:ext uri="{FF2B5EF4-FFF2-40B4-BE49-F238E27FC236}">
                <a16:creationId xmlns:a16="http://schemas.microsoft.com/office/drawing/2014/main" id="{CDA84206-3B29-48F0-AA20-6C652D196C01}"/>
              </a:ext>
            </a:extLst>
          </p:cNvPr>
          <p:cNvSpPr/>
          <p:nvPr/>
        </p:nvSpPr>
        <p:spPr>
          <a:xfrm>
            <a:off x="11156555" y="105275"/>
            <a:ext cx="928006" cy="804038"/>
          </a:xfrm>
          <a:custGeom>
            <a:avLst/>
            <a:gdLst/>
            <a:ahLst/>
            <a:cxnLst/>
            <a:rect l="l" t="t" r="r" b="b"/>
            <a:pathLst>
              <a:path w="540884" h="468766">
                <a:moveTo>
                  <a:pt x="45073" y="0"/>
                </a:moveTo>
                <a:lnTo>
                  <a:pt x="495810" y="0"/>
                </a:lnTo>
                <a:cubicBezTo>
                  <a:pt x="508206" y="0"/>
                  <a:pt x="518816" y="4413"/>
                  <a:pt x="527643" y="13241"/>
                </a:cubicBezTo>
                <a:cubicBezTo>
                  <a:pt x="536471" y="22067"/>
                  <a:pt x="540884" y="32678"/>
                  <a:pt x="540884" y="45074"/>
                </a:cubicBezTo>
                <a:lnTo>
                  <a:pt x="540884" y="351575"/>
                </a:lnTo>
                <a:cubicBezTo>
                  <a:pt x="540884" y="363970"/>
                  <a:pt x="536471" y="374581"/>
                  <a:pt x="527643" y="383408"/>
                </a:cubicBezTo>
                <a:cubicBezTo>
                  <a:pt x="518816" y="392235"/>
                  <a:pt x="508206" y="396648"/>
                  <a:pt x="495810" y="396648"/>
                </a:cubicBezTo>
                <a:lnTo>
                  <a:pt x="342560" y="396648"/>
                </a:lnTo>
                <a:cubicBezTo>
                  <a:pt x="342560" y="403597"/>
                  <a:pt x="344062" y="410875"/>
                  <a:pt x="347067" y="418481"/>
                </a:cubicBezTo>
                <a:cubicBezTo>
                  <a:pt x="350072" y="426087"/>
                  <a:pt x="353077" y="432754"/>
                  <a:pt x="356082" y="438482"/>
                </a:cubicBezTo>
                <a:cubicBezTo>
                  <a:pt x="359087" y="444210"/>
                  <a:pt x="360589" y="448295"/>
                  <a:pt x="360589" y="450737"/>
                </a:cubicBezTo>
                <a:cubicBezTo>
                  <a:pt x="360589" y="455620"/>
                  <a:pt x="358805" y="459845"/>
                  <a:pt x="355236" y="463414"/>
                </a:cubicBezTo>
                <a:cubicBezTo>
                  <a:pt x="351668" y="466982"/>
                  <a:pt x="347443" y="468766"/>
                  <a:pt x="342560" y="468766"/>
                </a:cubicBezTo>
                <a:lnTo>
                  <a:pt x="198324" y="468766"/>
                </a:lnTo>
                <a:cubicBezTo>
                  <a:pt x="193441" y="468766"/>
                  <a:pt x="189215" y="466982"/>
                  <a:pt x="185647" y="463414"/>
                </a:cubicBezTo>
                <a:cubicBezTo>
                  <a:pt x="182079" y="459845"/>
                  <a:pt x="180294" y="455620"/>
                  <a:pt x="180294" y="450737"/>
                </a:cubicBezTo>
                <a:cubicBezTo>
                  <a:pt x="180294" y="448107"/>
                  <a:pt x="181797" y="443976"/>
                  <a:pt x="184802" y="438342"/>
                </a:cubicBezTo>
                <a:cubicBezTo>
                  <a:pt x="187807" y="432707"/>
                  <a:pt x="190812" y="426134"/>
                  <a:pt x="193817" y="418622"/>
                </a:cubicBezTo>
                <a:cubicBezTo>
                  <a:pt x="196822" y="411110"/>
                  <a:pt x="198324" y="403785"/>
                  <a:pt x="198324" y="396648"/>
                </a:cubicBezTo>
                <a:lnTo>
                  <a:pt x="45073" y="396648"/>
                </a:lnTo>
                <a:cubicBezTo>
                  <a:pt x="32678" y="396648"/>
                  <a:pt x="22067" y="392235"/>
                  <a:pt x="13240" y="383408"/>
                </a:cubicBezTo>
                <a:cubicBezTo>
                  <a:pt x="4413" y="374581"/>
                  <a:pt x="0" y="363970"/>
                  <a:pt x="0" y="351575"/>
                </a:cubicBezTo>
                <a:lnTo>
                  <a:pt x="0" y="45074"/>
                </a:lnTo>
                <a:cubicBezTo>
                  <a:pt x="0" y="32678"/>
                  <a:pt x="4413" y="22067"/>
                  <a:pt x="13240" y="13241"/>
                </a:cubicBezTo>
                <a:cubicBezTo>
                  <a:pt x="22067" y="4413"/>
                  <a:pt x="32678" y="0"/>
                  <a:pt x="45073" y="0"/>
                </a:cubicBezTo>
                <a:close/>
                <a:moveTo>
                  <a:pt x="45073" y="36059"/>
                </a:moveTo>
                <a:cubicBezTo>
                  <a:pt x="42632" y="36059"/>
                  <a:pt x="40519" y="36951"/>
                  <a:pt x="38735" y="38735"/>
                </a:cubicBezTo>
                <a:cubicBezTo>
                  <a:pt x="36951" y="40519"/>
                  <a:pt x="36059" y="42632"/>
                  <a:pt x="36059" y="45074"/>
                </a:cubicBezTo>
                <a:lnTo>
                  <a:pt x="36059" y="279457"/>
                </a:lnTo>
                <a:cubicBezTo>
                  <a:pt x="36059" y="281898"/>
                  <a:pt x="36951" y="284011"/>
                  <a:pt x="38735" y="285795"/>
                </a:cubicBezTo>
                <a:cubicBezTo>
                  <a:pt x="40519" y="287579"/>
                  <a:pt x="42632" y="288471"/>
                  <a:pt x="45073" y="288471"/>
                </a:cubicBezTo>
                <a:lnTo>
                  <a:pt x="495810" y="288471"/>
                </a:lnTo>
                <a:cubicBezTo>
                  <a:pt x="498251" y="288471"/>
                  <a:pt x="500364" y="287579"/>
                  <a:pt x="502148" y="285795"/>
                </a:cubicBezTo>
                <a:cubicBezTo>
                  <a:pt x="503933" y="284011"/>
                  <a:pt x="504825" y="281898"/>
                  <a:pt x="504825" y="279457"/>
                </a:cubicBezTo>
                <a:lnTo>
                  <a:pt x="504825" y="45074"/>
                </a:lnTo>
                <a:cubicBezTo>
                  <a:pt x="504825" y="42632"/>
                  <a:pt x="503933" y="40519"/>
                  <a:pt x="502148" y="38735"/>
                </a:cubicBezTo>
                <a:cubicBezTo>
                  <a:pt x="500364" y="36951"/>
                  <a:pt x="498251" y="36059"/>
                  <a:pt x="495810" y="36059"/>
                </a:cubicBezTo>
                <a:lnTo>
                  <a:pt x="45073" y="36059"/>
                </a:lnTo>
                <a:close/>
              </a:path>
            </a:pathLst>
          </a:custGeom>
          <a:solidFill>
            <a:srgbClr val="00A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ZoneTexte 21">
            <a:extLst>
              <a:ext uri="{FF2B5EF4-FFF2-40B4-BE49-F238E27FC236}">
                <a16:creationId xmlns:a16="http://schemas.microsoft.com/office/drawing/2014/main" id="{70D555A7-2879-4FD8-B725-9E69C940AA54}"/>
              </a:ext>
            </a:extLst>
          </p:cNvPr>
          <p:cNvSpPr txBox="1"/>
          <p:nvPr/>
        </p:nvSpPr>
        <p:spPr>
          <a:xfrm>
            <a:off x="11384280" y="33682"/>
            <a:ext cx="431800" cy="707886"/>
          </a:xfrm>
          <a:prstGeom prst="rect">
            <a:avLst/>
          </a:prstGeom>
          <a:noFill/>
        </p:spPr>
        <p:txBody>
          <a:bodyPr wrap="square" rtlCol="0">
            <a:spAutoFit/>
          </a:bodyPr>
          <a:lstStyle/>
          <a:p>
            <a:r>
              <a:rPr lang="fr-FR" sz="4000" b="1" dirty="0">
                <a:solidFill>
                  <a:srgbClr val="00AC8C"/>
                </a:solidFill>
              </a:rPr>
              <a:t>1</a:t>
            </a:r>
            <a:endParaRPr lang="fr-FR" b="1" dirty="0">
              <a:solidFill>
                <a:srgbClr val="00AC8C"/>
              </a:solidFill>
            </a:endParaRPr>
          </a:p>
        </p:txBody>
      </p:sp>
      <p:sp>
        <p:nvSpPr>
          <p:cNvPr id="23" name="ZoneTexte 22">
            <a:extLst>
              <a:ext uri="{FF2B5EF4-FFF2-40B4-BE49-F238E27FC236}">
                <a16:creationId xmlns:a16="http://schemas.microsoft.com/office/drawing/2014/main" id="{0055D8F9-0390-4A44-A0D4-3270E6A3CF55}"/>
              </a:ext>
            </a:extLst>
          </p:cNvPr>
          <p:cNvSpPr txBox="1"/>
          <p:nvPr/>
        </p:nvSpPr>
        <p:spPr>
          <a:xfrm>
            <a:off x="1232017" y="670477"/>
            <a:ext cx="4045835" cy="369332"/>
          </a:xfrm>
          <a:prstGeom prst="rect">
            <a:avLst/>
          </a:prstGeom>
          <a:noFill/>
        </p:spPr>
        <p:txBody>
          <a:bodyPr wrap="square" rtlCol="0">
            <a:spAutoFit/>
          </a:bodyPr>
          <a:lstStyle/>
          <a:p>
            <a:r>
              <a:rPr lang="fr-FR" i="1" dirty="0"/>
              <a:t>Présentation générale de RenoiRH</a:t>
            </a:r>
          </a:p>
        </p:txBody>
      </p:sp>
      <p:sp>
        <p:nvSpPr>
          <p:cNvPr id="6" name="ZoneTexte 5">
            <a:extLst>
              <a:ext uri="{FF2B5EF4-FFF2-40B4-BE49-F238E27FC236}">
                <a16:creationId xmlns:a16="http://schemas.microsoft.com/office/drawing/2014/main" id="{A4C09C4C-2B80-418A-BEC1-988FD4B2F61C}"/>
              </a:ext>
            </a:extLst>
          </p:cNvPr>
          <p:cNvSpPr txBox="1"/>
          <p:nvPr/>
        </p:nvSpPr>
        <p:spPr>
          <a:xfrm>
            <a:off x="4038599" y="2210453"/>
            <a:ext cx="5021052" cy="1569660"/>
          </a:xfrm>
          <a:prstGeom prst="rect">
            <a:avLst/>
          </a:prstGeom>
          <a:noFill/>
        </p:spPr>
        <p:txBody>
          <a:bodyPr wrap="square" rtlCol="0">
            <a:spAutoFit/>
          </a:bodyPr>
          <a:lstStyle/>
          <a:p>
            <a:pPr algn="ctr"/>
            <a:r>
              <a:rPr lang="fr-FR" sz="3200" b="1" dirty="0">
                <a:solidFill>
                  <a:srgbClr val="00AC8C"/>
                </a:solidFill>
              </a:rPr>
              <a:t>Se connecter </a:t>
            </a:r>
          </a:p>
          <a:p>
            <a:pPr algn="ctr"/>
            <a:r>
              <a:rPr lang="fr-FR" sz="3200" b="1" dirty="0">
                <a:solidFill>
                  <a:srgbClr val="00AC8C"/>
                </a:solidFill>
              </a:rPr>
              <a:t>Naviguer dans RenoiRH Faire une recherche</a:t>
            </a:r>
          </a:p>
        </p:txBody>
      </p:sp>
      <p:sp>
        <p:nvSpPr>
          <p:cNvPr id="9" name="ZoneTexte 8">
            <a:extLst>
              <a:ext uri="{FF2B5EF4-FFF2-40B4-BE49-F238E27FC236}">
                <a16:creationId xmlns:a16="http://schemas.microsoft.com/office/drawing/2014/main" id="{2C85A83B-C46E-465B-9450-97103F09F658}"/>
              </a:ext>
            </a:extLst>
          </p:cNvPr>
          <p:cNvSpPr txBox="1"/>
          <p:nvPr/>
        </p:nvSpPr>
        <p:spPr>
          <a:xfrm>
            <a:off x="4380064" y="3917120"/>
            <a:ext cx="4333241" cy="369332"/>
          </a:xfrm>
          <a:prstGeom prst="rect">
            <a:avLst/>
          </a:prstGeom>
          <a:noFill/>
        </p:spPr>
        <p:txBody>
          <a:bodyPr wrap="square" rtlCol="0">
            <a:spAutoFit/>
          </a:bodyPr>
          <a:lstStyle/>
          <a:p>
            <a:r>
              <a:rPr lang="fr-FR" i="1" dirty="0"/>
              <a:t>Se reporter au cahier d’exercices – Exercice 1</a:t>
            </a:r>
          </a:p>
        </p:txBody>
      </p:sp>
      <p:sp>
        <p:nvSpPr>
          <p:cNvPr id="20" name="Rectangle : avec coins arrondis en diagonale 19">
            <a:extLst>
              <a:ext uri="{FF2B5EF4-FFF2-40B4-BE49-F238E27FC236}">
                <a16:creationId xmlns:a16="http://schemas.microsoft.com/office/drawing/2014/main" id="{E9FC55C3-4180-42CB-BC7E-E99DC4145509}"/>
              </a:ext>
            </a:extLst>
          </p:cNvPr>
          <p:cNvSpPr/>
          <p:nvPr/>
        </p:nvSpPr>
        <p:spPr>
          <a:xfrm>
            <a:off x="60960" y="1032521"/>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1 –</a:t>
            </a:r>
            <a:br>
              <a:rPr lang="fr-FR" sz="1000" dirty="0"/>
            </a:br>
            <a:r>
              <a:rPr lang="fr-FR" sz="1000" dirty="0"/>
              <a:t>RenoiRH</a:t>
            </a:r>
            <a:endParaRPr lang="fr-FR" sz="2800" dirty="0"/>
          </a:p>
        </p:txBody>
      </p:sp>
      <p:sp>
        <p:nvSpPr>
          <p:cNvPr id="24" name="Rectangle : avec coins arrondis en diagonale 23">
            <a:extLst>
              <a:ext uri="{FF2B5EF4-FFF2-40B4-BE49-F238E27FC236}">
                <a16:creationId xmlns:a16="http://schemas.microsoft.com/office/drawing/2014/main" id="{814778AE-A3BD-4E76-ACE8-5AB4DA31B478}"/>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endParaRPr lang="fr-FR" sz="2800" dirty="0">
              <a:solidFill>
                <a:srgbClr val="00AC8C"/>
              </a:solidFill>
            </a:endParaRPr>
          </a:p>
        </p:txBody>
      </p:sp>
      <p:sp>
        <p:nvSpPr>
          <p:cNvPr id="25" name="Rectangle : avec coins arrondis en diagonale 24">
            <a:extLst>
              <a:ext uri="{FF2B5EF4-FFF2-40B4-BE49-F238E27FC236}">
                <a16:creationId xmlns:a16="http://schemas.microsoft.com/office/drawing/2014/main" id="{EF431081-B5F0-42FD-BBFB-BAA52E2B77C9}"/>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26" name="Rectangle : avec coins arrondis en diagonale 25">
            <a:extLst>
              <a:ext uri="{FF2B5EF4-FFF2-40B4-BE49-F238E27FC236}">
                <a16:creationId xmlns:a16="http://schemas.microsoft.com/office/drawing/2014/main" id="{1D65764B-55A0-4204-B15C-011B2B24944C}"/>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27" name="Rectangle : avec coins arrondis en diagonale 26">
            <a:extLst>
              <a:ext uri="{FF2B5EF4-FFF2-40B4-BE49-F238E27FC236}">
                <a16:creationId xmlns:a16="http://schemas.microsoft.com/office/drawing/2014/main" id="{EF3A329C-15BD-4C9A-89B0-8E1F0E5E845C}"/>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28" name="Rectangle : avec coins arrondis en diagonale 27">
            <a:extLst>
              <a:ext uri="{FF2B5EF4-FFF2-40B4-BE49-F238E27FC236}">
                <a16:creationId xmlns:a16="http://schemas.microsoft.com/office/drawing/2014/main" id="{9680DB5F-5F92-4A31-8D5E-D30EA9476320}"/>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29" name="Rectangle : avec coins arrondis en diagonale 28">
            <a:extLst>
              <a:ext uri="{FF2B5EF4-FFF2-40B4-BE49-F238E27FC236}">
                <a16:creationId xmlns:a16="http://schemas.microsoft.com/office/drawing/2014/main" id="{FDB20A6E-BF25-46D4-B2DA-9A7C38FE3F1F}"/>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30" name="Rectangle : avec coins arrondis en diagonale 29">
            <a:extLst>
              <a:ext uri="{FF2B5EF4-FFF2-40B4-BE49-F238E27FC236}">
                <a16:creationId xmlns:a16="http://schemas.microsoft.com/office/drawing/2014/main" id="{5442AB45-D490-4A48-9998-715D9245D308}"/>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31" name="Rectangle : avec coins arrondis en diagonale 30">
            <a:extLst>
              <a:ext uri="{FF2B5EF4-FFF2-40B4-BE49-F238E27FC236}">
                <a16:creationId xmlns:a16="http://schemas.microsoft.com/office/drawing/2014/main" id="{815F2C8D-DB55-43B4-BD0C-0F4C7182B117}"/>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3" name="Espace réservé de la date 2">
            <a:extLst>
              <a:ext uri="{FF2B5EF4-FFF2-40B4-BE49-F238E27FC236}">
                <a16:creationId xmlns:a16="http://schemas.microsoft.com/office/drawing/2014/main" id="{CDBD4DB5-D8BD-4027-A8A8-4CBF94736CDB}"/>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CD2F617B-B5FE-47B5-9450-ECCED3DF5144}"/>
              </a:ext>
            </a:extLst>
          </p:cNvPr>
          <p:cNvSpPr>
            <a:spLocks noGrp="1"/>
          </p:cNvSpPr>
          <p:nvPr>
            <p:ph type="sldNum" sz="quarter" idx="12"/>
          </p:nvPr>
        </p:nvSpPr>
        <p:spPr/>
        <p:txBody>
          <a:bodyPr/>
          <a:lstStyle/>
          <a:p>
            <a:fld id="{FE954997-C674-43B3-87A7-1C878AE16C45}" type="slidenum">
              <a:rPr lang="fr-FR" smtClean="0"/>
              <a:pPr/>
              <a:t>20</a:t>
            </a:fld>
            <a:endParaRPr lang="fr-FR" dirty="0"/>
          </a:p>
        </p:txBody>
      </p:sp>
    </p:spTree>
    <p:extLst>
      <p:ext uri="{BB962C8B-B14F-4D97-AF65-F5344CB8AC3E}">
        <p14:creationId xmlns:p14="http://schemas.microsoft.com/office/powerpoint/2010/main" val="4050723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0B32F57-56FA-4D5E-A93F-24409AF97AB6}"/>
              </a:ext>
            </a:extLst>
          </p:cNvPr>
          <p:cNvSpPr>
            <a:spLocks noGrp="1"/>
          </p:cNvSpPr>
          <p:nvPr>
            <p:ph type="title"/>
          </p:nvPr>
        </p:nvSpPr>
        <p:spPr/>
        <p:txBody>
          <a:bodyPr>
            <a:normAutofit fontScale="90000"/>
          </a:bodyPr>
          <a:lstStyle/>
          <a:p>
            <a:r>
              <a:rPr lang="fr-FR" dirty="0"/>
              <a:t>Objectifs et programme de la formation</a:t>
            </a:r>
          </a:p>
        </p:txBody>
      </p:sp>
      <p:sp>
        <p:nvSpPr>
          <p:cNvPr id="26" name="Espace réservé du pied de page 25">
            <a:extLst>
              <a:ext uri="{FF2B5EF4-FFF2-40B4-BE49-F238E27FC236}">
                <a16:creationId xmlns:a16="http://schemas.microsoft.com/office/drawing/2014/main" id="{75EA2A0D-B9C1-4FF6-BFF5-B9C6AC435811}"/>
              </a:ext>
            </a:extLst>
          </p:cNvPr>
          <p:cNvSpPr>
            <a:spLocks noGrp="1"/>
          </p:cNvSpPr>
          <p:nvPr>
            <p:ph type="ftr" sz="quarter" idx="11"/>
          </p:nvPr>
        </p:nvSpPr>
        <p:spPr/>
        <p:txBody>
          <a:bodyPr/>
          <a:lstStyle/>
          <a:p>
            <a:r>
              <a:rPr lang="fr-FR" dirty="0"/>
              <a:t>Module 1</a:t>
            </a:r>
          </a:p>
        </p:txBody>
      </p:sp>
      <p:sp>
        <p:nvSpPr>
          <p:cNvPr id="30" name="Rectangle : coins arrondis 29">
            <a:extLst>
              <a:ext uri="{FF2B5EF4-FFF2-40B4-BE49-F238E27FC236}">
                <a16:creationId xmlns:a16="http://schemas.microsoft.com/office/drawing/2014/main" id="{11E60E5B-4959-46B8-8BAA-E8C29B03C1FB}"/>
              </a:ext>
            </a:extLst>
          </p:cNvPr>
          <p:cNvSpPr/>
          <p:nvPr/>
        </p:nvSpPr>
        <p:spPr>
          <a:xfrm>
            <a:off x="274320" y="2103120"/>
            <a:ext cx="3764279" cy="3027680"/>
          </a:xfrm>
          <a:prstGeom prst="roundRect">
            <a:avLst>
              <a:gd name="adj" fmla="val 9231"/>
            </a:avLst>
          </a:prstGeom>
          <a:solidFill>
            <a:srgbClr val="F6FCFA"/>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 avec coins arrondis en diagonale 30">
            <a:extLst>
              <a:ext uri="{FF2B5EF4-FFF2-40B4-BE49-F238E27FC236}">
                <a16:creationId xmlns:a16="http://schemas.microsoft.com/office/drawing/2014/main" id="{299E4E9B-BFF1-4F0A-89E9-5B93A0A0C1A8}"/>
              </a:ext>
            </a:extLst>
          </p:cNvPr>
          <p:cNvSpPr/>
          <p:nvPr/>
        </p:nvSpPr>
        <p:spPr>
          <a:xfrm>
            <a:off x="455672" y="2482168"/>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1</a:t>
            </a:r>
          </a:p>
        </p:txBody>
      </p:sp>
      <p:sp>
        <p:nvSpPr>
          <p:cNvPr id="32" name="Rectangle : avec coins arrondis en diagonale 31">
            <a:extLst>
              <a:ext uri="{FF2B5EF4-FFF2-40B4-BE49-F238E27FC236}">
                <a16:creationId xmlns:a16="http://schemas.microsoft.com/office/drawing/2014/main" id="{C1F8AB23-E545-4349-9280-624BD2187401}"/>
              </a:ext>
            </a:extLst>
          </p:cNvPr>
          <p:cNvSpPr/>
          <p:nvPr/>
        </p:nvSpPr>
        <p:spPr>
          <a:xfrm>
            <a:off x="455672" y="3380936"/>
            <a:ext cx="536713" cy="519440"/>
          </a:xfrm>
          <a:prstGeom prst="round2DiagRect">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2</a:t>
            </a:r>
          </a:p>
        </p:txBody>
      </p:sp>
      <p:sp>
        <p:nvSpPr>
          <p:cNvPr id="33" name="Rectangle : avec coins arrondis en diagonale 32">
            <a:extLst>
              <a:ext uri="{FF2B5EF4-FFF2-40B4-BE49-F238E27FC236}">
                <a16:creationId xmlns:a16="http://schemas.microsoft.com/office/drawing/2014/main" id="{AE2A883C-BC2C-4934-B4C6-5271EAB352E5}"/>
              </a:ext>
            </a:extLst>
          </p:cNvPr>
          <p:cNvSpPr/>
          <p:nvPr/>
        </p:nvSpPr>
        <p:spPr>
          <a:xfrm>
            <a:off x="455672" y="4277229"/>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3</a:t>
            </a:r>
          </a:p>
        </p:txBody>
      </p:sp>
      <p:sp>
        <p:nvSpPr>
          <p:cNvPr id="39" name="ZoneTexte 38">
            <a:extLst>
              <a:ext uri="{FF2B5EF4-FFF2-40B4-BE49-F238E27FC236}">
                <a16:creationId xmlns:a16="http://schemas.microsoft.com/office/drawing/2014/main" id="{C0CEB852-A702-41BD-BA47-8E7035B5CD06}"/>
              </a:ext>
            </a:extLst>
          </p:cNvPr>
          <p:cNvSpPr txBox="1"/>
          <p:nvPr/>
        </p:nvSpPr>
        <p:spPr>
          <a:xfrm>
            <a:off x="1216778" y="2450622"/>
            <a:ext cx="2821821"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Présentation générale</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de RenoiRH-formation</a:t>
            </a:r>
          </a:p>
        </p:txBody>
      </p:sp>
      <p:sp>
        <p:nvSpPr>
          <p:cNvPr id="40" name="Rectangle : avec coins arrondis en diagonale 39">
            <a:extLst>
              <a:ext uri="{FF2B5EF4-FFF2-40B4-BE49-F238E27FC236}">
                <a16:creationId xmlns:a16="http://schemas.microsoft.com/office/drawing/2014/main" id="{AFCDEFDC-952E-4F34-A730-B9E2A302FEF2}"/>
              </a:ext>
            </a:extLst>
          </p:cNvPr>
          <p:cNvSpPr/>
          <p:nvPr/>
        </p:nvSpPr>
        <p:spPr>
          <a:xfrm>
            <a:off x="4824472" y="2482168"/>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4</a:t>
            </a:r>
          </a:p>
        </p:txBody>
      </p:sp>
      <p:sp>
        <p:nvSpPr>
          <p:cNvPr id="43" name="Rectangle : avec coins arrondis en diagonale 42">
            <a:extLst>
              <a:ext uri="{FF2B5EF4-FFF2-40B4-BE49-F238E27FC236}">
                <a16:creationId xmlns:a16="http://schemas.microsoft.com/office/drawing/2014/main" id="{9521A4D4-E5AC-48DF-8FC0-2149A02ACE31}"/>
              </a:ext>
            </a:extLst>
          </p:cNvPr>
          <p:cNvSpPr/>
          <p:nvPr/>
        </p:nvSpPr>
        <p:spPr>
          <a:xfrm>
            <a:off x="4824472" y="3380936"/>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5</a:t>
            </a:r>
          </a:p>
        </p:txBody>
      </p:sp>
      <p:sp>
        <p:nvSpPr>
          <p:cNvPr id="44" name="Rectangle : avec coins arrondis en diagonale 43">
            <a:extLst>
              <a:ext uri="{FF2B5EF4-FFF2-40B4-BE49-F238E27FC236}">
                <a16:creationId xmlns:a16="http://schemas.microsoft.com/office/drawing/2014/main" id="{FB1806E2-C4C6-48BE-BB3E-2D538719447F}"/>
              </a:ext>
            </a:extLst>
          </p:cNvPr>
          <p:cNvSpPr/>
          <p:nvPr/>
        </p:nvSpPr>
        <p:spPr>
          <a:xfrm>
            <a:off x="4824472" y="4277229"/>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6</a:t>
            </a:r>
          </a:p>
        </p:txBody>
      </p:sp>
      <p:sp>
        <p:nvSpPr>
          <p:cNvPr id="45" name="ZoneTexte 44">
            <a:extLst>
              <a:ext uri="{FF2B5EF4-FFF2-40B4-BE49-F238E27FC236}">
                <a16:creationId xmlns:a16="http://schemas.microsoft.com/office/drawing/2014/main" id="{3BB08E12-E262-4D81-A373-F006BA96587B}"/>
              </a:ext>
            </a:extLst>
          </p:cNvPr>
          <p:cNvSpPr txBox="1"/>
          <p:nvPr/>
        </p:nvSpPr>
        <p:spPr>
          <a:xfrm>
            <a:off x="1188720" y="3322522"/>
            <a:ext cx="2849879" cy="646331"/>
          </a:xfrm>
          <a:prstGeom prst="rect">
            <a:avLst/>
          </a:prstGeom>
          <a:noFill/>
        </p:spPr>
        <p:txBody>
          <a:bodyPr wrap="square" rtlCol="0">
            <a:spAutoFit/>
          </a:bodyPr>
          <a:lstStyle/>
          <a:p>
            <a:r>
              <a:rPr lang="fr-FR" b="1" dirty="0">
                <a:solidFill>
                  <a:srgbClr val="00AC8C"/>
                </a:solidFill>
                <a:latin typeface="Arial" panose="020B0604020202020204" pitchFamily="34" charset="0"/>
                <a:cs typeface="Arial" panose="020B0604020202020204" pitchFamily="34" charset="0"/>
              </a:rPr>
              <a:t>Créer un stage /</a:t>
            </a:r>
            <a:br>
              <a:rPr lang="fr-FR" b="1" dirty="0">
                <a:solidFill>
                  <a:srgbClr val="00AC8C"/>
                </a:solidFill>
                <a:latin typeface="Arial" panose="020B0604020202020204" pitchFamily="34" charset="0"/>
                <a:cs typeface="Arial" panose="020B0604020202020204" pitchFamily="34" charset="0"/>
              </a:rPr>
            </a:br>
            <a:r>
              <a:rPr lang="fr-FR" b="1" dirty="0">
                <a:solidFill>
                  <a:srgbClr val="00AC8C"/>
                </a:solidFill>
                <a:latin typeface="Arial" panose="020B0604020202020204" pitchFamily="34" charset="0"/>
                <a:cs typeface="Arial" panose="020B0604020202020204" pitchFamily="34" charset="0"/>
              </a:rPr>
              <a:t>une session</a:t>
            </a:r>
          </a:p>
        </p:txBody>
      </p:sp>
      <p:sp>
        <p:nvSpPr>
          <p:cNvPr id="46" name="ZoneTexte 45">
            <a:extLst>
              <a:ext uri="{FF2B5EF4-FFF2-40B4-BE49-F238E27FC236}">
                <a16:creationId xmlns:a16="http://schemas.microsoft.com/office/drawing/2014/main" id="{EC3CA82C-6CFB-46ED-B98F-75105762B90F}"/>
              </a:ext>
            </a:extLst>
          </p:cNvPr>
          <p:cNvSpPr txBox="1"/>
          <p:nvPr/>
        </p:nvSpPr>
        <p:spPr>
          <a:xfrm>
            <a:off x="5530794" y="3384460"/>
            <a:ext cx="2607366"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Gérer les inscriptions et les convocations</a:t>
            </a:r>
          </a:p>
        </p:txBody>
      </p:sp>
      <p:sp>
        <p:nvSpPr>
          <p:cNvPr id="47" name="ZoneTexte 46">
            <a:extLst>
              <a:ext uri="{FF2B5EF4-FFF2-40B4-BE49-F238E27FC236}">
                <a16:creationId xmlns:a16="http://schemas.microsoft.com/office/drawing/2014/main" id="{EA5B1EAA-15CF-4624-9F75-62FF57A2FEDE}"/>
              </a:ext>
            </a:extLst>
          </p:cNvPr>
          <p:cNvSpPr txBox="1"/>
          <p:nvPr/>
        </p:nvSpPr>
        <p:spPr>
          <a:xfrm>
            <a:off x="5530794" y="2449501"/>
            <a:ext cx="2607366"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Valider une demande de formation</a:t>
            </a:r>
          </a:p>
        </p:txBody>
      </p:sp>
      <p:sp>
        <p:nvSpPr>
          <p:cNvPr id="48" name="ZoneTexte 47">
            <a:extLst>
              <a:ext uri="{FF2B5EF4-FFF2-40B4-BE49-F238E27FC236}">
                <a16:creationId xmlns:a16="http://schemas.microsoft.com/office/drawing/2014/main" id="{1D8679AC-1915-4614-873D-B83606F3A51D}"/>
              </a:ext>
            </a:extLst>
          </p:cNvPr>
          <p:cNvSpPr txBox="1"/>
          <p:nvPr/>
        </p:nvSpPr>
        <p:spPr>
          <a:xfrm>
            <a:off x="1188720" y="4244562"/>
            <a:ext cx="3484880"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Principes généraux de la</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téléinscription</a:t>
            </a:r>
          </a:p>
        </p:txBody>
      </p:sp>
      <p:sp>
        <p:nvSpPr>
          <p:cNvPr id="49" name="Rectangle : avec coins arrondis en diagonale 48">
            <a:extLst>
              <a:ext uri="{FF2B5EF4-FFF2-40B4-BE49-F238E27FC236}">
                <a16:creationId xmlns:a16="http://schemas.microsoft.com/office/drawing/2014/main" id="{D82BDB71-A9A0-4450-A8F6-596326617C6D}"/>
              </a:ext>
            </a:extLst>
          </p:cNvPr>
          <p:cNvSpPr/>
          <p:nvPr/>
        </p:nvSpPr>
        <p:spPr>
          <a:xfrm>
            <a:off x="8731194" y="2482168"/>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7</a:t>
            </a:r>
          </a:p>
        </p:txBody>
      </p:sp>
      <p:sp>
        <p:nvSpPr>
          <p:cNvPr id="50" name="Rectangle : avec coins arrondis en diagonale 49">
            <a:extLst>
              <a:ext uri="{FF2B5EF4-FFF2-40B4-BE49-F238E27FC236}">
                <a16:creationId xmlns:a16="http://schemas.microsoft.com/office/drawing/2014/main" id="{602563AC-A48D-4B1E-B3B2-DAF8A7EE859F}"/>
              </a:ext>
            </a:extLst>
          </p:cNvPr>
          <p:cNvSpPr/>
          <p:nvPr/>
        </p:nvSpPr>
        <p:spPr>
          <a:xfrm>
            <a:off x="8731194" y="3380936"/>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8</a:t>
            </a:r>
          </a:p>
        </p:txBody>
      </p:sp>
      <p:sp>
        <p:nvSpPr>
          <p:cNvPr id="51" name="ZoneTexte 50">
            <a:extLst>
              <a:ext uri="{FF2B5EF4-FFF2-40B4-BE49-F238E27FC236}">
                <a16:creationId xmlns:a16="http://schemas.microsoft.com/office/drawing/2014/main" id="{C766775F-B267-46DD-B383-116FE39C4C28}"/>
              </a:ext>
            </a:extLst>
          </p:cNvPr>
          <p:cNvSpPr txBox="1"/>
          <p:nvPr/>
        </p:nvSpPr>
        <p:spPr>
          <a:xfrm>
            <a:off x="9437516" y="2449501"/>
            <a:ext cx="2480164"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Consulter l’historique des formations d’un agent</a:t>
            </a:r>
          </a:p>
        </p:txBody>
      </p:sp>
      <p:sp>
        <p:nvSpPr>
          <p:cNvPr id="52" name="ZoneTexte 51">
            <a:extLst>
              <a:ext uri="{FF2B5EF4-FFF2-40B4-BE49-F238E27FC236}">
                <a16:creationId xmlns:a16="http://schemas.microsoft.com/office/drawing/2014/main" id="{E75391DB-62E9-483C-94D2-5D1648712626}"/>
              </a:ext>
            </a:extLst>
          </p:cNvPr>
          <p:cNvSpPr txBox="1"/>
          <p:nvPr/>
        </p:nvSpPr>
        <p:spPr>
          <a:xfrm>
            <a:off x="9437515" y="3348269"/>
            <a:ext cx="2573509"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Gérer les référentiels Lieux, Salles, Organismes</a:t>
            </a:r>
          </a:p>
        </p:txBody>
      </p:sp>
      <p:sp>
        <p:nvSpPr>
          <p:cNvPr id="53" name="ZoneTexte 52">
            <a:extLst>
              <a:ext uri="{FF2B5EF4-FFF2-40B4-BE49-F238E27FC236}">
                <a16:creationId xmlns:a16="http://schemas.microsoft.com/office/drawing/2014/main" id="{DF4B0999-9775-4639-8EE1-AD98EE4C95ED}"/>
              </a:ext>
            </a:extLst>
          </p:cNvPr>
          <p:cNvSpPr txBox="1"/>
          <p:nvPr/>
        </p:nvSpPr>
        <p:spPr>
          <a:xfrm>
            <a:off x="5530794" y="4280753"/>
            <a:ext cx="2607366" cy="830997"/>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Réaliser une session, gérer les présences et les attestations</a:t>
            </a:r>
          </a:p>
        </p:txBody>
      </p:sp>
      <p:sp>
        <p:nvSpPr>
          <p:cNvPr id="54" name="Triangle isocèle 53">
            <a:extLst>
              <a:ext uri="{FF2B5EF4-FFF2-40B4-BE49-F238E27FC236}">
                <a16:creationId xmlns:a16="http://schemas.microsoft.com/office/drawing/2014/main" id="{D2D522AA-F3CD-44A8-929E-B61EE0653EDD}"/>
              </a:ext>
            </a:extLst>
          </p:cNvPr>
          <p:cNvSpPr/>
          <p:nvPr/>
        </p:nvSpPr>
        <p:spPr>
          <a:xfrm flipV="1">
            <a:off x="1648459" y="1698186"/>
            <a:ext cx="1016000" cy="26416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 avec coins arrondis en diagonale 54">
            <a:extLst>
              <a:ext uri="{FF2B5EF4-FFF2-40B4-BE49-F238E27FC236}">
                <a16:creationId xmlns:a16="http://schemas.microsoft.com/office/drawing/2014/main" id="{A4A2A1CA-23CC-466A-A81B-CD78E5E793F2}"/>
              </a:ext>
            </a:extLst>
          </p:cNvPr>
          <p:cNvSpPr/>
          <p:nvPr/>
        </p:nvSpPr>
        <p:spPr>
          <a:xfrm>
            <a:off x="8731194" y="4277229"/>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9</a:t>
            </a:r>
          </a:p>
        </p:txBody>
      </p:sp>
      <p:sp>
        <p:nvSpPr>
          <p:cNvPr id="56" name="ZoneTexte 55">
            <a:extLst>
              <a:ext uri="{FF2B5EF4-FFF2-40B4-BE49-F238E27FC236}">
                <a16:creationId xmlns:a16="http://schemas.microsoft.com/office/drawing/2014/main" id="{13E6D633-7AF7-4E86-B171-EE91C2F8A4DE}"/>
              </a:ext>
            </a:extLst>
          </p:cNvPr>
          <p:cNvSpPr txBox="1"/>
          <p:nvPr/>
        </p:nvSpPr>
        <p:spPr>
          <a:xfrm>
            <a:off x="9437516" y="4244562"/>
            <a:ext cx="2378564"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Suivre les formations</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via BI &amp; Reporting</a:t>
            </a:r>
          </a:p>
        </p:txBody>
      </p:sp>
      <p:sp>
        <p:nvSpPr>
          <p:cNvPr id="2" name="Espace réservé de la date 1">
            <a:extLst>
              <a:ext uri="{FF2B5EF4-FFF2-40B4-BE49-F238E27FC236}">
                <a16:creationId xmlns:a16="http://schemas.microsoft.com/office/drawing/2014/main" id="{6D7812C8-C909-4A5B-9E2C-122D13C27A74}"/>
              </a:ext>
            </a:extLst>
          </p:cNvPr>
          <p:cNvSpPr>
            <a:spLocks noGrp="1"/>
          </p:cNvSpPr>
          <p:nvPr>
            <p:ph type="dt" sz="half" idx="10"/>
          </p:nvPr>
        </p:nvSpPr>
        <p:spPr/>
        <p:txBody>
          <a:bodyPr/>
          <a:lstStyle/>
          <a:p>
            <a:endParaRPr lang="fr-FR" dirty="0"/>
          </a:p>
        </p:txBody>
      </p:sp>
      <p:sp>
        <p:nvSpPr>
          <p:cNvPr id="3" name="Espace réservé du numéro de diapositive 2">
            <a:extLst>
              <a:ext uri="{FF2B5EF4-FFF2-40B4-BE49-F238E27FC236}">
                <a16:creationId xmlns:a16="http://schemas.microsoft.com/office/drawing/2014/main" id="{1E4AB4BD-4F18-489D-A76D-9F5B52C8FB7F}"/>
              </a:ext>
            </a:extLst>
          </p:cNvPr>
          <p:cNvSpPr>
            <a:spLocks noGrp="1"/>
          </p:cNvSpPr>
          <p:nvPr>
            <p:ph type="sldNum" sz="quarter" idx="12"/>
          </p:nvPr>
        </p:nvSpPr>
        <p:spPr/>
        <p:txBody>
          <a:bodyPr/>
          <a:lstStyle/>
          <a:p>
            <a:fld id="{FE954997-C674-43B3-87A7-1C878AE16C45}" type="slidenum">
              <a:rPr lang="fr-FR" smtClean="0"/>
              <a:pPr/>
              <a:t>21</a:t>
            </a:fld>
            <a:endParaRPr lang="fr-FR" dirty="0"/>
          </a:p>
        </p:txBody>
      </p:sp>
    </p:spTree>
    <p:extLst>
      <p:ext uri="{BB962C8B-B14F-4D97-AF65-F5344CB8AC3E}">
        <p14:creationId xmlns:p14="http://schemas.microsoft.com/office/powerpoint/2010/main" val="1792450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E7B5A-8D41-46AE-8DC7-669E82763FDE}"/>
              </a:ext>
            </a:extLst>
          </p:cNvPr>
          <p:cNvSpPr>
            <a:spLocks noGrp="1"/>
          </p:cNvSpPr>
          <p:nvPr>
            <p:ph type="title"/>
          </p:nvPr>
        </p:nvSpPr>
        <p:spPr/>
        <p:txBody>
          <a:bodyPr>
            <a:normAutofit fontScale="90000"/>
          </a:bodyPr>
          <a:lstStyle/>
          <a:p>
            <a:r>
              <a:rPr lang="fr-FR" dirty="0"/>
              <a:t>2-1-1 </a:t>
            </a:r>
            <a:r>
              <a:rPr lang="fr-FR" dirty="0" smtClean="0"/>
              <a:t>Stage </a:t>
            </a:r>
            <a:r>
              <a:rPr lang="fr-FR" dirty="0"/>
              <a:t>: définition</a:t>
            </a:r>
          </a:p>
        </p:txBody>
      </p:sp>
      <p:sp>
        <p:nvSpPr>
          <p:cNvPr id="3" name="Espace réservé du contenu 2">
            <a:extLst>
              <a:ext uri="{FF2B5EF4-FFF2-40B4-BE49-F238E27FC236}">
                <a16:creationId xmlns:a16="http://schemas.microsoft.com/office/drawing/2014/main" id="{2EA15F25-E26C-4D84-A927-FAF7C389F513}"/>
              </a:ext>
            </a:extLst>
          </p:cNvPr>
          <p:cNvSpPr>
            <a:spLocks noGrp="1"/>
          </p:cNvSpPr>
          <p:nvPr>
            <p:ph idx="1"/>
          </p:nvPr>
        </p:nvSpPr>
        <p:spPr/>
        <p:txBody>
          <a:bodyPr>
            <a:normAutofit/>
          </a:bodyPr>
          <a:lstStyle/>
          <a:p>
            <a:r>
              <a:rPr lang="fr-FR" sz="2200" dirty="0">
                <a:latin typeface="Calibri" panose="020F0502020204030204" pitchFamily="34" charset="0"/>
                <a:ea typeface="Calibri" panose="020F0502020204030204" pitchFamily="34" charset="0"/>
                <a:cs typeface="Times New Roman" panose="02020603050405020304" pitchFamily="18" charset="0"/>
              </a:rPr>
              <a:t>Le stage : </a:t>
            </a:r>
          </a:p>
          <a:p>
            <a:pPr lvl="1"/>
            <a:r>
              <a:rPr lang="fr-FR" sz="2200" dirty="0">
                <a:latin typeface="Calibri" panose="020F0502020204030204" pitchFamily="34" charset="0"/>
                <a:ea typeface="Calibri" panose="020F0502020204030204" pitchFamily="34" charset="0"/>
                <a:cs typeface="Times New Roman" panose="02020603050405020304" pitchFamily="18" charset="0"/>
              </a:rPr>
              <a:t>Porte les </a:t>
            </a:r>
            <a:r>
              <a:rPr lang="fr-FR" sz="2200" dirty="0">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données descriptives de la formation : intitulé, contenu, programme, modalités pédagogiques, durée, organisation, etc.</a:t>
            </a:r>
          </a:p>
          <a:p>
            <a:pPr lvl="1"/>
            <a:r>
              <a:rPr lang="fr-FR" sz="2200" dirty="0">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Est créé pour une durée indéterminée, sans date fin. </a:t>
            </a:r>
          </a:p>
          <a:p>
            <a:pPr lvl="1"/>
            <a:r>
              <a:rPr lang="fr-FR" sz="2200" dirty="0">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C’est l’ouverture d’une ou plusieurs sessions d’un stage qui précise les dates auxquelles les sessions de ce stage se dérouleront, et le lieu de déroulement.</a:t>
            </a:r>
          </a:p>
          <a:p>
            <a:pPr marL="0" indent="0">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latin typeface="Calibri" panose="020F0502020204030204" pitchFamily="34" charset="0"/>
              <a:ea typeface="Calibri" panose="020F0502020204030204" pitchFamily="34" charset="0"/>
              <a:cs typeface="Times New Roman" panose="02020603050405020304" pitchFamily="18" charset="0"/>
            </a:endParaRPr>
          </a:p>
          <a:p>
            <a:endParaRPr lang="fr-FR" dirty="0">
              <a:latin typeface="Calibri" panose="020F0502020204030204" pitchFamily="34" charset="0"/>
              <a:ea typeface="Calibri" panose="020F0502020204030204" pitchFamily="34" charset="0"/>
              <a:cs typeface="Times New Roman" panose="02020603050405020304" pitchFamily="18" charset="0"/>
            </a:endParaRPr>
          </a:p>
          <a:p>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200" dirty="0">
                <a:effectLst/>
                <a:latin typeface="Calibri" panose="020F0502020204030204" pitchFamily="34" charset="0"/>
                <a:ea typeface="Calibri" panose="020F0502020204030204" pitchFamily="34" charset="0"/>
                <a:cs typeface="Times New Roman" panose="02020603050405020304" pitchFamily="18" charset="0"/>
              </a:rPr>
              <a:t>Pour être visible sur le Self mobile par les agents auquel il est destiné, un stage doit être rattaché à une ou plusieurs offres de formation</a:t>
            </a:r>
          </a:p>
          <a:p>
            <a:endParaRPr lang="fr-FR" dirty="0">
              <a:latin typeface="Calibri" panose="020F0502020204030204" pitchFamily="34" charset="0"/>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latin typeface="+mn-lt"/>
            </a:endParaRPr>
          </a:p>
        </p:txBody>
      </p:sp>
      <p:sp>
        <p:nvSpPr>
          <p:cNvPr id="4" name="Espace réservé du pied de page 3">
            <a:extLst>
              <a:ext uri="{FF2B5EF4-FFF2-40B4-BE49-F238E27FC236}">
                <a16:creationId xmlns:a16="http://schemas.microsoft.com/office/drawing/2014/main" id="{5BDC9279-113B-42CF-BA59-7B4E4579EE1D}"/>
              </a:ext>
            </a:extLst>
          </p:cNvPr>
          <p:cNvSpPr>
            <a:spLocks noGrp="1"/>
          </p:cNvSpPr>
          <p:nvPr>
            <p:ph type="ftr" sz="quarter" idx="11"/>
          </p:nvPr>
        </p:nvSpPr>
        <p:spPr/>
        <p:txBody>
          <a:bodyPr/>
          <a:lstStyle/>
          <a:p>
            <a:r>
              <a:rPr lang="fr-FR" dirty="0"/>
              <a:t>Module 1</a:t>
            </a:r>
          </a:p>
        </p:txBody>
      </p:sp>
      <p:sp>
        <p:nvSpPr>
          <p:cNvPr id="6" name="ZoneTexte 5">
            <a:extLst>
              <a:ext uri="{FF2B5EF4-FFF2-40B4-BE49-F238E27FC236}">
                <a16:creationId xmlns:a16="http://schemas.microsoft.com/office/drawing/2014/main" id="{CFEEDD85-C456-467C-BA50-16C357255BE2}"/>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Créer un stage / une session</a:t>
            </a:r>
          </a:p>
        </p:txBody>
      </p:sp>
      <p:sp>
        <p:nvSpPr>
          <p:cNvPr id="30" name="Freeform 386">
            <a:extLst>
              <a:ext uri="{FF2B5EF4-FFF2-40B4-BE49-F238E27FC236}">
                <a16:creationId xmlns:a16="http://schemas.microsoft.com/office/drawing/2014/main" id="{79A09B0D-D876-4A52-9A71-6E6D34976056}"/>
              </a:ext>
            </a:extLst>
          </p:cNvPr>
          <p:cNvSpPr/>
          <p:nvPr/>
        </p:nvSpPr>
        <p:spPr>
          <a:xfrm>
            <a:off x="9355937" y="107892"/>
            <a:ext cx="468000" cy="468000"/>
          </a:xfrm>
          <a:custGeom>
            <a:avLst/>
            <a:gdLst/>
            <a:ahLst/>
            <a:cxnLst/>
            <a:rect l="l" t="t" r="r" b="b"/>
            <a:pathLst>
              <a:path w="432708" h="432707">
                <a:moveTo>
                  <a:pt x="81133" y="0"/>
                </a:moveTo>
                <a:lnTo>
                  <a:pt x="351575" y="0"/>
                </a:lnTo>
                <a:cubicBezTo>
                  <a:pt x="373924" y="0"/>
                  <a:pt x="393034" y="7935"/>
                  <a:pt x="408903" y="23805"/>
                </a:cubicBezTo>
                <a:cubicBezTo>
                  <a:pt x="424774" y="39674"/>
                  <a:pt x="432708" y="58784"/>
                  <a:pt x="432708" y="81133"/>
                </a:cubicBezTo>
                <a:lnTo>
                  <a:pt x="432708" y="351574"/>
                </a:lnTo>
                <a:cubicBezTo>
                  <a:pt x="432708" y="373924"/>
                  <a:pt x="424774" y="393033"/>
                  <a:pt x="408903" y="408902"/>
                </a:cubicBezTo>
                <a:cubicBezTo>
                  <a:pt x="393034" y="424772"/>
                  <a:pt x="373924" y="432707"/>
                  <a:pt x="351575" y="432707"/>
                </a:cubicBezTo>
                <a:lnTo>
                  <a:pt x="81133" y="432707"/>
                </a:lnTo>
                <a:cubicBezTo>
                  <a:pt x="58784" y="432707"/>
                  <a:pt x="39675" y="424772"/>
                  <a:pt x="23805" y="408902"/>
                </a:cubicBezTo>
                <a:cubicBezTo>
                  <a:pt x="7936" y="393033"/>
                  <a:pt x="0" y="373924"/>
                  <a:pt x="0" y="351574"/>
                </a:cubicBezTo>
                <a:lnTo>
                  <a:pt x="0" y="81133"/>
                </a:lnTo>
                <a:cubicBezTo>
                  <a:pt x="0" y="58784"/>
                  <a:pt x="7936" y="39674"/>
                  <a:pt x="23805" y="23805"/>
                </a:cubicBezTo>
                <a:cubicBezTo>
                  <a:pt x="39675" y="7935"/>
                  <a:pt x="58784" y="0"/>
                  <a:pt x="81133" y="0"/>
                </a:cubicBezTo>
                <a:close/>
                <a:moveTo>
                  <a:pt x="274034" y="45074"/>
                </a:moveTo>
                <a:cubicBezTo>
                  <a:pt x="270795" y="44416"/>
                  <a:pt x="267343" y="44886"/>
                  <a:pt x="263681" y="46482"/>
                </a:cubicBezTo>
                <a:cubicBezTo>
                  <a:pt x="256170" y="49675"/>
                  <a:pt x="252413" y="55215"/>
                  <a:pt x="252413" y="63103"/>
                </a:cubicBezTo>
                <a:lnTo>
                  <a:pt x="252413" y="108177"/>
                </a:lnTo>
                <a:cubicBezTo>
                  <a:pt x="230064" y="108177"/>
                  <a:pt x="209781" y="110008"/>
                  <a:pt x="191563" y="113670"/>
                </a:cubicBezTo>
                <a:cubicBezTo>
                  <a:pt x="173347" y="117332"/>
                  <a:pt x="158087" y="122121"/>
                  <a:pt x="145785" y="128037"/>
                </a:cubicBezTo>
                <a:cubicBezTo>
                  <a:pt x="133485" y="133953"/>
                  <a:pt x="122780" y="141372"/>
                  <a:pt x="113671" y="150292"/>
                </a:cubicBezTo>
                <a:cubicBezTo>
                  <a:pt x="104562" y="159213"/>
                  <a:pt x="97379" y="168181"/>
                  <a:pt x="92120" y="177196"/>
                </a:cubicBezTo>
                <a:cubicBezTo>
                  <a:pt x="86862" y="186211"/>
                  <a:pt x="82682" y="196446"/>
                  <a:pt x="79584" y="207902"/>
                </a:cubicBezTo>
                <a:cubicBezTo>
                  <a:pt x="76484" y="219358"/>
                  <a:pt x="74467" y="229829"/>
                  <a:pt x="73527" y="239313"/>
                </a:cubicBezTo>
                <a:cubicBezTo>
                  <a:pt x="72588" y="248797"/>
                  <a:pt x="72118" y="259173"/>
                  <a:pt x="72118" y="270442"/>
                </a:cubicBezTo>
                <a:cubicBezTo>
                  <a:pt x="72118" y="304435"/>
                  <a:pt x="87801" y="342372"/>
                  <a:pt x="119164" y="384253"/>
                </a:cubicBezTo>
                <a:cubicBezTo>
                  <a:pt x="121042" y="386507"/>
                  <a:pt x="123390" y="387633"/>
                  <a:pt x="126206" y="387633"/>
                </a:cubicBezTo>
                <a:cubicBezTo>
                  <a:pt x="127521" y="387633"/>
                  <a:pt x="128742" y="387352"/>
                  <a:pt x="129869" y="386788"/>
                </a:cubicBezTo>
                <a:cubicBezTo>
                  <a:pt x="134001" y="385098"/>
                  <a:pt x="135785" y="381999"/>
                  <a:pt x="135222" y="377492"/>
                </a:cubicBezTo>
                <a:cubicBezTo>
                  <a:pt x="126958" y="311008"/>
                  <a:pt x="132780" y="266592"/>
                  <a:pt x="152687" y="244243"/>
                </a:cubicBezTo>
                <a:cubicBezTo>
                  <a:pt x="161327" y="234477"/>
                  <a:pt x="173534" y="227387"/>
                  <a:pt x="189310" y="222974"/>
                </a:cubicBezTo>
                <a:cubicBezTo>
                  <a:pt x="205085" y="218560"/>
                  <a:pt x="226120" y="216353"/>
                  <a:pt x="252413" y="216353"/>
                </a:cubicBezTo>
                <a:lnTo>
                  <a:pt x="252413" y="261427"/>
                </a:lnTo>
                <a:cubicBezTo>
                  <a:pt x="252413" y="269315"/>
                  <a:pt x="256170" y="274855"/>
                  <a:pt x="263681" y="278048"/>
                </a:cubicBezTo>
                <a:cubicBezTo>
                  <a:pt x="265935" y="278987"/>
                  <a:pt x="268188" y="279457"/>
                  <a:pt x="270442" y="279457"/>
                </a:cubicBezTo>
                <a:cubicBezTo>
                  <a:pt x="275326" y="279457"/>
                  <a:pt x="279552" y="277672"/>
                  <a:pt x="283120" y="274104"/>
                </a:cubicBezTo>
                <a:lnTo>
                  <a:pt x="382281" y="174942"/>
                </a:lnTo>
                <a:cubicBezTo>
                  <a:pt x="385850" y="171374"/>
                  <a:pt x="387634" y="167148"/>
                  <a:pt x="387634" y="162265"/>
                </a:cubicBezTo>
                <a:cubicBezTo>
                  <a:pt x="387634" y="157382"/>
                  <a:pt x="385850" y="153156"/>
                  <a:pt x="382281" y="149588"/>
                </a:cubicBezTo>
                <a:lnTo>
                  <a:pt x="283120" y="50426"/>
                </a:lnTo>
                <a:cubicBezTo>
                  <a:pt x="280302" y="47515"/>
                  <a:pt x="277275" y="45731"/>
                  <a:pt x="274034" y="450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25" name="ZoneTexte 24">
            <a:extLst>
              <a:ext uri="{FF2B5EF4-FFF2-40B4-BE49-F238E27FC236}">
                <a16:creationId xmlns:a16="http://schemas.microsoft.com/office/drawing/2014/main" id="{8D9DD6F0-78AF-4830-925D-B01BD2F58368}"/>
              </a:ext>
            </a:extLst>
          </p:cNvPr>
          <p:cNvSpPr txBox="1"/>
          <p:nvPr/>
        </p:nvSpPr>
        <p:spPr>
          <a:xfrm>
            <a:off x="9855200" y="115546"/>
            <a:ext cx="2336800" cy="523220"/>
          </a:xfrm>
          <a:prstGeom prst="rect">
            <a:avLst/>
          </a:prstGeom>
          <a:noFill/>
        </p:spPr>
        <p:txBody>
          <a:bodyPr wrap="square" rtlCol="0">
            <a:spAutoFit/>
          </a:bodyPr>
          <a:lstStyle/>
          <a:p>
            <a:pPr algn="ctr"/>
            <a:r>
              <a:rPr lang="fr-FR" sz="1400" dirty="0">
                <a:solidFill>
                  <a:schemeClr val="bg1">
                    <a:lumMod val="50000"/>
                  </a:schemeClr>
                </a:solidFill>
              </a:rPr>
              <a:t>Voir </a:t>
            </a:r>
            <a:r>
              <a:rPr lang="fr-FR" sz="1400" b="1" dirty="0">
                <a:solidFill>
                  <a:schemeClr val="bg1">
                    <a:lumMod val="50000"/>
                  </a:schemeClr>
                </a:solidFill>
              </a:rPr>
              <a:t>Séquence N°2 </a:t>
            </a:r>
            <a:r>
              <a:rPr lang="fr-FR" sz="1400" dirty="0">
                <a:solidFill>
                  <a:schemeClr val="bg1">
                    <a:lumMod val="50000"/>
                  </a:schemeClr>
                </a:solidFill>
              </a:rPr>
              <a:t>–</a:t>
            </a:r>
            <a:br>
              <a:rPr lang="fr-FR" sz="1400" dirty="0">
                <a:solidFill>
                  <a:schemeClr val="bg1">
                    <a:lumMod val="50000"/>
                  </a:schemeClr>
                </a:solidFill>
              </a:rPr>
            </a:br>
            <a:r>
              <a:rPr lang="fr-FR" sz="1400" dirty="0">
                <a:solidFill>
                  <a:schemeClr val="bg1">
                    <a:lumMod val="50000"/>
                  </a:schemeClr>
                </a:solidFill>
              </a:rPr>
              <a:t>Créer un stage et une session</a:t>
            </a:r>
          </a:p>
        </p:txBody>
      </p:sp>
      <p:sp>
        <p:nvSpPr>
          <p:cNvPr id="28" name="Freeform 458">
            <a:extLst>
              <a:ext uri="{FF2B5EF4-FFF2-40B4-BE49-F238E27FC236}">
                <a16:creationId xmlns:a16="http://schemas.microsoft.com/office/drawing/2014/main" id="{C0512C71-C01C-48EA-8ADD-A487F5BA7779}"/>
              </a:ext>
            </a:extLst>
          </p:cNvPr>
          <p:cNvSpPr/>
          <p:nvPr/>
        </p:nvSpPr>
        <p:spPr>
          <a:xfrm>
            <a:off x="1821250" y="3695424"/>
            <a:ext cx="468000" cy="468000"/>
          </a:xfrm>
          <a:custGeom>
            <a:avLst/>
            <a:gdLst>
              <a:gd name="connsiteX0" fmla="*/ 113811 w 432706"/>
              <a:gd name="connsiteY0" fmla="*/ 276076 h 432707"/>
              <a:gd name="connsiteX1" fmla="*/ 156631 w 432706"/>
              <a:gd name="connsiteY1" fmla="*/ 318896 h 432707"/>
              <a:gd name="connsiteX2" fmla="*/ 141982 w 432706"/>
              <a:gd name="connsiteY2" fmla="*/ 333545 h 432707"/>
              <a:gd name="connsiteX3" fmla="*/ 126206 w 432706"/>
              <a:gd name="connsiteY3" fmla="*/ 333545 h 432707"/>
              <a:gd name="connsiteX4" fmla="*/ 126206 w 432706"/>
              <a:gd name="connsiteY4" fmla="*/ 306501 h 432707"/>
              <a:gd name="connsiteX5" fmla="*/ 99161 w 432706"/>
              <a:gd name="connsiteY5" fmla="*/ 306501 h 432707"/>
              <a:gd name="connsiteX6" fmla="*/ 99161 w 432706"/>
              <a:gd name="connsiteY6" fmla="*/ 290725 h 432707"/>
              <a:gd name="connsiteX7" fmla="*/ 226495 w 432706"/>
              <a:gd name="connsiteY7" fmla="*/ 164448 h 432707"/>
              <a:gd name="connsiteX8" fmla="*/ 230439 w 432706"/>
              <a:gd name="connsiteY8" fmla="*/ 166209 h 432707"/>
              <a:gd name="connsiteX9" fmla="*/ 229593 w 432706"/>
              <a:gd name="connsiteY9" fmla="*/ 174660 h 432707"/>
              <a:gd name="connsiteX10" fmla="*/ 147616 w 432706"/>
              <a:gd name="connsiteY10" fmla="*/ 256638 h 432707"/>
              <a:gd name="connsiteX11" fmla="*/ 139165 w 432706"/>
              <a:gd name="connsiteY11" fmla="*/ 257483 h 432707"/>
              <a:gd name="connsiteX12" fmla="*/ 140010 w 432706"/>
              <a:gd name="connsiteY12" fmla="*/ 249032 h 432707"/>
              <a:gd name="connsiteX13" fmla="*/ 221987 w 432706"/>
              <a:gd name="connsiteY13" fmla="*/ 167054 h 432707"/>
              <a:gd name="connsiteX14" fmla="*/ 226495 w 432706"/>
              <a:gd name="connsiteY14" fmla="*/ 164448 h 432707"/>
              <a:gd name="connsiteX15" fmla="*/ 225368 w 432706"/>
              <a:gd name="connsiteY15" fmla="*/ 126206 h 432707"/>
              <a:gd name="connsiteX16" fmla="*/ 72117 w 432706"/>
              <a:gd name="connsiteY16" fmla="*/ 279457 h 432707"/>
              <a:gd name="connsiteX17" fmla="*/ 72117 w 432706"/>
              <a:gd name="connsiteY17" fmla="*/ 360589 h 432707"/>
              <a:gd name="connsiteX18" fmla="*/ 153249 w 432706"/>
              <a:gd name="connsiteY18" fmla="*/ 360589 h 432707"/>
              <a:gd name="connsiteX19" fmla="*/ 306500 w 432706"/>
              <a:gd name="connsiteY19" fmla="*/ 207339 h 432707"/>
              <a:gd name="connsiteX20" fmla="*/ 288471 w 432706"/>
              <a:gd name="connsiteY20" fmla="*/ 74372 h 432707"/>
              <a:gd name="connsiteX21" fmla="*/ 269315 w 432706"/>
              <a:gd name="connsiteY21" fmla="*/ 82259 h 432707"/>
              <a:gd name="connsiteX22" fmla="*/ 243397 w 432706"/>
              <a:gd name="connsiteY22" fmla="*/ 108177 h 432707"/>
              <a:gd name="connsiteX23" fmla="*/ 324530 w 432706"/>
              <a:gd name="connsiteY23" fmla="*/ 189309 h 432707"/>
              <a:gd name="connsiteX24" fmla="*/ 350447 w 432706"/>
              <a:gd name="connsiteY24" fmla="*/ 163392 h 432707"/>
              <a:gd name="connsiteX25" fmla="*/ 358335 w 432706"/>
              <a:gd name="connsiteY25" fmla="*/ 144236 h 432707"/>
              <a:gd name="connsiteX26" fmla="*/ 350447 w 432706"/>
              <a:gd name="connsiteY26" fmla="*/ 125079 h 432707"/>
              <a:gd name="connsiteX27" fmla="*/ 307628 w 432706"/>
              <a:gd name="connsiteY27" fmla="*/ 82259 h 432707"/>
              <a:gd name="connsiteX28" fmla="*/ 288471 w 432706"/>
              <a:gd name="connsiteY28" fmla="*/ 74372 h 432707"/>
              <a:gd name="connsiteX29" fmla="*/ 81132 w 432706"/>
              <a:gd name="connsiteY29" fmla="*/ 0 h 432707"/>
              <a:gd name="connsiteX30" fmla="*/ 351574 w 432706"/>
              <a:gd name="connsiteY30" fmla="*/ 0 h 432707"/>
              <a:gd name="connsiteX31" fmla="*/ 408902 w 432706"/>
              <a:gd name="connsiteY31" fmla="*/ 23805 h 432707"/>
              <a:gd name="connsiteX32" fmla="*/ 432706 w 432706"/>
              <a:gd name="connsiteY32" fmla="*/ 81133 h 432707"/>
              <a:gd name="connsiteX33" fmla="*/ 432706 w 432706"/>
              <a:gd name="connsiteY33" fmla="*/ 351574 h 432707"/>
              <a:gd name="connsiteX34" fmla="*/ 408902 w 432706"/>
              <a:gd name="connsiteY34" fmla="*/ 408902 h 432707"/>
              <a:gd name="connsiteX35" fmla="*/ 351574 w 432706"/>
              <a:gd name="connsiteY35" fmla="*/ 432707 h 432707"/>
              <a:gd name="connsiteX36" fmla="*/ 81132 w 432706"/>
              <a:gd name="connsiteY36" fmla="*/ 432707 h 432707"/>
              <a:gd name="connsiteX37" fmla="*/ 23804 w 432706"/>
              <a:gd name="connsiteY37" fmla="*/ 408902 h 432707"/>
              <a:gd name="connsiteX38" fmla="*/ 0 w 432706"/>
              <a:gd name="connsiteY38" fmla="*/ 351574 h 432707"/>
              <a:gd name="connsiteX39" fmla="*/ 0 w 432706"/>
              <a:gd name="connsiteY39" fmla="*/ 81133 h 432707"/>
              <a:gd name="connsiteX40" fmla="*/ 23804 w 432706"/>
              <a:gd name="connsiteY40" fmla="*/ 23805 h 432707"/>
              <a:gd name="connsiteX41" fmla="*/ 81132 w 432706"/>
              <a:gd name="connsiteY41"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2706" h="432707">
                <a:moveTo>
                  <a:pt x="113811" y="276076"/>
                </a:moveTo>
                <a:lnTo>
                  <a:pt x="156631" y="318896"/>
                </a:lnTo>
                <a:lnTo>
                  <a:pt x="141982" y="333545"/>
                </a:lnTo>
                <a:lnTo>
                  <a:pt x="126206" y="333545"/>
                </a:lnTo>
                <a:lnTo>
                  <a:pt x="126206" y="306501"/>
                </a:lnTo>
                <a:lnTo>
                  <a:pt x="99161" y="306501"/>
                </a:lnTo>
                <a:lnTo>
                  <a:pt x="99161" y="290725"/>
                </a:lnTo>
                <a:close/>
                <a:moveTo>
                  <a:pt x="226495" y="164448"/>
                </a:moveTo>
                <a:cubicBezTo>
                  <a:pt x="227903" y="164308"/>
                  <a:pt x="229218" y="164894"/>
                  <a:pt x="230439" y="166209"/>
                </a:cubicBezTo>
                <a:cubicBezTo>
                  <a:pt x="233068" y="168651"/>
                  <a:pt x="232786" y="171468"/>
                  <a:pt x="229593" y="174660"/>
                </a:cubicBezTo>
                <a:lnTo>
                  <a:pt x="147616" y="256638"/>
                </a:lnTo>
                <a:cubicBezTo>
                  <a:pt x="144423" y="259831"/>
                  <a:pt x="141606" y="260112"/>
                  <a:pt x="139165" y="257483"/>
                </a:cubicBezTo>
                <a:cubicBezTo>
                  <a:pt x="136535" y="255042"/>
                  <a:pt x="136817" y="252225"/>
                  <a:pt x="140010" y="249032"/>
                </a:cubicBezTo>
                <a:lnTo>
                  <a:pt x="221987" y="167054"/>
                </a:lnTo>
                <a:cubicBezTo>
                  <a:pt x="223584" y="165458"/>
                  <a:pt x="225086" y="164589"/>
                  <a:pt x="226495" y="164448"/>
                </a:cubicBezTo>
                <a:close/>
                <a:moveTo>
                  <a:pt x="225368" y="126206"/>
                </a:moveTo>
                <a:lnTo>
                  <a:pt x="72117" y="279457"/>
                </a:lnTo>
                <a:lnTo>
                  <a:pt x="72117" y="360589"/>
                </a:lnTo>
                <a:lnTo>
                  <a:pt x="153249" y="360589"/>
                </a:lnTo>
                <a:lnTo>
                  <a:pt x="306500" y="207339"/>
                </a:lnTo>
                <a:close/>
                <a:moveTo>
                  <a:pt x="288471" y="74372"/>
                </a:moveTo>
                <a:cubicBezTo>
                  <a:pt x="280959" y="74372"/>
                  <a:pt x="274574" y="77001"/>
                  <a:pt x="269315" y="82259"/>
                </a:cubicBezTo>
                <a:lnTo>
                  <a:pt x="243397" y="108177"/>
                </a:lnTo>
                <a:lnTo>
                  <a:pt x="324530" y="189309"/>
                </a:lnTo>
                <a:lnTo>
                  <a:pt x="350447" y="163392"/>
                </a:lnTo>
                <a:cubicBezTo>
                  <a:pt x="355706" y="158133"/>
                  <a:pt x="358335" y="151748"/>
                  <a:pt x="358335" y="144236"/>
                </a:cubicBezTo>
                <a:cubicBezTo>
                  <a:pt x="358335" y="136723"/>
                  <a:pt x="355706" y="130338"/>
                  <a:pt x="350447" y="125079"/>
                </a:cubicBezTo>
                <a:lnTo>
                  <a:pt x="307628" y="82259"/>
                </a:lnTo>
                <a:cubicBezTo>
                  <a:pt x="302369" y="77001"/>
                  <a:pt x="295983" y="74372"/>
                  <a:pt x="288471" y="74372"/>
                </a:cubicBezTo>
                <a:close/>
                <a:moveTo>
                  <a:pt x="81132" y="0"/>
                </a:moveTo>
                <a:lnTo>
                  <a:pt x="351574" y="0"/>
                </a:lnTo>
                <a:cubicBezTo>
                  <a:pt x="373923" y="0"/>
                  <a:pt x="393033" y="7935"/>
                  <a:pt x="408902" y="23805"/>
                </a:cubicBezTo>
                <a:cubicBezTo>
                  <a:pt x="424772" y="39674"/>
                  <a:pt x="432706" y="58784"/>
                  <a:pt x="432706" y="81133"/>
                </a:cubicBezTo>
                <a:lnTo>
                  <a:pt x="432706" y="351574"/>
                </a:lnTo>
                <a:cubicBezTo>
                  <a:pt x="432706" y="373924"/>
                  <a:pt x="424772" y="393033"/>
                  <a:pt x="408902" y="408902"/>
                </a:cubicBezTo>
                <a:cubicBezTo>
                  <a:pt x="393033" y="424772"/>
                  <a:pt x="373923" y="432707"/>
                  <a:pt x="351574" y="432707"/>
                </a:cubicBezTo>
                <a:lnTo>
                  <a:pt x="81132" y="432707"/>
                </a:lnTo>
                <a:cubicBezTo>
                  <a:pt x="58783" y="432707"/>
                  <a:pt x="39674" y="424772"/>
                  <a:pt x="23804" y="408902"/>
                </a:cubicBezTo>
                <a:cubicBezTo>
                  <a:pt x="7935" y="393033"/>
                  <a:pt x="0" y="373924"/>
                  <a:pt x="0" y="351574"/>
                </a:cubicBezTo>
                <a:lnTo>
                  <a:pt x="0" y="81133"/>
                </a:lnTo>
                <a:cubicBezTo>
                  <a:pt x="0" y="58784"/>
                  <a:pt x="7935" y="39674"/>
                  <a:pt x="23804" y="23805"/>
                </a:cubicBezTo>
                <a:cubicBezTo>
                  <a:pt x="39674" y="7935"/>
                  <a:pt x="58783" y="0"/>
                  <a:pt x="811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fr-FR" dirty="0"/>
          </a:p>
        </p:txBody>
      </p:sp>
      <p:sp>
        <p:nvSpPr>
          <p:cNvPr id="31" name="ZoneTexte 30">
            <a:extLst>
              <a:ext uri="{FF2B5EF4-FFF2-40B4-BE49-F238E27FC236}">
                <a16:creationId xmlns:a16="http://schemas.microsoft.com/office/drawing/2014/main" id="{44560A83-8B65-4688-A1BA-E8F2E3018394}"/>
              </a:ext>
            </a:extLst>
          </p:cNvPr>
          <p:cNvSpPr txBox="1"/>
          <p:nvPr/>
        </p:nvSpPr>
        <p:spPr>
          <a:xfrm>
            <a:off x="2289250" y="3603037"/>
            <a:ext cx="9124184" cy="1200329"/>
          </a:xfrm>
          <a:prstGeom prst="rect">
            <a:avLst/>
          </a:prstGeom>
          <a:noFill/>
        </p:spPr>
        <p:txBody>
          <a:bodyPr wrap="square">
            <a:spAutoFit/>
          </a:bodyPr>
          <a:lstStyle/>
          <a:p>
            <a:r>
              <a:rPr lang="fr-FR" i="1" dirty="0">
                <a:latin typeface="Arial" panose="020B0604020202020204" pitchFamily="34" charset="0"/>
              </a:rPr>
              <a:t>Il est important de bien renseigner les données d’un stage, pour que les agents le repère et s’y inscrivent.</a:t>
            </a:r>
          </a:p>
          <a:p>
            <a:r>
              <a:rPr lang="fr-FR" i="1" dirty="0">
                <a:latin typeface="Arial" panose="020B0604020202020204" pitchFamily="34" charset="0"/>
              </a:rPr>
              <a:t>Les données qui évoluent (dates et lieu de formation) doivent être saisies au niveau de la session.</a:t>
            </a:r>
          </a:p>
        </p:txBody>
      </p:sp>
      <p:sp>
        <p:nvSpPr>
          <p:cNvPr id="21" name="Rectangle : avec coins arrondis en diagonale 20">
            <a:extLst>
              <a:ext uri="{FF2B5EF4-FFF2-40B4-BE49-F238E27FC236}">
                <a16:creationId xmlns:a16="http://schemas.microsoft.com/office/drawing/2014/main" id="{F175D474-BDF5-4D9E-9835-0F5738786248}"/>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22" name="Rectangle : avec coins arrondis en diagonale 21">
            <a:extLst>
              <a:ext uri="{FF2B5EF4-FFF2-40B4-BE49-F238E27FC236}">
                <a16:creationId xmlns:a16="http://schemas.microsoft.com/office/drawing/2014/main" id="{31F126F8-EF02-4C22-9028-74AFCEB12C3E}"/>
              </a:ext>
            </a:extLst>
          </p:cNvPr>
          <p:cNvSpPr/>
          <p:nvPr/>
        </p:nvSpPr>
        <p:spPr>
          <a:xfrm>
            <a:off x="60960" y="1604709"/>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 –</a:t>
            </a:r>
            <a:br>
              <a:rPr lang="fr-FR" sz="1000" dirty="0"/>
            </a:br>
            <a:r>
              <a:rPr lang="fr-FR" sz="1000" dirty="0"/>
              <a:t>Stage / Session</a:t>
            </a:r>
          </a:p>
        </p:txBody>
      </p:sp>
      <p:sp>
        <p:nvSpPr>
          <p:cNvPr id="23" name="Rectangle : avec coins arrondis en diagonale 22">
            <a:extLst>
              <a:ext uri="{FF2B5EF4-FFF2-40B4-BE49-F238E27FC236}">
                <a16:creationId xmlns:a16="http://schemas.microsoft.com/office/drawing/2014/main" id="{463B21F0-83D4-4BD8-8B76-048B3756F2F9}"/>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24" name="Rectangle : avec coins arrondis en diagonale 23">
            <a:extLst>
              <a:ext uri="{FF2B5EF4-FFF2-40B4-BE49-F238E27FC236}">
                <a16:creationId xmlns:a16="http://schemas.microsoft.com/office/drawing/2014/main" id="{5BDA5B9E-0CDD-4B85-A34B-843399E49839}"/>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26" name="Rectangle : avec coins arrondis en diagonale 25">
            <a:extLst>
              <a:ext uri="{FF2B5EF4-FFF2-40B4-BE49-F238E27FC236}">
                <a16:creationId xmlns:a16="http://schemas.microsoft.com/office/drawing/2014/main" id="{A2959809-0B7B-481B-A076-E2E6D426B134}"/>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27" name="Rectangle : avec coins arrondis en diagonale 26">
            <a:extLst>
              <a:ext uri="{FF2B5EF4-FFF2-40B4-BE49-F238E27FC236}">
                <a16:creationId xmlns:a16="http://schemas.microsoft.com/office/drawing/2014/main" id="{C6E4772E-8FD0-4152-992B-C74895184829}"/>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29" name="Rectangle : avec coins arrondis en diagonale 28">
            <a:extLst>
              <a:ext uri="{FF2B5EF4-FFF2-40B4-BE49-F238E27FC236}">
                <a16:creationId xmlns:a16="http://schemas.microsoft.com/office/drawing/2014/main" id="{E67B88CE-5772-4E3B-AE3C-234FA6594B85}"/>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32" name="Rectangle : avec coins arrondis en diagonale 31">
            <a:extLst>
              <a:ext uri="{FF2B5EF4-FFF2-40B4-BE49-F238E27FC236}">
                <a16:creationId xmlns:a16="http://schemas.microsoft.com/office/drawing/2014/main" id="{ECCBC5B7-6B4E-4DCB-B298-DD807133623D}"/>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33" name="Rectangle : avec coins arrondis en diagonale 32">
            <a:extLst>
              <a:ext uri="{FF2B5EF4-FFF2-40B4-BE49-F238E27FC236}">
                <a16:creationId xmlns:a16="http://schemas.microsoft.com/office/drawing/2014/main" id="{895C0852-D0F2-4739-9588-25F89C505FF0}"/>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7" name="Espace réservé de la date 6">
            <a:extLst>
              <a:ext uri="{FF2B5EF4-FFF2-40B4-BE49-F238E27FC236}">
                <a16:creationId xmlns:a16="http://schemas.microsoft.com/office/drawing/2014/main" id="{E7E09A70-FAA4-4442-97A8-25BCD25CA8AE}"/>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0A54D6FD-CB6B-46A8-A21E-1B0520D013A6}"/>
              </a:ext>
            </a:extLst>
          </p:cNvPr>
          <p:cNvSpPr>
            <a:spLocks noGrp="1"/>
          </p:cNvSpPr>
          <p:nvPr>
            <p:ph type="sldNum" sz="quarter" idx="12"/>
          </p:nvPr>
        </p:nvSpPr>
        <p:spPr/>
        <p:txBody>
          <a:bodyPr/>
          <a:lstStyle/>
          <a:p>
            <a:fld id="{FE954997-C674-43B3-87A7-1C878AE16C45}" type="slidenum">
              <a:rPr lang="fr-FR" smtClean="0"/>
              <a:pPr/>
              <a:t>22</a:t>
            </a:fld>
            <a:endParaRPr lang="fr-FR" dirty="0"/>
          </a:p>
        </p:txBody>
      </p:sp>
    </p:spTree>
    <p:extLst>
      <p:ext uri="{BB962C8B-B14F-4D97-AF65-F5344CB8AC3E}">
        <p14:creationId xmlns:p14="http://schemas.microsoft.com/office/powerpoint/2010/main" val="3770743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E7B5A-8D41-46AE-8DC7-669E82763FDE}"/>
              </a:ext>
            </a:extLst>
          </p:cNvPr>
          <p:cNvSpPr>
            <a:spLocks noGrp="1"/>
          </p:cNvSpPr>
          <p:nvPr>
            <p:ph type="title"/>
          </p:nvPr>
        </p:nvSpPr>
        <p:spPr/>
        <p:txBody>
          <a:bodyPr>
            <a:normAutofit fontScale="90000"/>
          </a:bodyPr>
          <a:lstStyle/>
          <a:p>
            <a:r>
              <a:rPr lang="fr-FR" dirty="0"/>
              <a:t>2-1-1 Stage : prérequis</a:t>
            </a:r>
          </a:p>
        </p:txBody>
      </p:sp>
      <p:sp>
        <p:nvSpPr>
          <p:cNvPr id="3" name="Espace réservé du contenu 2">
            <a:extLst>
              <a:ext uri="{FF2B5EF4-FFF2-40B4-BE49-F238E27FC236}">
                <a16:creationId xmlns:a16="http://schemas.microsoft.com/office/drawing/2014/main" id="{2EA15F25-E26C-4D84-A927-FAF7C389F513}"/>
              </a:ext>
            </a:extLst>
          </p:cNvPr>
          <p:cNvSpPr>
            <a:spLocks noGrp="1"/>
          </p:cNvSpPr>
          <p:nvPr>
            <p:ph idx="1"/>
          </p:nvPr>
        </p:nvSpPr>
        <p:spPr/>
        <p:txBody>
          <a:bodyPr>
            <a:normAutofit/>
          </a:bodyPr>
          <a:lstStyle/>
          <a:p>
            <a:r>
              <a:rPr lang="fr-FR" sz="2200" dirty="0">
                <a:latin typeface="+mn-lt"/>
              </a:rPr>
              <a:t>La création d’un stage et des sessions associées nécessite d’avoir identifié ou créé au préalable : </a:t>
            </a:r>
          </a:p>
        </p:txBody>
      </p:sp>
      <p:sp>
        <p:nvSpPr>
          <p:cNvPr id="4" name="Espace réservé du pied de page 3">
            <a:extLst>
              <a:ext uri="{FF2B5EF4-FFF2-40B4-BE49-F238E27FC236}">
                <a16:creationId xmlns:a16="http://schemas.microsoft.com/office/drawing/2014/main" id="{5BDC9279-113B-42CF-BA59-7B4E4579EE1D}"/>
              </a:ext>
            </a:extLst>
          </p:cNvPr>
          <p:cNvSpPr>
            <a:spLocks noGrp="1"/>
          </p:cNvSpPr>
          <p:nvPr>
            <p:ph type="ftr" sz="quarter" idx="11"/>
          </p:nvPr>
        </p:nvSpPr>
        <p:spPr/>
        <p:txBody>
          <a:bodyPr/>
          <a:lstStyle/>
          <a:p>
            <a:r>
              <a:rPr lang="fr-FR" dirty="0"/>
              <a:t>Module 1</a:t>
            </a:r>
          </a:p>
        </p:txBody>
      </p:sp>
      <p:sp>
        <p:nvSpPr>
          <p:cNvPr id="6" name="ZoneTexte 5">
            <a:extLst>
              <a:ext uri="{FF2B5EF4-FFF2-40B4-BE49-F238E27FC236}">
                <a16:creationId xmlns:a16="http://schemas.microsoft.com/office/drawing/2014/main" id="{CFEEDD85-C456-467C-BA50-16C357255BE2}"/>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Créer un stage / une session</a:t>
            </a:r>
          </a:p>
        </p:txBody>
      </p:sp>
      <p:sp>
        <p:nvSpPr>
          <p:cNvPr id="23" name="Rectangle : avec coins arrondis en haut 22">
            <a:extLst>
              <a:ext uri="{FF2B5EF4-FFF2-40B4-BE49-F238E27FC236}">
                <a16:creationId xmlns:a16="http://schemas.microsoft.com/office/drawing/2014/main" id="{C66B255C-A530-4CA5-A23B-25543C2C9F01}"/>
              </a:ext>
            </a:extLst>
          </p:cNvPr>
          <p:cNvSpPr/>
          <p:nvPr/>
        </p:nvSpPr>
        <p:spPr>
          <a:xfrm>
            <a:off x="6976726" y="2229829"/>
            <a:ext cx="3615074" cy="766943"/>
          </a:xfrm>
          <a:prstGeom prst="round2SameRect">
            <a:avLst/>
          </a:prstGeom>
          <a:solidFill>
            <a:schemeClr val="accent5"/>
          </a:solidFill>
          <a:ln>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fr-FR" sz="2000" b="1" dirty="0">
                <a:solidFill>
                  <a:schemeClr val="bg1"/>
                </a:solidFill>
              </a:rPr>
              <a:t>La ou les offres auxquelles le stage doit être rattaché</a:t>
            </a:r>
          </a:p>
        </p:txBody>
      </p:sp>
      <p:sp>
        <p:nvSpPr>
          <p:cNvPr id="24" name="Rectangle 23">
            <a:extLst>
              <a:ext uri="{FF2B5EF4-FFF2-40B4-BE49-F238E27FC236}">
                <a16:creationId xmlns:a16="http://schemas.microsoft.com/office/drawing/2014/main" id="{6291F36E-BA06-45EE-B594-1356AD4FBC84}"/>
              </a:ext>
            </a:extLst>
          </p:cNvPr>
          <p:cNvSpPr/>
          <p:nvPr/>
        </p:nvSpPr>
        <p:spPr>
          <a:xfrm>
            <a:off x="6976726" y="2996771"/>
            <a:ext cx="3615074" cy="318019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0621C8F1-87F2-4C2F-BE0A-A171505BFA03}"/>
              </a:ext>
            </a:extLst>
          </p:cNvPr>
          <p:cNvSpPr/>
          <p:nvPr/>
        </p:nvSpPr>
        <p:spPr>
          <a:xfrm>
            <a:off x="7063813" y="3132792"/>
            <a:ext cx="3613711" cy="3677930"/>
          </a:xfrm>
          <a:prstGeom prst="rect">
            <a:avLst/>
          </a:prstGeom>
        </p:spPr>
        <p:txBody>
          <a:bodyPr wrap="square" lIns="0">
            <a:spAutoFit/>
          </a:bodyPr>
          <a:lstStyle/>
          <a:p>
            <a:pPr marL="174625" indent="-174625">
              <a:spcBef>
                <a:spcPts val="300"/>
              </a:spcBef>
              <a:buClr>
                <a:srgbClr val="5B9BD5"/>
              </a:buClr>
              <a:buFont typeface="Arial" panose="020B0604020202020204" pitchFamily="34" charset="0"/>
              <a:buChar char="•"/>
            </a:pPr>
            <a:r>
              <a:rPr lang="fr-FR" noProof="1">
                <a:solidFill>
                  <a:schemeClr val="dk1">
                    <a:hueOff val="0"/>
                    <a:satOff val="0"/>
                    <a:lumOff val="0"/>
                    <a:alphaOff val="0"/>
                  </a:schemeClr>
                </a:solidFill>
              </a:rPr>
              <a:t>L’offre de toutes les UO auxquelles le stage est destiné ou l’offre nationale concernée</a:t>
            </a:r>
          </a:p>
          <a:p>
            <a:pPr marL="174625" indent="-174625">
              <a:spcBef>
                <a:spcPts val="300"/>
              </a:spcBef>
              <a:buClr>
                <a:srgbClr val="006600"/>
              </a:buClr>
              <a:buFont typeface="Arial" panose="020B0604020202020204" pitchFamily="34" charset="0"/>
              <a:buChar char="•"/>
            </a:pPr>
            <a:endParaRPr lang="fr-FR" sz="1000" noProof="1">
              <a:solidFill>
                <a:schemeClr val="dk1">
                  <a:hueOff val="0"/>
                  <a:satOff val="0"/>
                  <a:lumOff val="0"/>
                  <a:alphaOff val="0"/>
                </a:schemeClr>
              </a:solidFill>
            </a:endParaRPr>
          </a:p>
          <a:p>
            <a:pPr marL="174625" indent="-174625">
              <a:spcBef>
                <a:spcPts val="300"/>
              </a:spcBef>
              <a:buClr>
                <a:srgbClr val="5B9BD5"/>
              </a:buClr>
              <a:buFont typeface="Arial" panose="020B0604020202020204" pitchFamily="34" charset="0"/>
              <a:buChar char="•"/>
            </a:pPr>
            <a:r>
              <a:rPr lang="fr-FR" noProof="1">
                <a:solidFill>
                  <a:schemeClr val="dk1">
                    <a:hueOff val="0"/>
                    <a:satOff val="0"/>
                    <a:lumOff val="0"/>
                    <a:alphaOff val="0"/>
                  </a:schemeClr>
                </a:solidFill>
              </a:rPr>
              <a:t>L’offre de l’UO organisatrice quand c’est une DRFC ou la </a:t>
            </a:r>
            <a:r>
              <a:rPr lang="fr-FR" noProof="1" smtClean="0">
                <a:solidFill>
                  <a:schemeClr val="dk1">
                    <a:hueOff val="0"/>
                    <a:satOff val="0"/>
                    <a:lumOff val="0"/>
                    <a:alphaOff val="0"/>
                  </a:schemeClr>
                </a:solidFill>
              </a:rPr>
              <a:t>DACFC pour faciliter le suivi des stages organisés par ces UOO</a:t>
            </a:r>
            <a:endParaRPr lang="fr-FR" noProof="1">
              <a:solidFill>
                <a:schemeClr val="dk1">
                  <a:hueOff val="0"/>
                  <a:satOff val="0"/>
                  <a:lumOff val="0"/>
                  <a:alphaOff val="0"/>
                </a:schemeClr>
              </a:solidFill>
            </a:endParaRPr>
          </a:p>
          <a:p>
            <a:pPr marL="174625" indent="-174625">
              <a:spcBef>
                <a:spcPts val="300"/>
              </a:spcBef>
              <a:buClr>
                <a:srgbClr val="5B9BD5"/>
              </a:buClr>
              <a:buFont typeface="Arial" panose="020B0604020202020204" pitchFamily="34" charset="0"/>
              <a:buChar char="•"/>
            </a:pPr>
            <a:endParaRPr lang="fr-FR" sz="1000" noProof="1">
              <a:solidFill>
                <a:schemeClr val="dk1">
                  <a:hueOff val="0"/>
                  <a:satOff val="0"/>
                  <a:lumOff val="0"/>
                  <a:alphaOff val="0"/>
                </a:schemeClr>
              </a:solidFill>
            </a:endParaRPr>
          </a:p>
          <a:p>
            <a:pPr marL="174625" indent="-174625">
              <a:spcBef>
                <a:spcPts val="300"/>
              </a:spcBef>
              <a:buClr>
                <a:srgbClr val="5B9BD5"/>
              </a:buClr>
              <a:buFont typeface="Wingdings" panose="05000000000000000000" pitchFamily="2" charset="2"/>
              <a:buChar char="v"/>
            </a:pPr>
            <a:r>
              <a:rPr lang="fr-FR" noProof="1">
                <a:solidFill>
                  <a:schemeClr val="dk1">
                    <a:hueOff val="0"/>
                    <a:satOff val="0"/>
                    <a:lumOff val="0"/>
                    <a:alphaOff val="0"/>
                  </a:schemeClr>
                </a:solidFill>
              </a:rPr>
              <a:t>Rappel : toutes les offres ont été créées préalablement à la bascule</a:t>
            </a:r>
          </a:p>
          <a:p>
            <a:pPr marL="285750" indent="-285750">
              <a:spcBef>
                <a:spcPts val="300"/>
              </a:spcBef>
              <a:buClr>
                <a:srgbClr val="5B9BD5"/>
              </a:buClr>
              <a:buFont typeface="Wingdings" panose="05000000000000000000" pitchFamily="2" charset="2"/>
              <a:buChar char="v"/>
            </a:pPr>
            <a:endParaRPr lang="fr-FR" noProof="1">
              <a:solidFill>
                <a:schemeClr val="dk1">
                  <a:hueOff val="0"/>
                  <a:satOff val="0"/>
                  <a:lumOff val="0"/>
                  <a:alphaOff val="0"/>
                </a:schemeClr>
              </a:solidFill>
            </a:endParaRPr>
          </a:p>
          <a:p>
            <a:pPr marL="174625" indent="-174625">
              <a:spcBef>
                <a:spcPts val="300"/>
              </a:spcBef>
              <a:buClr>
                <a:srgbClr val="006600"/>
              </a:buClr>
              <a:buFont typeface="Arial" panose="020B0604020202020204" pitchFamily="34" charset="0"/>
              <a:buChar char="•"/>
            </a:pP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 avec coins arrondis en haut 31">
            <a:extLst>
              <a:ext uri="{FF2B5EF4-FFF2-40B4-BE49-F238E27FC236}">
                <a16:creationId xmlns:a16="http://schemas.microsoft.com/office/drawing/2014/main" id="{A0550D91-1A9C-4EB5-B63F-D47A9DFF8AC0}"/>
              </a:ext>
            </a:extLst>
          </p:cNvPr>
          <p:cNvSpPr/>
          <p:nvPr/>
        </p:nvSpPr>
        <p:spPr>
          <a:xfrm>
            <a:off x="2079263" y="2229828"/>
            <a:ext cx="3615074" cy="766943"/>
          </a:xfrm>
          <a:prstGeom prst="round2SameRect">
            <a:avLst/>
          </a:prstGeom>
          <a:solidFill>
            <a:schemeClr val="accent2"/>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fr-FR" sz="2000" b="1" dirty="0">
                <a:solidFill>
                  <a:schemeClr val="bg1"/>
                </a:solidFill>
              </a:rPr>
              <a:t>Les données de référentiel liés au stage / à la session</a:t>
            </a:r>
          </a:p>
        </p:txBody>
      </p:sp>
      <p:sp>
        <p:nvSpPr>
          <p:cNvPr id="33" name="Rectangle 32">
            <a:extLst>
              <a:ext uri="{FF2B5EF4-FFF2-40B4-BE49-F238E27FC236}">
                <a16:creationId xmlns:a16="http://schemas.microsoft.com/office/drawing/2014/main" id="{82BC3785-B184-4F44-8819-5D961577A1E1}"/>
              </a:ext>
            </a:extLst>
          </p:cNvPr>
          <p:cNvSpPr/>
          <p:nvPr/>
        </p:nvSpPr>
        <p:spPr>
          <a:xfrm>
            <a:off x="2079264" y="2996772"/>
            <a:ext cx="3615074" cy="318019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D5630E65-9159-4557-9DBB-AA863B759345}"/>
              </a:ext>
            </a:extLst>
          </p:cNvPr>
          <p:cNvSpPr/>
          <p:nvPr/>
        </p:nvSpPr>
        <p:spPr>
          <a:xfrm>
            <a:off x="2200276" y="3132792"/>
            <a:ext cx="3362324" cy="1431161"/>
          </a:xfrm>
          <a:prstGeom prst="rect">
            <a:avLst/>
          </a:prstGeom>
        </p:spPr>
        <p:txBody>
          <a:bodyPr wrap="square" lIns="0">
            <a:spAutoFit/>
          </a:bodyPr>
          <a:lstStyle/>
          <a:p>
            <a:pPr marL="174625" indent="-174625">
              <a:spcBef>
                <a:spcPts val="300"/>
              </a:spcBef>
              <a:buClr>
                <a:srgbClr val="ED7D31"/>
              </a:buClr>
              <a:buFont typeface="Arial" panose="020B0604020202020204" pitchFamily="34" charset="0"/>
              <a:buChar char="•"/>
            </a:pPr>
            <a:r>
              <a:rPr lang="fr-FR" noProof="1">
                <a:solidFill>
                  <a:schemeClr val="dk1">
                    <a:hueOff val="0"/>
                    <a:satOff val="0"/>
                    <a:lumOff val="0"/>
                    <a:alphaOff val="0"/>
                  </a:schemeClr>
                </a:solidFill>
              </a:rPr>
              <a:t>Les lieux et salles de formation où se déroulent les sessions</a:t>
            </a:r>
          </a:p>
          <a:p>
            <a:pPr marL="174625" indent="-174625">
              <a:spcBef>
                <a:spcPts val="300"/>
              </a:spcBef>
              <a:buClr>
                <a:srgbClr val="006600"/>
              </a:buClr>
              <a:buFont typeface="Arial" panose="020B0604020202020204" pitchFamily="34" charset="0"/>
              <a:buChar char="•"/>
            </a:pPr>
            <a:endParaRPr lang="fr-FR" sz="1000" noProof="1">
              <a:solidFill>
                <a:schemeClr val="dk1">
                  <a:hueOff val="0"/>
                  <a:satOff val="0"/>
                  <a:lumOff val="0"/>
                  <a:alphaOff val="0"/>
                </a:schemeClr>
              </a:solidFill>
            </a:endParaRPr>
          </a:p>
          <a:p>
            <a:pPr marL="174625" indent="-174625">
              <a:spcBef>
                <a:spcPts val="300"/>
              </a:spcBef>
              <a:buClr>
                <a:srgbClr val="ED7D31"/>
              </a:buClr>
              <a:buFont typeface="Arial" panose="020B0604020202020204" pitchFamily="34" charset="0"/>
              <a:buChar char="•"/>
            </a:pPr>
            <a:r>
              <a:rPr lang="fr-FR" noProof="1">
                <a:solidFill>
                  <a:schemeClr val="dk1">
                    <a:hueOff val="0"/>
                    <a:satOff val="0"/>
                    <a:lumOff val="0"/>
                    <a:alphaOff val="0"/>
                  </a:schemeClr>
                </a:solidFill>
              </a:rPr>
              <a:t>L’organisme de formation qui anime le stage (facultatif)</a:t>
            </a:r>
          </a:p>
        </p:txBody>
      </p:sp>
      <p:sp>
        <p:nvSpPr>
          <p:cNvPr id="29" name="Freeform 428">
            <a:extLst>
              <a:ext uri="{FF2B5EF4-FFF2-40B4-BE49-F238E27FC236}">
                <a16:creationId xmlns:a16="http://schemas.microsoft.com/office/drawing/2014/main" id="{0B723019-5EF4-42FB-88D0-BA7C3C578764}"/>
              </a:ext>
            </a:extLst>
          </p:cNvPr>
          <p:cNvSpPr/>
          <p:nvPr/>
        </p:nvSpPr>
        <p:spPr>
          <a:xfrm>
            <a:off x="6119178" y="3376087"/>
            <a:ext cx="432707" cy="432486"/>
          </a:xfrm>
          <a:custGeom>
            <a:avLst/>
            <a:gdLst/>
            <a:ahLst/>
            <a:cxnLst/>
            <a:rect l="l" t="t" r="r" b="b"/>
            <a:pathLst>
              <a:path w="432707" h="432707">
                <a:moveTo>
                  <a:pt x="216353" y="0"/>
                </a:moveTo>
                <a:cubicBezTo>
                  <a:pt x="255605" y="0"/>
                  <a:pt x="291805" y="9672"/>
                  <a:pt x="324953" y="29016"/>
                </a:cubicBezTo>
                <a:cubicBezTo>
                  <a:pt x="358101" y="48360"/>
                  <a:pt x="384347" y="74606"/>
                  <a:pt x="403691" y="107754"/>
                </a:cubicBezTo>
                <a:cubicBezTo>
                  <a:pt x="423036" y="140902"/>
                  <a:pt x="432707" y="177102"/>
                  <a:pt x="432707" y="216353"/>
                </a:cubicBezTo>
                <a:cubicBezTo>
                  <a:pt x="432707" y="255605"/>
                  <a:pt x="423036" y="291805"/>
                  <a:pt x="403691" y="324953"/>
                </a:cubicBezTo>
                <a:cubicBezTo>
                  <a:pt x="384347" y="358101"/>
                  <a:pt x="358101" y="384347"/>
                  <a:pt x="324953" y="403691"/>
                </a:cubicBezTo>
                <a:cubicBezTo>
                  <a:pt x="291805" y="423035"/>
                  <a:pt x="255605" y="432707"/>
                  <a:pt x="216353" y="432707"/>
                </a:cubicBezTo>
                <a:cubicBezTo>
                  <a:pt x="177102" y="432707"/>
                  <a:pt x="140902" y="423035"/>
                  <a:pt x="107754" y="403691"/>
                </a:cubicBezTo>
                <a:cubicBezTo>
                  <a:pt x="74607" y="384347"/>
                  <a:pt x="48360" y="358101"/>
                  <a:pt x="29016" y="324953"/>
                </a:cubicBezTo>
                <a:cubicBezTo>
                  <a:pt x="9672" y="291805"/>
                  <a:pt x="0" y="255605"/>
                  <a:pt x="0" y="216353"/>
                </a:cubicBezTo>
                <a:cubicBezTo>
                  <a:pt x="0" y="177102"/>
                  <a:pt x="9672" y="140902"/>
                  <a:pt x="29016" y="107754"/>
                </a:cubicBezTo>
                <a:cubicBezTo>
                  <a:pt x="48360" y="74606"/>
                  <a:pt x="74607" y="48360"/>
                  <a:pt x="107754" y="29016"/>
                </a:cubicBezTo>
                <a:cubicBezTo>
                  <a:pt x="140902" y="9672"/>
                  <a:pt x="177102" y="0"/>
                  <a:pt x="216353" y="0"/>
                </a:cubicBezTo>
                <a:close/>
                <a:moveTo>
                  <a:pt x="198324" y="90147"/>
                </a:moveTo>
                <a:cubicBezTo>
                  <a:pt x="193441" y="90147"/>
                  <a:pt x="189216" y="91931"/>
                  <a:pt x="185647" y="95500"/>
                </a:cubicBezTo>
                <a:cubicBezTo>
                  <a:pt x="182078" y="99068"/>
                  <a:pt x="180294" y="103294"/>
                  <a:pt x="180294" y="108177"/>
                </a:cubicBezTo>
                <a:lnTo>
                  <a:pt x="180294" y="180295"/>
                </a:lnTo>
                <a:lnTo>
                  <a:pt x="108176" y="180295"/>
                </a:lnTo>
                <a:cubicBezTo>
                  <a:pt x="103293" y="180295"/>
                  <a:pt x="99068" y="182079"/>
                  <a:pt x="95499" y="185647"/>
                </a:cubicBezTo>
                <a:cubicBezTo>
                  <a:pt x="91932" y="189215"/>
                  <a:pt x="90147" y="193441"/>
                  <a:pt x="90147" y="198324"/>
                </a:cubicBezTo>
                <a:lnTo>
                  <a:pt x="90147" y="234383"/>
                </a:lnTo>
                <a:cubicBezTo>
                  <a:pt x="90147" y="239266"/>
                  <a:pt x="91932" y="243492"/>
                  <a:pt x="95499" y="247060"/>
                </a:cubicBezTo>
                <a:cubicBezTo>
                  <a:pt x="99068" y="250628"/>
                  <a:pt x="103293" y="252412"/>
                  <a:pt x="108176" y="252412"/>
                </a:cubicBezTo>
                <a:lnTo>
                  <a:pt x="180294" y="252412"/>
                </a:lnTo>
                <a:lnTo>
                  <a:pt x="180294" y="324530"/>
                </a:lnTo>
                <a:cubicBezTo>
                  <a:pt x="180294" y="329413"/>
                  <a:pt x="182078" y="333639"/>
                  <a:pt x="185647" y="337207"/>
                </a:cubicBezTo>
                <a:cubicBezTo>
                  <a:pt x="189216" y="340776"/>
                  <a:pt x="193441" y="342560"/>
                  <a:pt x="198324" y="342560"/>
                </a:cubicBezTo>
                <a:lnTo>
                  <a:pt x="234383" y="342560"/>
                </a:lnTo>
                <a:cubicBezTo>
                  <a:pt x="239265" y="342560"/>
                  <a:pt x="243491" y="340776"/>
                  <a:pt x="247060" y="337207"/>
                </a:cubicBezTo>
                <a:cubicBezTo>
                  <a:pt x="250628" y="333639"/>
                  <a:pt x="252412" y="329413"/>
                  <a:pt x="252412" y="324530"/>
                </a:cubicBezTo>
                <a:lnTo>
                  <a:pt x="252412" y="252412"/>
                </a:lnTo>
                <a:lnTo>
                  <a:pt x="324530" y="252412"/>
                </a:lnTo>
                <a:cubicBezTo>
                  <a:pt x="329413" y="252412"/>
                  <a:pt x="333639" y="250628"/>
                  <a:pt x="337207" y="247060"/>
                </a:cubicBezTo>
                <a:cubicBezTo>
                  <a:pt x="340775" y="243492"/>
                  <a:pt x="342560" y="239266"/>
                  <a:pt x="342560" y="234383"/>
                </a:cubicBezTo>
                <a:lnTo>
                  <a:pt x="342560" y="198324"/>
                </a:lnTo>
                <a:cubicBezTo>
                  <a:pt x="342560" y="193441"/>
                  <a:pt x="340775" y="189215"/>
                  <a:pt x="337207" y="185647"/>
                </a:cubicBezTo>
                <a:cubicBezTo>
                  <a:pt x="333639" y="182079"/>
                  <a:pt x="329413" y="180295"/>
                  <a:pt x="324530" y="180295"/>
                </a:cubicBezTo>
                <a:lnTo>
                  <a:pt x="252412" y="180295"/>
                </a:lnTo>
                <a:lnTo>
                  <a:pt x="252412" y="108177"/>
                </a:lnTo>
                <a:cubicBezTo>
                  <a:pt x="252412" y="103294"/>
                  <a:pt x="250628" y="99068"/>
                  <a:pt x="247060" y="95500"/>
                </a:cubicBezTo>
                <a:cubicBezTo>
                  <a:pt x="243491" y="91931"/>
                  <a:pt x="239265" y="90147"/>
                  <a:pt x="234383" y="90147"/>
                </a:cubicBezTo>
                <a:lnTo>
                  <a:pt x="198324" y="90147"/>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1" name="Rectangle : avec coins arrondis en diagonale 50">
            <a:extLst>
              <a:ext uri="{FF2B5EF4-FFF2-40B4-BE49-F238E27FC236}">
                <a16:creationId xmlns:a16="http://schemas.microsoft.com/office/drawing/2014/main" id="{BBCFA75B-C200-4F1A-9A94-25E5684E6D12}"/>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52" name="Rectangle : avec coins arrondis en diagonale 51">
            <a:extLst>
              <a:ext uri="{FF2B5EF4-FFF2-40B4-BE49-F238E27FC236}">
                <a16:creationId xmlns:a16="http://schemas.microsoft.com/office/drawing/2014/main" id="{A88091A3-3A22-48B4-B879-A1401BB70B49}"/>
              </a:ext>
            </a:extLst>
          </p:cNvPr>
          <p:cNvSpPr/>
          <p:nvPr/>
        </p:nvSpPr>
        <p:spPr>
          <a:xfrm>
            <a:off x="60960" y="1604709"/>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 –</a:t>
            </a:r>
            <a:br>
              <a:rPr lang="fr-FR" sz="1000" dirty="0"/>
            </a:br>
            <a:r>
              <a:rPr lang="fr-FR" sz="1000" dirty="0"/>
              <a:t>Stage / Session</a:t>
            </a:r>
          </a:p>
        </p:txBody>
      </p:sp>
      <p:sp>
        <p:nvSpPr>
          <p:cNvPr id="53" name="Rectangle : avec coins arrondis en diagonale 52">
            <a:extLst>
              <a:ext uri="{FF2B5EF4-FFF2-40B4-BE49-F238E27FC236}">
                <a16:creationId xmlns:a16="http://schemas.microsoft.com/office/drawing/2014/main" id="{47A2345E-8027-439B-94BE-009C6FD34942}"/>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54" name="Rectangle : avec coins arrondis en diagonale 53">
            <a:extLst>
              <a:ext uri="{FF2B5EF4-FFF2-40B4-BE49-F238E27FC236}">
                <a16:creationId xmlns:a16="http://schemas.microsoft.com/office/drawing/2014/main" id="{B2E164CA-5B85-4F00-BDD0-9E9D11EF5730}"/>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55" name="Rectangle : avec coins arrondis en diagonale 54">
            <a:extLst>
              <a:ext uri="{FF2B5EF4-FFF2-40B4-BE49-F238E27FC236}">
                <a16:creationId xmlns:a16="http://schemas.microsoft.com/office/drawing/2014/main" id="{23A2F273-1592-42CE-A525-ADD78BEDD024}"/>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56" name="Rectangle : avec coins arrondis en diagonale 55">
            <a:extLst>
              <a:ext uri="{FF2B5EF4-FFF2-40B4-BE49-F238E27FC236}">
                <a16:creationId xmlns:a16="http://schemas.microsoft.com/office/drawing/2014/main" id="{93A19428-3DE2-48EE-869D-E1047785FCF6}"/>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57" name="Rectangle : avec coins arrondis en diagonale 56">
            <a:extLst>
              <a:ext uri="{FF2B5EF4-FFF2-40B4-BE49-F238E27FC236}">
                <a16:creationId xmlns:a16="http://schemas.microsoft.com/office/drawing/2014/main" id="{062FC1F9-C422-40E8-AC2E-10BC060133BE}"/>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58" name="Rectangle : avec coins arrondis en diagonale 57">
            <a:extLst>
              <a:ext uri="{FF2B5EF4-FFF2-40B4-BE49-F238E27FC236}">
                <a16:creationId xmlns:a16="http://schemas.microsoft.com/office/drawing/2014/main" id="{665FC844-BF5F-4346-8082-2FB913119E7A}"/>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59" name="Rectangle : avec coins arrondis en diagonale 58">
            <a:extLst>
              <a:ext uri="{FF2B5EF4-FFF2-40B4-BE49-F238E27FC236}">
                <a16:creationId xmlns:a16="http://schemas.microsoft.com/office/drawing/2014/main" id="{B7ADCEA3-154D-4428-9DED-3DAB8CE6FDA1}"/>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7" name="Espace réservé de la date 6">
            <a:extLst>
              <a:ext uri="{FF2B5EF4-FFF2-40B4-BE49-F238E27FC236}">
                <a16:creationId xmlns:a16="http://schemas.microsoft.com/office/drawing/2014/main" id="{4F4618AF-AAF2-4F28-8A29-92DBDFA39566}"/>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3964AC71-7B28-4C57-9583-D38668C43AD3}"/>
              </a:ext>
            </a:extLst>
          </p:cNvPr>
          <p:cNvSpPr>
            <a:spLocks noGrp="1"/>
          </p:cNvSpPr>
          <p:nvPr>
            <p:ph type="sldNum" sz="quarter" idx="12"/>
          </p:nvPr>
        </p:nvSpPr>
        <p:spPr/>
        <p:txBody>
          <a:bodyPr/>
          <a:lstStyle/>
          <a:p>
            <a:fld id="{FE954997-C674-43B3-87A7-1C878AE16C45}" type="slidenum">
              <a:rPr lang="fr-FR" smtClean="0"/>
              <a:pPr/>
              <a:t>23</a:t>
            </a:fld>
            <a:endParaRPr lang="fr-FR" dirty="0"/>
          </a:p>
        </p:txBody>
      </p:sp>
    </p:spTree>
    <p:extLst>
      <p:ext uri="{BB962C8B-B14F-4D97-AF65-F5344CB8AC3E}">
        <p14:creationId xmlns:p14="http://schemas.microsoft.com/office/powerpoint/2010/main" val="2452498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E7B5A-8D41-46AE-8DC7-669E82763FDE}"/>
              </a:ext>
            </a:extLst>
          </p:cNvPr>
          <p:cNvSpPr>
            <a:spLocks noGrp="1"/>
          </p:cNvSpPr>
          <p:nvPr>
            <p:ph type="title"/>
          </p:nvPr>
        </p:nvSpPr>
        <p:spPr/>
        <p:txBody>
          <a:bodyPr>
            <a:normAutofit fontScale="90000"/>
          </a:bodyPr>
          <a:lstStyle/>
          <a:p>
            <a:r>
              <a:rPr lang="fr-FR" dirty="0"/>
              <a:t>2-1-2 Codification </a:t>
            </a:r>
            <a:r>
              <a:rPr lang="fr-FR" dirty="0" smtClean="0"/>
              <a:t>stages nationaux et régionaux</a:t>
            </a:r>
            <a:endParaRPr lang="fr-FR" dirty="0"/>
          </a:p>
        </p:txBody>
      </p:sp>
      <p:sp>
        <p:nvSpPr>
          <p:cNvPr id="3" name="Espace réservé du contenu 2">
            <a:extLst>
              <a:ext uri="{FF2B5EF4-FFF2-40B4-BE49-F238E27FC236}">
                <a16:creationId xmlns:a16="http://schemas.microsoft.com/office/drawing/2014/main" id="{2EA15F25-E26C-4D84-A927-FAF7C389F513}"/>
              </a:ext>
            </a:extLst>
          </p:cNvPr>
          <p:cNvSpPr>
            <a:spLocks noGrp="1"/>
          </p:cNvSpPr>
          <p:nvPr>
            <p:ph idx="1"/>
          </p:nvPr>
        </p:nvSpPr>
        <p:spPr>
          <a:xfrm>
            <a:off x="1247258" y="1146341"/>
            <a:ext cx="10287517" cy="593722"/>
          </a:xfrm>
        </p:spPr>
        <p:txBody>
          <a:bodyPr>
            <a:noAutofit/>
          </a:bodyPr>
          <a:lstStyle/>
          <a:p>
            <a:r>
              <a:rPr lang="fr-FR" sz="2000" dirty="0">
                <a:latin typeface="+mn-lt"/>
              </a:rPr>
              <a:t>A chaque stage correspond un code unique (10 caractères) à créer par le gestionnaire créateur du stage selon la règle de codification suivante</a:t>
            </a:r>
            <a:r>
              <a:rPr lang="fr-FR" sz="2200" dirty="0">
                <a:latin typeface="+mn-lt"/>
              </a:rPr>
              <a:t> </a:t>
            </a:r>
            <a:r>
              <a:rPr lang="fr-FR" dirty="0">
                <a:latin typeface="+mn-lt"/>
              </a:rPr>
              <a:t>(</a:t>
            </a:r>
            <a:r>
              <a:rPr lang="fr-FR" i="1" dirty="0">
                <a:latin typeface="+mn-lt"/>
              </a:rPr>
              <a:t>liste des codes : Séquence 2 du Manuel utilisateur</a:t>
            </a:r>
            <a:r>
              <a:rPr lang="fr-FR" dirty="0">
                <a:latin typeface="+mn-lt"/>
              </a:rPr>
              <a:t>) </a:t>
            </a:r>
            <a:r>
              <a:rPr lang="fr-FR" sz="2200" dirty="0">
                <a:latin typeface="+mn-lt"/>
              </a:rPr>
              <a:t>: </a:t>
            </a:r>
          </a:p>
        </p:txBody>
      </p:sp>
      <p:sp>
        <p:nvSpPr>
          <p:cNvPr id="4" name="Espace réservé du pied de page 3">
            <a:extLst>
              <a:ext uri="{FF2B5EF4-FFF2-40B4-BE49-F238E27FC236}">
                <a16:creationId xmlns:a16="http://schemas.microsoft.com/office/drawing/2014/main" id="{5BDC9279-113B-42CF-BA59-7B4E4579EE1D}"/>
              </a:ext>
            </a:extLst>
          </p:cNvPr>
          <p:cNvSpPr>
            <a:spLocks noGrp="1"/>
          </p:cNvSpPr>
          <p:nvPr>
            <p:ph type="ftr" sz="quarter" idx="11"/>
          </p:nvPr>
        </p:nvSpPr>
        <p:spPr/>
        <p:txBody>
          <a:bodyPr/>
          <a:lstStyle/>
          <a:p>
            <a:r>
              <a:rPr lang="fr-FR" dirty="0"/>
              <a:t>Module 1</a:t>
            </a:r>
          </a:p>
        </p:txBody>
      </p:sp>
      <p:sp>
        <p:nvSpPr>
          <p:cNvPr id="6" name="ZoneTexte 5">
            <a:extLst>
              <a:ext uri="{FF2B5EF4-FFF2-40B4-BE49-F238E27FC236}">
                <a16:creationId xmlns:a16="http://schemas.microsoft.com/office/drawing/2014/main" id="{CFEEDD85-C456-467C-BA50-16C357255BE2}"/>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Créer un stage / une session</a:t>
            </a:r>
          </a:p>
        </p:txBody>
      </p:sp>
      <p:sp>
        <p:nvSpPr>
          <p:cNvPr id="35" name="ZoneTexte 34">
            <a:extLst>
              <a:ext uri="{FF2B5EF4-FFF2-40B4-BE49-F238E27FC236}">
                <a16:creationId xmlns:a16="http://schemas.microsoft.com/office/drawing/2014/main" id="{C0097D67-4E3A-495A-8B54-7C2FC03F7318}"/>
              </a:ext>
            </a:extLst>
          </p:cNvPr>
          <p:cNvSpPr txBox="1"/>
          <p:nvPr/>
        </p:nvSpPr>
        <p:spPr>
          <a:xfrm>
            <a:off x="2265679" y="3148392"/>
            <a:ext cx="9147749" cy="584775"/>
          </a:xfrm>
          <a:prstGeom prst="rect">
            <a:avLst/>
          </a:prstGeom>
          <a:noFill/>
        </p:spPr>
        <p:txBody>
          <a:bodyPr wrap="square" rtlCol="0">
            <a:spAutoFit/>
          </a:bodyPr>
          <a:lstStyle/>
          <a:p>
            <a:pPr algn="ctr"/>
            <a:r>
              <a:rPr lang="fr-FR" sz="3200" dirty="0"/>
              <a:t>[</a:t>
            </a:r>
            <a:r>
              <a:rPr lang="fr-FR" sz="3200" dirty="0">
                <a:solidFill>
                  <a:schemeClr val="accent2"/>
                </a:solidFill>
              </a:rPr>
              <a:t>Niveau</a:t>
            </a:r>
            <a:r>
              <a:rPr lang="fr-FR" sz="3200" dirty="0"/>
              <a:t>] [</a:t>
            </a:r>
            <a:r>
              <a:rPr lang="fr-FR" sz="3200" dirty="0">
                <a:solidFill>
                  <a:schemeClr val="accent5"/>
                </a:solidFill>
              </a:rPr>
              <a:t>Code</a:t>
            </a:r>
            <a:r>
              <a:rPr lang="fr-FR" sz="3200" dirty="0"/>
              <a:t>] (1) [</a:t>
            </a:r>
            <a:r>
              <a:rPr lang="fr-FR" sz="3200" dirty="0">
                <a:solidFill>
                  <a:srgbClr val="7030A0"/>
                </a:solidFill>
              </a:rPr>
              <a:t>Code domaine</a:t>
            </a:r>
            <a:r>
              <a:rPr lang="fr-FR" sz="3200" dirty="0"/>
              <a:t>] [</a:t>
            </a:r>
            <a:r>
              <a:rPr lang="fr-FR" sz="3200" dirty="0">
                <a:solidFill>
                  <a:schemeClr val="accent6"/>
                </a:solidFill>
              </a:rPr>
              <a:t>Numéro d’ordre</a:t>
            </a:r>
            <a:r>
              <a:rPr lang="fr-FR" sz="3200" dirty="0"/>
              <a:t>]</a:t>
            </a:r>
          </a:p>
        </p:txBody>
      </p:sp>
      <p:sp>
        <p:nvSpPr>
          <p:cNvPr id="42" name="ZoneTexte 41">
            <a:extLst>
              <a:ext uri="{FF2B5EF4-FFF2-40B4-BE49-F238E27FC236}">
                <a16:creationId xmlns:a16="http://schemas.microsoft.com/office/drawing/2014/main" id="{4F939D70-7E07-4213-BA7E-663FE16D1788}"/>
              </a:ext>
            </a:extLst>
          </p:cNvPr>
          <p:cNvSpPr txBox="1"/>
          <p:nvPr/>
        </p:nvSpPr>
        <p:spPr>
          <a:xfrm>
            <a:off x="2163061" y="2232001"/>
            <a:ext cx="1891512" cy="584775"/>
          </a:xfrm>
          <a:prstGeom prst="rect">
            <a:avLst/>
          </a:prstGeom>
          <a:noFill/>
        </p:spPr>
        <p:txBody>
          <a:bodyPr wrap="square" rtlCol="0">
            <a:spAutoFit/>
          </a:bodyPr>
          <a:lstStyle/>
          <a:p>
            <a:pPr marL="182563" indent="-182563">
              <a:buFont typeface="Arial" panose="020B0604020202020204" pitchFamily="34" charset="0"/>
              <a:buChar char="•"/>
            </a:pPr>
            <a:r>
              <a:rPr lang="fr-FR" sz="1600" dirty="0"/>
              <a:t>N : Stage National</a:t>
            </a:r>
          </a:p>
          <a:p>
            <a:pPr marL="182563" indent="-182563">
              <a:buFont typeface="Arial" panose="020B0604020202020204" pitchFamily="34" charset="0"/>
              <a:buChar char="•"/>
            </a:pPr>
            <a:r>
              <a:rPr lang="fr-FR" sz="1600" dirty="0"/>
              <a:t>R : Stage </a:t>
            </a:r>
            <a:r>
              <a:rPr lang="fr-FR" sz="1600" dirty="0" smtClean="0"/>
              <a:t>Régional</a:t>
            </a:r>
            <a:endParaRPr lang="fr-FR" sz="1600" dirty="0"/>
          </a:p>
        </p:txBody>
      </p:sp>
      <p:cxnSp>
        <p:nvCxnSpPr>
          <p:cNvPr id="43" name="Connecteur droit 42">
            <a:extLst>
              <a:ext uri="{FF2B5EF4-FFF2-40B4-BE49-F238E27FC236}">
                <a16:creationId xmlns:a16="http://schemas.microsoft.com/office/drawing/2014/main" id="{D8A6254D-76F5-4381-ADB8-4B7A7CE680A5}"/>
              </a:ext>
            </a:extLst>
          </p:cNvPr>
          <p:cNvCxnSpPr>
            <a:cxnSpLocks/>
          </p:cNvCxnSpPr>
          <p:nvPr/>
        </p:nvCxnSpPr>
        <p:spPr>
          <a:xfrm flipH="1">
            <a:off x="3125600" y="2902094"/>
            <a:ext cx="0" cy="309862"/>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E8783747-DD14-4CAB-A2A9-416BA2D7E4EF}"/>
              </a:ext>
            </a:extLst>
          </p:cNvPr>
          <p:cNvCxnSpPr>
            <a:cxnSpLocks/>
          </p:cNvCxnSpPr>
          <p:nvPr/>
        </p:nvCxnSpPr>
        <p:spPr>
          <a:xfrm flipH="1" flipV="1">
            <a:off x="4464150" y="3702317"/>
            <a:ext cx="3743" cy="167524"/>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047186C2-C0DF-48A0-9E59-0F50FFF65B49}"/>
              </a:ext>
            </a:extLst>
          </p:cNvPr>
          <p:cNvSpPr txBox="1"/>
          <p:nvPr/>
        </p:nvSpPr>
        <p:spPr>
          <a:xfrm>
            <a:off x="2406540" y="3849823"/>
            <a:ext cx="4115220" cy="1077218"/>
          </a:xfrm>
          <a:prstGeom prst="rect">
            <a:avLst/>
          </a:prstGeom>
          <a:noFill/>
        </p:spPr>
        <p:txBody>
          <a:bodyPr wrap="square" rtlCol="0">
            <a:spAutoFit/>
          </a:bodyPr>
          <a:lstStyle/>
          <a:p>
            <a:pPr marL="182563" indent="-182563">
              <a:buFont typeface="Arial" panose="020B0604020202020204" pitchFamily="34" charset="0"/>
              <a:buChar char="•"/>
            </a:pPr>
            <a:r>
              <a:rPr lang="fr-FR" sz="1600" dirty="0"/>
              <a:t>Code de l’UO organisatrice XX pour un stage </a:t>
            </a:r>
            <a:r>
              <a:rPr lang="fr-FR" sz="1600" dirty="0" smtClean="0"/>
              <a:t>national et pour les stages DACFC (AC)</a:t>
            </a:r>
            <a:endParaRPr lang="fr-FR" sz="1600" dirty="0"/>
          </a:p>
          <a:p>
            <a:pPr marL="182563" indent="-182563">
              <a:buFont typeface="Arial" panose="020B0604020202020204" pitchFamily="34" charset="0"/>
              <a:buChar char="•"/>
            </a:pPr>
            <a:r>
              <a:rPr lang="fr-FR" sz="1600" dirty="0"/>
              <a:t>Code Région XX du département du siège de la DRAAF pour un stage </a:t>
            </a:r>
            <a:r>
              <a:rPr lang="fr-FR" sz="1600" dirty="0" smtClean="0"/>
              <a:t>régional</a:t>
            </a:r>
            <a:endParaRPr lang="fr-FR" sz="1600" dirty="0"/>
          </a:p>
        </p:txBody>
      </p:sp>
      <p:cxnSp>
        <p:nvCxnSpPr>
          <p:cNvPr id="55" name="Connecteur droit 54">
            <a:extLst>
              <a:ext uri="{FF2B5EF4-FFF2-40B4-BE49-F238E27FC236}">
                <a16:creationId xmlns:a16="http://schemas.microsoft.com/office/drawing/2014/main" id="{4BCD849F-6872-4184-8D4E-236F18D34F63}"/>
              </a:ext>
            </a:extLst>
          </p:cNvPr>
          <p:cNvCxnSpPr>
            <a:cxnSpLocks/>
          </p:cNvCxnSpPr>
          <p:nvPr/>
        </p:nvCxnSpPr>
        <p:spPr>
          <a:xfrm flipV="1">
            <a:off x="2255191" y="2901973"/>
            <a:ext cx="174081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E7AA8645-F747-4772-A364-FE842D81AA67}"/>
              </a:ext>
            </a:extLst>
          </p:cNvPr>
          <p:cNvCxnSpPr>
            <a:cxnSpLocks/>
          </p:cNvCxnSpPr>
          <p:nvPr/>
        </p:nvCxnSpPr>
        <p:spPr>
          <a:xfrm>
            <a:off x="2485436" y="3854089"/>
            <a:ext cx="392684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3A244C6C-01AF-4CC7-8099-C665A41876E8}"/>
              </a:ext>
            </a:extLst>
          </p:cNvPr>
          <p:cNvCxnSpPr>
            <a:cxnSpLocks/>
          </p:cNvCxnSpPr>
          <p:nvPr/>
        </p:nvCxnSpPr>
        <p:spPr>
          <a:xfrm>
            <a:off x="7306989" y="2913556"/>
            <a:ext cx="0" cy="298400"/>
          </a:xfrm>
          <a:prstGeom prst="line">
            <a:avLst/>
          </a:prstGeom>
          <a:ln>
            <a:solidFill>
              <a:srgbClr val="7030A0"/>
            </a:solidFill>
            <a:tailEnd type="ova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9B508AA4-6EF6-46D3-98DF-5C604C6BE4D7}"/>
              </a:ext>
            </a:extLst>
          </p:cNvPr>
          <p:cNvCxnSpPr>
            <a:cxnSpLocks/>
          </p:cNvCxnSpPr>
          <p:nvPr/>
        </p:nvCxnSpPr>
        <p:spPr>
          <a:xfrm>
            <a:off x="6819971" y="2901973"/>
            <a:ext cx="974036" cy="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61" name="ZoneTexte 60">
            <a:extLst>
              <a:ext uri="{FF2B5EF4-FFF2-40B4-BE49-F238E27FC236}">
                <a16:creationId xmlns:a16="http://schemas.microsoft.com/office/drawing/2014/main" id="{548CE0B1-1069-4107-941C-1576460AE7D0}"/>
              </a:ext>
            </a:extLst>
          </p:cNvPr>
          <p:cNvSpPr txBox="1"/>
          <p:nvPr/>
        </p:nvSpPr>
        <p:spPr>
          <a:xfrm>
            <a:off x="6882060" y="2512856"/>
            <a:ext cx="849859" cy="338554"/>
          </a:xfrm>
          <a:prstGeom prst="rect">
            <a:avLst/>
          </a:prstGeom>
          <a:noFill/>
        </p:spPr>
        <p:txBody>
          <a:bodyPr wrap="square" rtlCol="0">
            <a:spAutoFit/>
          </a:bodyPr>
          <a:lstStyle/>
          <a:p>
            <a:r>
              <a:rPr lang="fr-FR" sz="1600" dirty="0"/>
              <a:t>Code YY</a:t>
            </a:r>
          </a:p>
        </p:txBody>
      </p:sp>
      <p:cxnSp>
        <p:nvCxnSpPr>
          <p:cNvPr id="69" name="Connecteur droit 68">
            <a:extLst>
              <a:ext uri="{FF2B5EF4-FFF2-40B4-BE49-F238E27FC236}">
                <a16:creationId xmlns:a16="http://schemas.microsoft.com/office/drawing/2014/main" id="{7EDBBC58-337C-4E70-AA88-D5C1AB65D80A}"/>
              </a:ext>
            </a:extLst>
          </p:cNvPr>
          <p:cNvCxnSpPr>
            <a:cxnSpLocks/>
          </p:cNvCxnSpPr>
          <p:nvPr/>
        </p:nvCxnSpPr>
        <p:spPr>
          <a:xfrm flipV="1">
            <a:off x="9528058" y="3702317"/>
            <a:ext cx="1" cy="162315"/>
          </a:xfrm>
          <a:prstGeom prst="line">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D2DC9CFB-E8F2-421E-B8B4-F7A0AF04F6EC}"/>
              </a:ext>
            </a:extLst>
          </p:cNvPr>
          <p:cNvCxnSpPr>
            <a:cxnSpLocks/>
          </p:cNvCxnSpPr>
          <p:nvPr/>
        </p:nvCxnSpPr>
        <p:spPr>
          <a:xfrm>
            <a:off x="7731919" y="3847120"/>
            <a:ext cx="2793206" cy="175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2" name="ZoneTexte 71">
            <a:extLst>
              <a:ext uri="{FF2B5EF4-FFF2-40B4-BE49-F238E27FC236}">
                <a16:creationId xmlns:a16="http://schemas.microsoft.com/office/drawing/2014/main" id="{B8545306-1DBC-4DE6-B12C-11562B376B91}"/>
              </a:ext>
            </a:extLst>
          </p:cNvPr>
          <p:cNvSpPr txBox="1"/>
          <p:nvPr/>
        </p:nvSpPr>
        <p:spPr>
          <a:xfrm>
            <a:off x="7645219" y="3865933"/>
            <a:ext cx="3765677" cy="1077218"/>
          </a:xfrm>
          <a:prstGeom prst="rect">
            <a:avLst/>
          </a:prstGeom>
          <a:noFill/>
        </p:spPr>
        <p:txBody>
          <a:bodyPr wrap="square" rtlCol="0">
            <a:spAutoFit/>
          </a:bodyPr>
          <a:lstStyle/>
          <a:p>
            <a:r>
              <a:rPr lang="fr-FR" sz="1600" dirty="0"/>
              <a:t>(0)0001, (0)0002, etc. </a:t>
            </a:r>
          </a:p>
          <a:p>
            <a:r>
              <a:rPr lang="fr-FR" sz="1600" dirty="0"/>
              <a:t>Pour déterminer le numéro </a:t>
            </a:r>
            <a:r>
              <a:rPr lang="fr-FR" sz="1600" dirty="0" smtClean="0"/>
              <a:t>d’ordre, faire </a:t>
            </a:r>
            <a:r>
              <a:rPr lang="fr-FR" sz="1600" dirty="0"/>
              <a:t>une recherche des stages existants sur le début du code : par exemple NINAG%</a:t>
            </a:r>
          </a:p>
        </p:txBody>
      </p:sp>
      <p:sp>
        <p:nvSpPr>
          <p:cNvPr id="76" name="Rectangle : coins arrondis 75">
            <a:extLst>
              <a:ext uri="{FF2B5EF4-FFF2-40B4-BE49-F238E27FC236}">
                <a16:creationId xmlns:a16="http://schemas.microsoft.com/office/drawing/2014/main" id="{9AD7A27E-0CFE-4A24-A78E-467245E4A016}"/>
              </a:ext>
            </a:extLst>
          </p:cNvPr>
          <p:cNvSpPr/>
          <p:nvPr/>
        </p:nvSpPr>
        <p:spPr>
          <a:xfrm>
            <a:off x="2854888" y="4927041"/>
            <a:ext cx="7518472" cy="134346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7" name="ZoneTexte 76">
            <a:extLst>
              <a:ext uri="{FF2B5EF4-FFF2-40B4-BE49-F238E27FC236}">
                <a16:creationId xmlns:a16="http://schemas.microsoft.com/office/drawing/2014/main" id="{70853165-35B2-4073-A804-75EE30D129E5}"/>
              </a:ext>
            </a:extLst>
          </p:cNvPr>
          <p:cNvSpPr txBox="1"/>
          <p:nvPr/>
        </p:nvSpPr>
        <p:spPr>
          <a:xfrm rot="16200000">
            <a:off x="2436970" y="5365455"/>
            <a:ext cx="1343695" cy="369332"/>
          </a:xfrm>
          <a:prstGeom prst="rect">
            <a:avLst/>
          </a:prstGeom>
          <a:noFill/>
        </p:spPr>
        <p:txBody>
          <a:bodyPr wrap="square" rtlCol="0">
            <a:spAutoFit/>
          </a:bodyPr>
          <a:lstStyle/>
          <a:p>
            <a:r>
              <a:rPr lang="fr-FR" b="1" dirty="0">
                <a:solidFill>
                  <a:srgbClr val="00AC8C"/>
                </a:solidFill>
              </a:rPr>
              <a:t>Exemples</a:t>
            </a:r>
          </a:p>
        </p:txBody>
      </p:sp>
      <p:graphicFrame>
        <p:nvGraphicFramePr>
          <p:cNvPr id="79" name="Tableau 78">
            <a:extLst>
              <a:ext uri="{FF2B5EF4-FFF2-40B4-BE49-F238E27FC236}">
                <a16:creationId xmlns:a16="http://schemas.microsoft.com/office/drawing/2014/main" id="{5655A767-CFAA-422D-A8DA-5CB5E33DCA2D}"/>
              </a:ext>
            </a:extLst>
          </p:cNvPr>
          <p:cNvGraphicFramePr>
            <a:graphicFrameLocks noGrp="1"/>
          </p:cNvGraphicFramePr>
          <p:nvPr>
            <p:extLst>
              <p:ext uri="{D42A27DB-BD31-4B8C-83A1-F6EECF244321}">
                <p14:modId xmlns:p14="http://schemas.microsoft.com/office/powerpoint/2010/main" val="1274555258"/>
              </p:ext>
            </p:extLst>
          </p:nvPr>
        </p:nvGraphicFramePr>
        <p:xfrm>
          <a:off x="3430658" y="5078874"/>
          <a:ext cx="6817790" cy="1066800"/>
        </p:xfrm>
        <a:graphic>
          <a:graphicData uri="http://schemas.openxmlformats.org/drawingml/2006/table">
            <a:tbl>
              <a:tblPr firstRow="1" firstCol="1" bandRow="1"/>
              <a:tblGrid>
                <a:gridCol w="5557950">
                  <a:extLst>
                    <a:ext uri="{9D8B030D-6E8A-4147-A177-3AD203B41FA5}">
                      <a16:colId xmlns:a16="http://schemas.microsoft.com/office/drawing/2014/main" val="3298246636"/>
                    </a:ext>
                  </a:extLst>
                </a:gridCol>
                <a:gridCol w="1259840">
                  <a:extLst>
                    <a:ext uri="{9D8B030D-6E8A-4147-A177-3AD203B41FA5}">
                      <a16:colId xmlns:a16="http://schemas.microsoft.com/office/drawing/2014/main" val="4113766263"/>
                    </a:ext>
                  </a:extLst>
                </a:gridCol>
              </a:tblGrid>
              <a:tr h="0">
                <a:tc>
                  <a:txBody>
                    <a:bodyPr/>
                    <a:lstStyle/>
                    <a:p>
                      <a:pPr marL="36195"/>
                      <a:r>
                        <a:rPr lang="fr-FR" sz="1400" b="1" dirty="0">
                          <a:effectLst/>
                          <a:latin typeface="Calibri" panose="020F0502020204030204" pitchFamily="34" charset="0"/>
                          <a:ea typeface="Calibri" panose="020F0502020204030204" pitchFamily="34" charset="0"/>
                          <a:cs typeface="Times New Roman" panose="02020603050405020304" pitchFamily="18" charset="0"/>
                        </a:rPr>
                        <a:t>Type de stage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solidFill>
                      <a:srgbClr val="E3F5F1"/>
                    </a:solidFill>
                  </a:tcPr>
                </a:tc>
                <a:tc>
                  <a:txBody>
                    <a:bodyPr/>
                    <a:lstStyle/>
                    <a:p>
                      <a:pPr marL="36195"/>
                      <a:r>
                        <a:rPr lang="fr-F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Codification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solidFill>
                      <a:srgbClr val="E3F5F1"/>
                    </a:solidFill>
                  </a:tcPr>
                </a:tc>
                <a:extLst>
                  <a:ext uri="{0D108BD9-81ED-4DB2-BD59-A6C34878D82A}">
                    <a16:rowId xmlns:a16="http://schemas.microsoft.com/office/drawing/2014/main" val="772217863"/>
                  </a:ext>
                </a:extLst>
              </a:tr>
              <a:tr h="0">
                <a:tc>
                  <a:txBody>
                    <a:bodyPr/>
                    <a:lstStyle/>
                    <a:p>
                      <a:pPr marL="36195"/>
                      <a:r>
                        <a:rPr lang="fr-FR" sz="1400" dirty="0">
                          <a:effectLst/>
                          <a:latin typeface="Calibri" panose="020F0502020204030204" pitchFamily="34" charset="0"/>
                          <a:ea typeface="Calibri" panose="020F0502020204030204" pitchFamily="34" charset="0"/>
                          <a:cs typeface="Times New Roman" panose="02020603050405020304" pitchFamily="18" charset="0"/>
                        </a:rPr>
                        <a:t>Stage national organisé par INFOMA dans le domaine Agriculture</a:t>
                      </a:r>
                    </a:p>
                  </a:txBody>
                  <a:tcPr marL="68580" marR="68580" marT="0" marB="0">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tcPr>
                </a:tc>
                <a:tc>
                  <a:txBody>
                    <a:bodyPr/>
                    <a:lstStyle/>
                    <a:p>
                      <a:pPr marL="36195"/>
                      <a:r>
                        <a:rPr lang="fr-FR" sz="1400" b="0" dirty="0">
                          <a:effectLst/>
                          <a:latin typeface="Calibri" panose="020F0502020204030204" pitchFamily="34" charset="0"/>
                          <a:ea typeface="Calibri" panose="020F0502020204030204" pitchFamily="34" charset="0"/>
                          <a:cs typeface="Times New Roman" panose="02020603050405020304" pitchFamily="18" charset="0"/>
                        </a:rPr>
                        <a:t>NINAG00001</a:t>
                      </a:r>
                    </a:p>
                  </a:txBody>
                  <a:tcPr marL="68580" marR="68580" marT="0" marB="0">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tcPr>
                </a:tc>
                <a:extLst>
                  <a:ext uri="{0D108BD9-81ED-4DB2-BD59-A6C34878D82A}">
                    <a16:rowId xmlns:a16="http://schemas.microsoft.com/office/drawing/2014/main" val="4097770494"/>
                  </a:ext>
                </a:extLst>
              </a:tr>
              <a:tr h="0">
                <a:tc>
                  <a:txBody>
                    <a:bodyPr/>
                    <a:lstStyle/>
                    <a:p>
                      <a:pPr marL="36195"/>
                      <a:r>
                        <a:rPr lang="fr-FR" sz="1400" dirty="0">
                          <a:effectLst/>
                          <a:latin typeface="Calibri" panose="020F0502020204030204" pitchFamily="34" charset="0"/>
                          <a:ea typeface="Calibri" panose="020F0502020204030204" pitchFamily="34" charset="0"/>
                          <a:cs typeface="Times New Roman" panose="02020603050405020304" pitchFamily="18" charset="0"/>
                        </a:rPr>
                        <a:t>Stage national organisé par ENSFEA dans le domaine EA</a:t>
                      </a:r>
                    </a:p>
                  </a:txBody>
                  <a:tcPr marL="68580" marR="68580" marT="0" marB="0">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tcPr>
                </a:tc>
                <a:tc>
                  <a:txBody>
                    <a:bodyPr/>
                    <a:lstStyle/>
                    <a:p>
                      <a:pPr marL="36195"/>
                      <a:r>
                        <a:rPr lang="fr-FR" sz="1400" b="0" dirty="0">
                          <a:effectLst/>
                          <a:latin typeface="Calibri" panose="020F0502020204030204" pitchFamily="34" charset="0"/>
                          <a:ea typeface="Calibri" panose="020F0502020204030204" pitchFamily="34" charset="0"/>
                          <a:cs typeface="Times New Roman" panose="02020603050405020304" pitchFamily="18" charset="0"/>
                        </a:rPr>
                        <a:t>NFE1EA0001</a:t>
                      </a:r>
                    </a:p>
                  </a:txBody>
                  <a:tcPr marL="68580" marR="68580" marT="0" marB="0">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tcPr>
                </a:tc>
                <a:extLst>
                  <a:ext uri="{0D108BD9-81ED-4DB2-BD59-A6C34878D82A}">
                    <a16:rowId xmlns:a16="http://schemas.microsoft.com/office/drawing/2014/main" val="1336734226"/>
                  </a:ext>
                </a:extLst>
              </a:tr>
              <a:tr h="0">
                <a:tc>
                  <a:txBody>
                    <a:bodyPr/>
                    <a:lstStyle/>
                    <a:p>
                      <a:pPr marL="36195"/>
                      <a:r>
                        <a:rPr lang="fr-FR" sz="1400" dirty="0">
                          <a:effectLst/>
                          <a:latin typeface="Calibri" panose="020F0502020204030204" pitchFamily="34" charset="0"/>
                          <a:ea typeface="Calibri" panose="020F0502020204030204" pitchFamily="34" charset="0"/>
                          <a:cs typeface="Times New Roman" panose="02020603050405020304" pitchFamily="18" charset="0"/>
                        </a:rPr>
                        <a:t>Stage régional organisé par DRFCP Nouvelle Aquitaine dans le domaine </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AL</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tcPr>
                </a:tc>
                <a:tc>
                  <a:txBody>
                    <a:bodyPr/>
                    <a:lstStyle/>
                    <a:p>
                      <a:pPr marL="36195"/>
                      <a:r>
                        <a:rPr lang="fr-FR" sz="1400" b="0" dirty="0" smtClean="0">
                          <a:effectLst/>
                          <a:latin typeface="Calibri" panose="020F0502020204030204" pitchFamily="34" charset="0"/>
                          <a:ea typeface="Calibri" panose="020F0502020204030204" pitchFamily="34" charset="0"/>
                          <a:cs typeface="Times New Roman" panose="02020603050405020304" pitchFamily="18" charset="0"/>
                        </a:rPr>
                        <a:t>R87AL00001</a:t>
                      </a:r>
                      <a:endParaRPr lang="fr-F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tcPr>
                </a:tc>
                <a:extLst>
                  <a:ext uri="{0D108BD9-81ED-4DB2-BD59-A6C34878D82A}">
                    <a16:rowId xmlns:a16="http://schemas.microsoft.com/office/drawing/2014/main" val="1223998337"/>
                  </a:ext>
                </a:extLst>
              </a:tr>
              <a:tr h="0">
                <a:tc>
                  <a:txBody>
                    <a:bodyPr/>
                    <a:lstStyle/>
                    <a:p>
                      <a:pPr marL="36195"/>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Stage organisé par la DACFC dans le domaine RH</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tcPr>
                </a:tc>
                <a:tc>
                  <a:txBody>
                    <a:bodyPr/>
                    <a:lstStyle/>
                    <a:p>
                      <a:pPr marL="36195"/>
                      <a:r>
                        <a:rPr lang="fr-FR" sz="1400" b="0" dirty="0" smtClean="0">
                          <a:effectLst/>
                          <a:latin typeface="Calibri" panose="020F0502020204030204" pitchFamily="34" charset="0"/>
                          <a:ea typeface="Calibri" panose="020F0502020204030204" pitchFamily="34" charset="0"/>
                          <a:cs typeface="Times New Roman" panose="02020603050405020304" pitchFamily="18" charset="0"/>
                        </a:rPr>
                        <a:t>RACRH00001</a:t>
                      </a:r>
                      <a:endParaRPr lang="fr-F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tcPr>
                </a:tc>
                <a:extLst>
                  <a:ext uri="{0D108BD9-81ED-4DB2-BD59-A6C34878D82A}">
                    <a16:rowId xmlns:a16="http://schemas.microsoft.com/office/drawing/2014/main" val="740599220"/>
                  </a:ext>
                </a:extLst>
              </a:tr>
            </a:tbl>
          </a:graphicData>
        </a:graphic>
      </p:graphicFrame>
      <p:sp>
        <p:nvSpPr>
          <p:cNvPr id="47" name="ZoneTexte 46">
            <a:extLst>
              <a:ext uri="{FF2B5EF4-FFF2-40B4-BE49-F238E27FC236}">
                <a16:creationId xmlns:a16="http://schemas.microsoft.com/office/drawing/2014/main" id="{F76CA50C-6983-408D-A0EA-C1A880F1995E}"/>
              </a:ext>
            </a:extLst>
          </p:cNvPr>
          <p:cNvSpPr txBox="1"/>
          <p:nvPr/>
        </p:nvSpPr>
        <p:spPr>
          <a:xfrm>
            <a:off x="4226028" y="2017530"/>
            <a:ext cx="2225572" cy="830997"/>
          </a:xfrm>
          <a:prstGeom prst="rect">
            <a:avLst/>
          </a:prstGeom>
          <a:noFill/>
        </p:spPr>
        <p:txBody>
          <a:bodyPr wrap="square" rtlCol="0">
            <a:spAutoFit/>
          </a:bodyPr>
          <a:lstStyle/>
          <a:p>
            <a:r>
              <a:rPr lang="fr-FR" sz="1600" dirty="0"/>
              <a:t>Pour un stage avec prise en charge des frais de mission par l’école</a:t>
            </a:r>
          </a:p>
        </p:txBody>
      </p:sp>
      <p:cxnSp>
        <p:nvCxnSpPr>
          <p:cNvPr id="50" name="Connecteur droit 49">
            <a:extLst>
              <a:ext uri="{FF2B5EF4-FFF2-40B4-BE49-F238E27FC236}">
                <a16:creationId xmlns:a16="http://schemas.microsoft.com/office/drawing/2014/main" id="{72757C5F-C14C-4EDC-AD7F-30695DA38EC1}"/>
              </a:ext>
            </a:extLst>
          </p:cNvPr>
          <p:cNvCxnSpPr>
            <a:cxnSpLocks/>
          </p:cNvCxnSpPr>
          <p:nvPr/>
        </p:nvCxnSpPr>
        <p:spPr>
          <a:xfrm flipH="1">
            <a:off x="5338814" y="2902094"/>
            <a:ext cx="0" cy="30986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35ECDE3E-DE52-4905-BDD4-9FE08731F48D}"/>
              </a:ext>
            </a:extLst>
          </p:cNvPr>
          <p:cNvCxnSpPr>
            <a:cxnSpLocks/>
          </p:cNvCxnSpPr>
          <p:nvPr/>
        </p:nvCxnSpPr>
        <p:spPr>
          <a:xfrm flipV="1">
            <a:off x="4330814" y="2901973"/>
            <a:ext cx="20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 avec coins arrondis en diagonale 50">
            <a:extLst>
              <a:ext uri="{FF2B5EF4-FFF2-40B4-BE49-F238E27FC236}">
                <a16:creationId xmlns:a16="http://schemas.microsoft.com/office/drawing/2014/main" id="{158D9CE4-8160-4A2F-9E04-3F023D7A78C3}"/>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53" name="Rectangle : avec coins arrondis en diagonale 52">
            <a:extLst>
              <a:ext uri="{FF2B5EF4-FFF2-40B4-BE49-F238E27FC236}">
                <a16:creationId xmlns:a16="http://schemas.microsoft.com/office/drawing/2014/main" id="{6A87C8F1-2E23-490D-AA17-AE92201896D4}"/>
              </a:ext>
            </a:extLst>
          </p:cNvPr>
          <p:cNvSpPr/>
          <p:nvPr/>
        </p:nvSpPr>
        <p:spPr>
          <a:xfrm>
            <a:off x="60960" y="1604709"/>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 –</a:t>
            </a:r>
            <a:br>
              <a:rPr lang="fr-FR" sz="1000" dirty="0"/>
            </a:br>
            <a:r>
              <a:rPr lang="fr-FR" sz="1000" dirty="0"/>
              <a:t>Stage / Session</a:t>
            </a:r>
          </a:p>
        </p:txBody>
      </p:sp>
      <p:sp>
        <p:nvSpPr>
          <p:cNvPr id="54" name="Rectangle : avec coins arrondis en diagonale 53">
            <a:extLst>
              <a:ext uri="{FF2B5EF4-FFF2-40B4-BE49-F238E27FC236}">
                <a16:creationId xmlns:a16="http://schemas.microsoft.com/office/drawing/2014/main" id="{DF6E65EC-6B71-4EC9-86A3-B84BD77B5B03}"/>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56" name="Rectangle : avec coins arrondis en diagonale 55">
            <a:extLst>
              <a:ext uri="{FF2B5EF4-FFF2-40B4-BE49-F238E27FC236}">
                <a16:creationId xmlns:a16="http://schemas.microsoft.com/office/drawing/2014/main" id="{CE23E7A9-C518-4B47-A17D-DEDBBB6FA141}"/>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58" name="Rectangle : avec coins arrondis en diagonale 57">
            <a:extLst>
              <a:ext uri="{FF2B5EF4-FFF2-40B4-BE49-F238E27FC236}">
                <a16:creationId xmlns:a16="http://schemas.microsoft.com/office/drawing/2014/main" id="{8C11E053-74CD-489D-877D-4624BF90F27D}"/>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62" name="Rectangle : avec coins arrondis en diagonale 61">
            <a:extLst>
              <a:ext uri="{FF2B5EF4-FFF2-40B4-BE49-F238E27FC236}">
                <a16:creationId xmlns:a16="http://schemas.microsoft.com/office/drawing/2014/main" id="{D6FEC3D0-BCC5-42EC-8875-043839F3EB73}"/>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78" name="Rectangle : avec coins arrondis en diagonale 77">
            <a:extLst>
              <a:ext uri="{FF2B5EF4-FFF2-40B4-BE49-F238E27FC236}">
                <a16:creationId xmlns:a16="http://schemas.microsoft.com/office/drawing/2014/main" id="{B9AA9BF0-FCFC-4379-8BED-6A742A81DC5A}"/>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80" name="Rectangle : avec coins arrondis en diagonale 79">
            <a:extLst>
              <a:ext uri="{FF2B5EF4-FFF2-40B4-BE49-F238E27FC236}">
                <a16:creationId xmlns:a16="http://schemas.microsoft.com/office/drawing/2014/main" id="{213B3B61-3C6A-490B-8A09-D9086CA9DDBD}"/>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81" name="Rectangle : avec coins arrondis en diagonale 80">
            <a:extLst>
              <a:ext uri="{FF2B5EF4-FFF2-40B4-BE49-F238E27FC236}">
                <a16:creationId xmlns:a16="http://schemas.microsoft.com/office/drawing/2014/main" id="{EAD539A7-47B5-44D3-AB38-318160E35F3D}"/>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7" name="Espace réservé de la date 6">
            <a:extLst>
              <a:ext uri="{FF2B5EF4-FFF2-40B4-BE49-F238E27FC236}">
                <a16:creationId xmlns:a16="http://schemas.microsoft.com/office/drawing/2014/main" id="{6B6DA21C-74D8-4DB4-8F02-7F14447D226E}"/>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24E66FA4-3E5C-4F1E-AEF1-C04D42877C95}"/>
              </a:ext>
            </a:extLst>
          </p:cNvPr>
          <p:cNvSpPr>
            <a:spLocks noGrp="1"/>
          </p:cNvSpPr>
          <p:nvPr>
            <p:ph type="sldNum" sz="quarter" idx="12"/>
          </p:nvPr>
        </p:nvSpPr>
        <p:spPr/>
        <p:txBody>
          <a:bodyPr/>
          <a:lstStyle/>
          <a:p>
            <a:fld id="{FE954997-C674-43B3-87A7-1C878AE16C45}" type="slidenum">
              <a:rPr lang="fr-FR" smtClean="0"/>
              <a:pPr/>
              <a:t>24</a:t>
            </a:fld>
            <a:endParaRPr lang="fr-FR" dirty="0"/>
          </a:p>
        </p:txBody>
      </p:sp>
    </p:spTree>
    <p:extLst>
      <p:ext uri="{BB962C8B-B14F-4D97-AF65-F5344CB8AC3E}">
        <p14:creationId xmlns:p14="http://schemas.microsoft.com/office/powerpoint/2010/main" val="4033554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E7B5A-8D41-46AE-8DC7-669E82763FDE}"/>
              </a:ext>
            </a:extLst>
          </p:cNvPr>
          <p:cNvSpPr>
            <a:spLocks noGrp="1"/>
          </p:cNvSpPr>
          <p:nvPr>
            <p:ph type="title"/>
          </p:nvPr>
        </p:nvSpPr>
        <p:spPr/>
        <p:txBody>
          <a:bodyPr>
            <a:normAutofit fontScale="90000"/>
          </a:bodyPr>
          <a:lstStyle/>
          <a:p>
            <a:r>
              <a:rPr lang="fr-FR" dirty="0"/>
              <a:t>2-1-2 Codification </a:t>
            </a:r>
            <a:r>
              <a:rPr lang="fr-FR" dirty="0" smtClean="0"/>
              <a:t>stages locaux DAC, D(R)AAF, SGCD </a:t>
            </a:r>
            <a:r>
              <a:rPr lang="fr-FR" dirty="0"/>
              <a:t>et EPL</a:t>
            </a:r>
          </a:p>
        </p:txBody>
      </p:sp>
      <p:sp>
        <p:nvSpPr>
          <p:cNvPr id="3" name="Espace réservé du contenu 2">
            <a:extLst>
              <a:ext uri="{FF2B5EF4-FFF2-40B4-BE49-F238E27FC236}">
                <a16:creationId xmlns:a16="http://schemas.microsoft.com/office/drawing/2014/main" id="{2EA15F25-E26C-4D84-A927-FAF7C389F513}"/>
              </a:ext>
            </a:extLst>
          </p:cNvPr>
          <p:cNvSpPr>
            <a:spLocks noGrp="1"/>
          </p:cNvSpPr>
          <p:nvPr>
            <p:ph idx="1"/>
          </p:nvPr>
        </p:nvSpPr>
        <p:spPr>
          <a:xfrm>
            <a:off x="1247257" y="1274123"/>
            <a:ext cx="10363717" cy="621628"/>
          </a:xfrm>
        </p:spPr>
        <p:txBody>
          <a:bodyPr>
            <a:noAutofit/>
          </a:bodyPr>
          <a:lstStyle/>
          <a:p>
            <a:r>
              <a:rPr lang="fr-FR" sz="2000" dirty="0">
                <a:latin typeface="+mn-lt"/>
              </a:rPr>
              <a:t>A chaque stage correspond un code unique (10 caractères) à créer par le gestionnaire créateur du stage selon la règle de codification suivante </a:t>
            </a:r>
            <a:r>
              <a:rPr lang="fr-FR" dirty="0">
                <a:latin typeface="+mn-lt"/>
              </a:rPr>
              <a:t>(liste des codes : Séquence 2 du Manuel utilisateur)</a:t>
            </a:r>
            <a:r>
              <a:rPr lang="fr-FR" sz="2000" dirty="0">
                <a:latin typeface="+mn-lt"/>
              </a:rPr>
              <a:t> : </a:t>
            </a:r>
          </a:p>
        </p:txBody>
      </p:sp>
      <p:sp>
        <p:nvSpPr>
          <p:cNvPr id="4" name="Espace réservé du pied de page 3">
            <a:extLst>
              <a:ext uri="{FF2B5EF4-FFF2-40B4-BE49-F238E27FC236}">
                <a16:creationId xmlns:a16="http://schemas.microsoft.com/office/drawing/2014/main" id="{5BDC9279-113B-42CF-BA59-7B4E4579EE1D}"/>
              </a:ext>
            </a:extLst>
          </p:cNvPr>
          <p:cNvSpPr>
            <a:spLocks noGrp="1"/>
          </p:cNvSpPr>
          <p:nvPr>
            <p:ph type="ftr" sz="quarter" idx="11"/>
          </p:nvPr>
        </p:nvSpPr>
        <p:spPr/>
        <p:txBody>
          <a:bodyPr/>
          <a:lstStyle/>
          <a:p>
            <a:r>
              <a:rPr lang="fr-FR" dirty="0"/>
              <a:t>Module 1</a:t>
            </a:r>
          </a:p>
        </p:txBody>
      </p:sp>
      <p:sp>
        <p:nvSpPr>
          <p:cNvPr id="6" name="ZoneTexte 5">
            <a:extLst>
              <a:ext uri="{FF2B5EF4-FFF2-40B4-BE49-F238E27FC236}">
                <a16:creationId xmlns:a16="http://schemas.microsoft.com/office/drawing/2014/main" id="{CFEEDD85-C456-467C-BA50-16C357255BE2}"/>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Créer un stage / une session</a:t>
            </a:r>
          </a:p>
        </p:txBody>
      </p:sp>
      <p:sp>
        <p:nvSpPr>
          <p:cNvPr id="35" name="ZoneTexte 34">
            <a:extLst>
              <a:ext uri="{FF2B5EF4-FFF2-40B4-BE49-F238E27FC236}">
                <a16:creationId xmlns:a16="http://schemas.microsoft.com/office/drawing/2014/main" id="{C0097D67-4E3A-495A-8B54-7C2FC03F7318}"/>
              </a:ext>
            </a:extLst>
          </p:cNvPr>
          <p:cNvSpPr txBox="1"/>
          <p:nvPr/>
        </p:nvSpPr>
        <p:spPr>
          <a:xfrm>
            <a:off x="904239" y="3148392"/>
            <a:ext cx="11450320" cy="584775"/>
          </a:xfrm>
          <a:prstGeom prst="rect">
            <a:avLst/>
          </a:prstGeom>
          <a:noFill/>
        </p:spPr>
        <p:txBody>
          <a:bodyPr wrap="square" rtlCol="0">
            <a:spAutoFit/>
          </a:bodyPr>
          <a:lstStyle/>
          <a:p>
            <a:pPr algn="ctr"/>
            <a:r>
              <a:rPr lang="fr-FR" sz="3200" dirty="0"/>
              <a:t>[</a:t>
            </a:r>
            <a:r>
              <a:rPr lang="fr-FR" sz="3200" dirty="0">
                <a:solidFill>
                  <a:schemeClr val="accent2"/>
                </a:solidFill>
              </a:rPr>
              <a:t>Niveau</a:t>
            </a:r>
            <a:r>
              <a:rPr lang="fr-FR" sz="3200" dirty="0"/>
              <a:t>] [</a:t>
            </a:r>
            <a:r>
              <a:rPr lang="fr-FR" sz="3200" dirty="0">
                <a:solidFill>
                  <a:schemeClr val="accent5"/>
                </a:solidFill>
              </a:rPr>
              <a:t>Code</a:t>
            </a:r>
            <a:r>
              <a:rPr lang="fr-FR" sz="3200" dirty="0"/>
              <a:t>] [</a:t>
            </a:r>
            <a:r>
              <a:rPr lang="fr-FR" sz="3200" dirty="0">
                <a:solidFill>
                  <a:schemeClr val="accent4"/>
                </a:solidFill>
              </a:rPr>
              <a:t>Type structure</a:t>
            </a:r>
            <a:r>
              <a:rPr lang="fr-FR" sz="3200" dirty="0"/>
              <a:t>] [</a:t>
            </a:r>
            <a:r>
              <a:rPr lang="fr-FR" sz="3200" dirty="0">
                <a:solidFill>
                  <a:srgbClr val="7030A0"/>
                </a:solidFill>
              </a:rPr>
              <a:t>Code structure</a:t>
            </a:r>
            <a:r>
              <a:rPr lang="fr-FR" sz="3200" dirty="0"/>
              <a:t>] [</a:t>
            </a:r>
            <a:r>
              <a:rPr lang="fr-FR" sz="3200" dirty="0">
                <a:solidFill>
                  <a:schemeClr val="accent6"/>
                </a:solidFill>
              </a:rPr>
              <a:t>Numéro d’ordre</a:t>
            </a:r>
            <a:r>
              <a:rPr lang="fr-FR" sz="3200" dirty="0"/>
              <a:t>]</a:t>
            </a:r>
          </a:p>
        </p:txBody>
      </p:sp>
      <p:sp>
        <p:nvSpPr>
          <p:cNvPr id="42" name="ZoneTexte 41">
            <a:extLst>
              <a:ext uri="{FF2B5EF4-FFF2-40B4-BE49-F238E27FC236}">
                <a16:creationId xmlns:a16="http://schemas.microsoft.com/office/drawing/2014/main" id="{4F939D70-7E07-4213-BA7E-663FE16D1788}"/>
              </a:ext>
            </a:extLst>
          </p:cNvPr>
          <p:cNvSpPr txBox="1"/>
          <p:nvPr/>
        </p:nvSpPr>
        <p:spPr>
          <a:xfrm>
            <a:off x="1229660" y="2569345"/>
            <a:ext cx="1370665" cy="338554"/>
          </a:xfrm>
          <a:prstGeom prst="rect">
            <a:avLst/>
          </a:prstGeom>
          <a:noFill/>
        </p:spPr>
        <p:txBody>
          <a:bodyPr wrap="square" rtlCol="0">
            <a:spAutoFit/>
          </a:bodyPr>
          <a:lstStyle/>
          <a:p>
            <a:r>
              <a:rPr lang="fr-FR" sz="1600" dirty="0"/>
              <a:t>L : Stage Local</a:t>
            </a:r>
          </a:p>
        </p:txBody>
      </p:sp>
      <p:cxnSp>
        <p:nvCxnSpPr>
          <p:cNvPr id="43" name="Connecteur droit 42">
            <a:extLst>
              <a:ext uri="{FF2B5EF4-FFF2-40B4-BE49-F238E27FC236}">
                <a16:creationId xmlns:a16="http://schemas.microsoft.com/office/drawing/2014/main" id="{D8A6254D-76F5-4381-ADB8-4B7A7CE680A5}"/>
              </a:ext>
            </a:extLst>
          </p:cNvPr>
          <p:cNvCxnSpPr>
            <a:cxnSpLocks/>
          </p:cNvCxnSpPr>
          <p:nvPr/>
        </p:nvCxnSpPr>
        <p:spPr>
          <a:xfrm flipH="1">
            <a:off x="1914992" y="2902094"/>
            <a:ext cx="0" cy="309862"/>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E8783747-DD14-4CAB-A2A9-416BA2D7E4EF}"/>
              </a:ext>
            </a:extLst>
          </p:cNvPr>
          <p:cNvCxnSpPr>
            <a:cxnSpLocks/>
          </p:cNvCxnSpPr>
          <p:nvPr/>
        </p:nvCxnSpPr>
        <p:spPr>
          <a:xfrm flipV="1">
            <a:off x="3108325" y="3702317"/>
            <a:ext cx="0" cy="503612"/>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047186C2-C0DF-48A0-9E59-0F50FFF65B49}"/>
              </a:ext>
            </a:extLst>
          </p:cNvPr>
          <p:cNvSpPr txBox="1"/>
          <p:nvPr/>
        </p:nvSpPr>
        <p:spPr>
          <a:xfrm>
            <a:off x="1363002" y="4205929"/>
            <a:ext cx="3186773" cy="830997"/>
          </a:xfrm>
          <a:prstGeom prst="rect">
            <a:avLst/>
          </a:prstGeom>
          <a:noFill/>
        </p:spPr>
        <p:txBody>
          <a:bodyPr wrap="square" rtlCol="0">
            <a:spAutoFit/>
          </a:bodyPr>
          <a:lstStyle/>
          <a:p>
            <a:pPr marL="285750" indent="-285750">
              <a:buFont typeface="Arial" panose="020B0604020202020204" pitchFamily="34" charset="0"/>
              <a:buChar char="•"/>
            </a:pPr>
            <a:r>
              <a:rPr lang="fr-FR" sz="1600" dirty="0"/>
              <a:t>Code Région XX du département du siège de la </a:t>
            </a:r>
            <a:r>
              <a:rPr lang="fr-FR" sz="1600" dirty="0" smtClean="0"/>
              <a:t>DRAAF</a:t>
            </a:r>
          </a:p>
          <a:p>
            <a:pPr marL="285750" indent="-285750">
              <a:buFont typeface="Arial" panose="020B0604020202020204" pitchFamily="34" charset="0"/>
              <a:buChar char="•"/>
            </a:pPr>
            <a:r>
              <a:rPr lang="fr-FR" sz="1600" dirty="0" smtClean="0"/>
              <a:t>Pour les DAC : AC</a:t>
            </a:r>
            <a:endParaRPr lang="fr-FR" sz="1600" dirty="0"/>
          </a:p>
        </p:txBody>
      </p:sp>
      <p:cxnSp>
        <p:nvCxnSpPr>
          <p:cNvPr id="55" name="Connecteur droit 54">
            <a:extLst>
              <a:ext uri="{FF2B5EF4-FFF2-40B4-BE49-F238E27FC236}">
                <a16:creationId xmlns:a16="http://schemas.microsoft.com/office/drawing/2014/main" id="{4BCD849F-6872-4184-8D4E-236F18D34F63}"/>
              </a:ext>
            </a:extLst>
          </p:cNvPr>
          <p:cNvCxnSpPr>
            <a:cxnSpLocks/>
          </p:cNvCxnSpPr>
          <p:nvPr/>
        </p:nvCxnSpPr>
        <p:spPr>
          <a:xfrm flipV="1">
            <a:off x="1329092" y="2902094"/>
            <a:ext cx="1171800" cy="374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E7AA8645-F747-4772-A364-FE842D81AA67}"/>
              </a:ext>
            </a:extLst>
          </p:cNvPr>
          <p:cNvCxnSpPr>
            <a:cxnSpLocks/>
          </p:cNvCxnSpPr>
          <p:nvPr/>
        </p:nvCxnSpPr>
        <p:spPr>
          <a:xfrm>
            <a:off x="1778576" y="4205929"/>
            <a:ext cx="265949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3A244C6C-01AF-4CC7-8099-C665A41876E8}"/>
              </a:ext>
            </a:extLst>
          </p:cNvPr>
          <p:cNvCxnSpPr>
            <a:cxnSpLocks/>
          </p:cNvCxnSpPr>
          <p:nvPr/>
        </p:nvCxnSpPr>
        <p:spPr>
          <a:xfrm>
            <a:off x="7799526" y="2913556"/>
            <a:ext cx="0" cy="298400"/>
          </a:xfrm>
          <a:prstGeom prst="line">
            <a:avLst/>
          </a:prstGeom>
          <a:ln>
            <a:solidFill>
              <a:srgbClr val="7030A0"/>
            </a:solidFill>
            <a:tailEnd type="ova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9B508AA4-6EF6-46D3-98DF-5C604C6BE4D7}"/>
              </a:ext>
            </a:extLst>
          </p:cNvPr>
          <p:cNvCxnSpPr>
            <a:cxnSpLocks/>
          </p:cNvCxnSpPr>
          <p:nvPr/>
        </p:nvCxnSpPr>
        <p:spPr>
          <a:xfrm>
            <a:off x="6485526" y="2905834"/>
            <a:ext cx="2628000"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61" name="ZoneTexte 60">
            <a:extLst>
              <a:ext uri="{FF2B5EF4-FFF2-40B4-BE49-F238E27FC236}">
                <a16:creationId xmlns:a16="http://schemas.microsoft.com/office/drawing/2014/main" id="{548CE0B1-1069-4107-941C-1576460AE7D0}"/>
              </a:ext>
            </a:extLst>
          </p:cNvPr>
          <p:cNvSpPr txBox="1"/>
          <p:nvPr/>
        </p:nvSpPr>
        <p:spPr>
          <a:xfrm>
            <a:off x="6276109" y="1882905"/>
            <a:ext cx="5151041" cy="1508105"/>
          </a:xfrm>
          <a:prstGeom prst="rect">
            <a:avLst/>
          </a:prstGeom>
          <a:noFill/>
        </p:spPr>
        <p:txBody>
          <a:bodyPr wrap="square" rtlCol="0">
            <a:spAutoFit/>
          </a:bodyPr>
          <a:lstStyle/>
          <a:p>
            <a:pPr marL="285750" indent="-285750">
              <a:buFont typeface="Arial" panose="020B0604020202020204" pitchFamily="34" charset="0"/>
              <a:buChar char="•"/>
            </a:pPr>
            <a:r>
              <a:rPr lang="fr-FR" sz="1600" dirty="0" smtClean="0"/>
              <a:t>SGCD : 2 </a:t>
            </a:r>
            <a:r>
              <a:rPr lang="fr-FR" sz="1600" dirty="0"/>
              <a:t>chiffres identifiant le département </a:t>
            </a:r>
            <a:endParaRPr lang="fr-FR" sz="1600" dirty="0" smtClean="0"/>
          </a:p>
          <a:p>
            <a:pPr marL="285750" indent="-285750">
              <a:buFont typeface="Arial" panose="020B0604020202020204" pitchFamily="34" charset="0"/>
              <a:buChar char="•"/>
            </a:pPr>
            <a:r>
              <a:rPr lang="fr-FR" sz="1600" dirty="0" smtClean="0"/>
              <a:t>EPL : 2 </a:t>
            </a:r>
            <a:r>
              <a:rPr lang="fr-FR" sz="1600" dirty="0"/>
              <a:t>lettres identifiant </a:t>
            </a:r>
            <a:r>
              <a:rPr lang="fr-FR" sz="1600" dirty="0" smtClean="0"/>
              <a:t>l’EPL*  </a:t>
            </a:r>
          </a:p>
          <a:p>
            <a:pPr marL="285750" indent="-285750">
              <a:buFont typeface="Arial" panose="020B0604020202020204" pitchFamily="34" charset="0"/>
              <a:buChar char="•"/>
            </a:pPr>
            <a:r>
              <a:rPr lang="fr-FR" sz="1600" dirty="0" smtClean="0"/>
              <a:t>DAC : 2 lettres identifiant la DAC</a:t>
            </a:r>
          </a:p>
          <a:p>
            <a:pPr marL="285750" indent="-285750">
              <a:buFont typeface="Arial" panose="020B0604020202020204" pitchFamily="34" charset="0"/>
              <a:buChar char="•"/>
            </a:pPr>
            <a:r>
              <a:rPr lang="fr-FR" sz="1600" dirty="0" smtClean="0"/>
              <a:t>DRAAF : code </a:t>
            </a:r>
            <a:r>
              <a:rPr lang="fr-FR" sz="1600" dirty="0"/>
              <a:t>Région XX du département du </a:t>
            </a:r>
            <a:r>
              <a:rPr lang="fr-FR" sz="1600" dirty="0" smtClean="0"/>
              <a:t>siège</a:t>
            </a:r>
          </a:p>
          <a:p>
            <a:r>
              <a:rPr lang="fr-FR" sz="1200" dirty="0" smtClean="0"/>
              <a:t>*se </a:t>
            </a:r>
            <a:r>
              <a:rPr lang="fr-FR" sz="1200" dirty="0"/>
              <a:t>retrouvent dans le code UO du rôle/périmètre d’habilitation du gestionnaire</a:t>
            </a:r>
          </a:p>
          <a:p>
            <a:pPr marL="285750" indent="-285750">
              <a:buFont typeface="Arial" panose="020B0604020202020204" pitchFamily="34" charset="0"/>
              <a:buChar char="•"/>
            </a:pPr>
            <a:endParaRPr lang="fr-FR" sz="1600" dirty="0"/>
          </a:p>
        </p:txBody>
      </p:sp>
      <p:cxnSp>
        <p:nvCxnSpPr>
          <p:cNvPr id="69" name="Connecteur droit 68">
            <a:extLst>
              <a:ext uri="{FF2B5EF4-FFF2-40B4-BE49-F238E27FC236}">
                <a16:creationId xmlns:a16="http://schemas.microsoft.com/office/drawing/2014/main" id="{7EDBBC58-337C-4E70-AA88-D5C1AB65D80A}"/>
              </a:ext>
            </a:extLst>
          </p:cNvPr>
          <p:cNvCxnSpPr>
            <a:cxnSpLocks/>
          </p:cNvCxnSpPr>
          <p:nvPr/>
        </p:nvCxnSpPr>
        <p:spPr>
          <a:xfrm flipH="1" flipV="1">
            <a:off x="10713647" y="3702317"/>
            <a:ext cx="1978" cy="191144"/>
          </a:xfrm>
          <a:prstGeom prst="line">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D2DC9CFB-E8F2-421E-B8B4-F7A0AF04F6EC}"/>
              </a:ext>
            </a:extLst>
          </p:cNvPr>
          <p:cNvCxnSpPr>
            <a:cxnSpLocks/>
          </p:cNvCxnSpPr>
          <p:nvPr/>
        </p:nvCxnSpPr>
        <p:spPr>
          <a:xfrm>
            <a:off x="8748369" y="3893461"/>
            <a:ext cx="267878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2" name="ZoneTexte 71">
            <a:extLst>
              <a:ext uri="{FF2B5EF4-FFF2-40B4-BE49-F238E27FC236}">
                <a16:creationId xmlns:a16="http://schemas.microsoft.com/office/drawing/2014/main" id="{B8545306-1DBC-4DE6-B12C-11562B376B91}"/>
              </a:ext>
            </a:extLst>
          </p:cNvPr>
          <p:cNvSpPr txBox="1"/>
          <p:nvPr/>
        </p:nvSpPr>
        <p:spPr>
          <a:xfrm>
            <a:off x="8690274" y="3925847"/>
            <a:ext cx="3316564" cy="1077218"/>
          </a:xfrm>
          <a:prstGeom prst="rect">
            <a:avLst/>
          </a:prstGeom>
          <a:noFill/>
        </p:spPr>
        <p:txBody>
          <a:bodyPr wrap="square" rtlCol="0">
            <a:spAutoFit/>
          </a:bodyPr>
          <a:lstStyle/>
          <a:p>
            <a:r>
              <a:rPr lang="fr-FR" sz="1600" dirty="0"/>
              <a:t>0001, 0002, etc. Pour déterminer le numéro </a:t>
            </a:r>
            <a:r>
              <a:rPr lang="fr-FR" sz="1600" dirty="0" smtClean="0"/>
              <a:t>d’ordre, faire </a:t>
            </a:r>
            <a:r>
              <a:rPr lang="fr-FR" sz="1600" dirty="0"/>
              <a:t>une recherche des stages existants sur le début du code : par exemple L87ETU% </a:t>
            </a:r>
          </a:p>
        </p:txBody>
      </p:sp>
      <p:sp>
        <p:nvSpPr>
          <p:cNvPr id="76" name="Rectangle : coins arrondis 75">
            <a:extLst>
              <a:ext uri="{FF2B5EF4-FFF2-40B4-BE49-F238E27FC236}">
                <a16:creationId xmlns:a16="http://schemas.microsoft.com/office/drawing/2014/main" id="{9AD7A27E-0CFE-4A24-A78E-467245E4A016}"/>
              </a:ext>
            </a:extLst>
          </p:cNvPr>
          <p:cNvSpPr/>
          <p:nvPr/>
        </p:nvSpPr>
        <p:spPr>
          <a:xfrm>
            <a:off x="2826328" y="5093647"/>
            <a:ext cx="8088284" cy="116419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7" name="ZoneTexte 76">
            <a:extLst>
              <a:ext uri="{FF2B5EF4-FFF2-40B4-BE49-F238E27FC236}">
                <a16:creationId xmlns:a16="http://schemas.microsoft.com/office/drawing/2014/main" id="{70853165-35B2-4073-A804-75EE30D129E5}"/>
              </a:ext>
            </a:extLst>
          </p:cNvPr>
          <p:cNvSpPr txBox="1"/>
          <p:nvPr/>
        </p:nvSpPr>
        <p:spPr>
          <a:xfrm rot="16200000">
            <a:off x="2562935" y="5524068"/>
            <a:ext cx="1001299" cy="369332"/>
          </a:xfrm>
          <a:prstGeom prst="rect">
            <a:avLst/>
          </a:prstGeom>
          <a:noFill/>
        </p:spPr>
        <p:txBody>
          <a:bodyPr wrap="square" rtlCol="0">
            <a:spAutoFit/>
          </a:bodyPr>
          <a:lstStyle/>
          <a:p>
            <a:r>
              <a:rPr lang="fr-FR" b="1" dirty="0">
                <a:solidFill>
                  <a:srgbClr val="00AC8C"/>
                </a:solidFill>
              </a:rPr>
              <a:t>Exemple</a:t>
            </a:r>
          </a:p>
        </p:txBody>
      </p:sp>
      <p:cxnSp>
        <p:nvCxnSpPr>
          <p:cNvPr id="40" name="Connecteur droit 39">
            <a:extLst>
              <a:ext uri="{FF2B5EF4-FFF2-40B4-BE49-F238E27FC236}">
                <a16:creationId xmlns:a16="http://schemas.microsoft.com/office/drawing/2014/main" id="{79340A37-1BF2-403E-9863-19AEC5377212}"/>
              </a:ext>
            </a:extLst>
          </p:cNvPr>
          <p:cNvCxnSpPr>
            <a:cxnSpLocks/>
          </p:cNvCxnSpPr>
          <p:nvPr/>
        </p:nvCxnSpPr>
        <p:spPr>
          <a:xfrm flipH="1" flipV="1">
            <a:off x="5925919" y="3702317"/>
            <a:ext cx="1900" cy="122317"/>
          </a:xfrm>
          <a:prstGeom prst="line">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0871F3E2-53B7-45A0-840D-A25C0AAC1F7E}"/>
              </a:ext>
            </a:extLst>
          </p:cNvPr>
          <p:cNvSpPr txBox="1"/>
          <p:nvPr/>
        </p:nvSpPr>
        <p:spPr>
          <a:xfrm>
            <a:off x="4553447" y="3881897"/>
            <a:ext cx="2172760" cy="830997"/>
          </a:xfrm>
          <a:prstGeom prst="rect">
            <a:avLst/>
          </a:prstGeom>
          <a:noFill/>
        </p:spPr>
        <p:txBody>
          <a:bodyPr wrap="square" rtlCol="0">
            <a:spAutoFit/>
          </a:bodyPr>
          <a:lstStyle/>
          <a:p>
            <a:pPr marL="182563" indent="-182563">
              <a:buFont typeface="Arial" panose="020B0604020202020204" pitchFamily="34" charset="0"/>
              <a:buChar char="•"/>
            </a:pPr>
            <a:r>
              <a:rPr lang="fr-FR" sz="1600" dirty="0" smtClean="0"/>
              <a:t>E : agents en EPL</a:t>
            </a:r>
          </a:p>
          <a:p>
            <a:pPr marL="182563" indent="-182563">
              <a:buFont typeface="Arial" panose="020B0604020202020204" pitchFamily="34" charset="0"/>
              <a:buChar char="•"/>
            </a:pPr>
            <a:r>
              <a:rPr lang="fr-FR" sz="1600" dirty="0" smtClean="0"/>
              <a:t>P : agents </a:t>
            </a:r>
            <a:r>
              <a:rPr lang="fr-FR" sz="1600" dirty="0" err="1" smtClean="0"/>
              <a:t>DDetsPP</a:t>
            </a:r>
            <a:endParaRPr lang="fr-FR" sz="1600" dirty="0" smtClean="0"/>
          </a:p>
          <a:p>
            <a:pPr marL="182563" indent="-182563">
              <a:buFont typeface="Arial" panose="020B0604020202020204" pitchFamily="34" charset="0"/>
              <a:buChar char="•"/>
            </a:pPr>
            <a:r>
              <a:rPr lang="fr-FR" sz="1600" dirty="0" smtClean="0"/>
              <a:t>T : agents en DDT(M)</a:t>
            </a:r>
            <a:endParaRPr lang="fr-FR" sz="1600" dirty="0"/>
          </a:p>
        </p:txBody>
      </p:sp>
      <p:cxnSp>
        <p:nvCxnSpPr>
          <p:cNvPr id="45" name="Connecteur droit 44">
            <a:extLst>
              <a:ext uri="{FF2B5EF4-FFF2-40B4-BE49-F238E27FC236}">
                <a16:creationId xmlns:a16="http://schemas.microsoft.com/office/drawing/2014/main" id="{19796050-14D7-4DFE-8479-7C18BD8E8962}"/>
              </a:ext>
            </a:extLst>
          </p:cNvPr>
          <p:cNvCxnSpPr>
            <a:cxnSpLocks/>
          </p:cNvCxnSpPr>
          <p:nvPr/>
        </p:nvCxnSpPr>
        <p:spPr>
          <a:xfrm>
            <a:off x="4663440" y="3824634"/>
            <a:ext cx="372338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3" name="Rectangle : avec coins arrondis en diagonale 52">
            <a:extLst>
              <a:ext uri="{FF2B5EF4-FFF2-40B4-BE49-F238E27FC236}">
                <a16:creationId xmlns:a16="http://schemas.microsoft.com/office/drawing/2014/main" id="{7F99B5CF-F499-458E-8E52-6C4B665E9088}"/>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54" name="Rectangle : avec coins arrondis en diagonale 53">
            <a:extLst>
              <a:ext uri="{FF2B5EF4-FFF2-40B4-BE49-F238E27FC236}">
                <a16:creationId xmlns:a16="http://schemas.microsoft.com/office/drawing/2014/main" id="{C59B4D21-1814-4DFE-9564-404E9B57FA22}"/>
              </a:ext>
            </a:extLst>
          </p:cNvPr>
          <p:cNvSpPr/>
          <p:nvPr/>
        </p:nvSpPr>
        <p:spPr>
          <a:xfrm>
            <a:off x="60960" y="1604709"/>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 –</a:t>
            </a:r>
            <a:br>
              <a:rPr lang="fr-FR" sz="1000" dirty="0"/>
            </a:br>
            <a:r>
              <a:rPr lang="fr-FR" sz="1000" dirty="0"/>
              <a:t>Stage / Session</a:t>
            </a:r>
          </a:p>
        </p:txBody>
      </p:sp>
      <p:sp>
        <p:nvSpPr>
          <p:cNvPr id="56" name="Rectangle : avec coins arrondis en diagonale 55">
            <a:extLst>
              <a:ext uri="{FF2B5EF4-FFF2-40B4-BE49-F238E27FC236}">
                <a16:creationId xmlns:a16="http://schemas.microsoft.com/office/drawing/2014/main" id="{2D103168-AD32-4499-917E-047B4A4CAF46}"/>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58" name="Rectangle : avec coins arrondis en diagonale 57">
            <a:extLst>
              <a:ext uri="{FF2B5EF4-FFF2-40B4-BE49-F238E27FC236}">
                <a16:creationId xmlns:a16="http://schemas.microsoft.com/office/drawing/2014/main" id="{C53810D4-C823-45AC-BB9D-B0EE76088D79}"/>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62" name="Rectangle : avec coins arrondis en diagonale 61">
            <a:extLst>
              <a:ext uri="{FF2B5EF4-FFF2-40B4-BE49-F238E27FC236}">
                <a16:creationId xmlns:a16="http://schemas.microsoft.com/office/drawing/2014/main" id="{142211D9-A6CD-41CB-BC6C-1B15DC46E996}"/>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78" name="Rectangle : avec coins arrondis en diagonale 77">
            <a:extLst>
              <a:ext uri="{FF2B5EF4-FFF2-40B4-BE49-F238E27FC236}">
                <a16:creationId xmlns:a16="http://schemas.microsoft.com/office/drawing/2014/main" id="{834A7A94-1ACD-4134-8548-A519BEBC1C05}"/>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79" name="Rectangle : avec coins arrondis en diagonale 78">
            <a:extLst>
              <a:ext uri="{FF2B5EF4-FFF2-40B4-BE49-F238E27FC236}">
                <a16:creationId xmlns:a16="http://schemas.microsoft.com/office/drawing/2014/main" id="{93C8C78D-336F-44C8-B51D-2BE6C8284061}"/>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80" name="Rectangle : avec coins arrondis en diagonale 79">
            <a:extLst>
              <a:ext uri="{FF2B5EF4-FFF2-40B4-BE49-F238E27FC236}">
                <a16:creationId xmlns:a16="http://schemas.microsoft.com/office/drawing/2014/main" id="{F947920B-3A87-4FCA-B5BE-9AFEE0492C2B}"/>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81" name="Rectangle : avec coins arrondis en diagonale 80">
            <a:extLst>
              <a:ext uri="{FF2B5EF4-FFF2-40B4-BE49-F238E27FC236}">
                <a16:creationId xmlns:a16="http://schemas.microsoft.com/office/drawing/2014/main" id="{F5AD3D7E-4CB5-4205-ADE2-E211E663B859}"/>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7" name="Espace réservé de la date 6">
            <a:extLst>
              <a:ext uri="{FF2B5EF4-FFF2-40B4-BE49-F238E27FC236}">
                <a16:creationId xmlns:a16="http://schemas.microsoft.com/office/drawing/2014/main" id="{E2989769-AD4B-4F3C-A083-D2E806F0009E}"/>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A64483A9-D155-42BA-973D-30310CBED0EB}"/>
              </a:ext>
            </a:extLst>
          </p:cNvPr>
          <p:cNvSpPr>
            <a:spLocks noGrp="1"/>
          </p:cNvSpPr>
          <p:nvPr>
            <p:ph type="sldNum" sz="quarter" idx="12"/>
          </p:nvPr>
        </p:nvSpPr>
        <p:spPr/>
        <p:txBody>
          <a:bodyPr/>
          <a:lstStyle/>
          <a:p>
            <a:fld id="{FE954997-C674-43B3-87A7-1C878AE16C45}" type="slidenum">
              <a:rPr lang="fr-FR" smtClean="0"/>
              <a:pPr/>
              <a:t>25</a:t>
            </a:fld>
            <a:endParaRPr lang="fr-FR" dirty="0"/>
          </a:p>
        </p:txBody>
      </p:sp>
      <p:sp>
        <p:nvSpPr>
          <p:cNvPr id="39" name="ZoneTexte 38">
            <a:extLst>
              <a:ext uri="{FF2B5EF4-FFF2-40B4-BE49-F238E27FC236}">
                <a16:creationId xmlns:a16="http://schemas.microsoft.com/office/drawing/2014/main" id="{0871F3E2-53B7-45A0-840D-A25C0AAC1F7E}"/>
              </a:ext>
            </a:extLst>
          </p:cNvPr>
          <p:cNvSpPr txBox="1"/>
          <p:nvPr/>
        </p:nvSpPr>
        <p:spPr>
          <a:xfrm>
            <a:off x="4565629" y="4606363"/>
            <a:ext cx="3965514" cy="338554"/>
          </a:xfrm>
          <a:prstGeom prst="rect">
            <a:avLst/>
          </a:prstGeom>
          <a:noFill/>
        </p:spPr>
        <p:txBody>
          <a:bodyPr wrap="square" rtlCol="0">
            <a:spAutoFit/>
          </a:bodyPr>
          <a:lstStyle/>
          <a:p>
            <a:pPr marL="182563" indent="-182563">
              <a:buFont typeface="Arial" panose="020B0604020202020204" pitchFamily="34" charset="0"/>
              <a:buChar char="•"/>
            </a:pPr>
            <a:r>
              <a:rPr lang="fr-FR" sz="1600" dirty="0" smtClean="0"/>
              <a:t>G</a:t>
            </a:r>
            <a:r>
              <a:rPr lang="fr-FR" sz="1600" dirty="0"/>
              <a:t> : agents en DDetsPP et </a:t>
            </a:r>
            <a:r>
              <a:rPr lang="fr-FR" sz="1600" dirty="0" smtClean="0"/>
              <a:t>agents en </a:t>
            </a:r>
            <a:r>
              <a:rPr lang="fr-FR" sz="1600" dirty="0"/>
              <a:t>DDT(M</a:t>
            </a:r>
            <a:r>
              <a:rPr lang="fr-FR" sz="1600" dirty="0" smtClean="0"/>
              <a:t>)</a:t>
            </a:r>
          </a:p>
        </p:txBody>
      </p:sp>
      <p:sp>
        <p:nvSpPr>
          <p:cNvPr id="41" name="ZoneTexte 40">
            <a:extLst>
              <a:ext uri="{FF2B5EF4-FFF2-40B4-BE49-F238E27FC236}">
                <a16:creationId xmlns:a16="http://schemas.microsoft.com/office/drawing/2014/main" id="{0871F3E2-53B7-45A0-840D-A25C0AAC1F7E}"/>
              </a:ext>
            </a:extLst>
          </p:cNvPr>
          <p:cNvSpPr txBox="1"/>
          <p:nvPr/>
        </p:nvSpPr>
        <p:spPr>
          <a:xfrm>
            <a:off x="6617993" y="3872858"/>
            <a:ext cx="1933925" cy="584775"/>
          </a:xfrm>
          <a:prstGeom prst="rect">
            <a:avLst/>
          </a:prstGeom>
          <a:noFill/>
        </p:spPr>
        <p:txBody>
          <a:bodyPr wrap="square" rtlCol="0">
            <a:spAutoFit/>
          </a:bodyPr>
          <a:lstStyle/>
          <a:p>
            <a:pPr marL="182563" indent="-182563">
              <a:buFont typeface="Arial" panose="020B0604020202020204" pitchFamily="34" charset="0"/>
              <a:buChar char="•"/>
            </a:pPr>
            <a:r>
              <a:rPr lang="fr-FR" sz="1600" dirty="0" smtClean="0"/>
              <a:t>R : agents D(R)AAF</a:t>
            </a:r>
            <a:endParaRPr lang="fr-FR" sz="1600" dirty="0"/>
          </a:p>
          <a:p>
            <a:pPr marL="182563" indent="-182563">
              <a:buFont typeface="Arial" panose="020B0604020202020204" pitchFamily="34" charset="0"/>
              <a:buChar char="•"/>
            </a:pPr>
            <a:r>
              <a:rPr lang="fr-FR" sz="1600" dirty="0" smtClean="0"/>
              <a:t>D : agents DAC</a:t>
            </a:r>
            <a:endParaRPr lang="fr-FR" sz="1600" dirty="0"/>
          </a:p>
        </p:txBody>
      </p:sp>
      <p:graphicFrame>
        <p:nvGraphicFramePr>
          <p:cNvPr id="46" name="Tableau 45">
            <a:extLst>
              <a:ext uri="{FF2B5EF4-FFF2-40B4-BE49-F238E27FC236}">
                <a16:creationId xmlns:a16="http://schemas.microsoft.com/office/drawing/2014/main" id="{5655A767-CFAA-422D-A8DA-5CB5E33DCA2D}"/>
              </a:ext>
            </a:extLst>
          </p:cNvPr>
          <p:cNvGraphicFramePr>
            <a:graphicFrameLocks noGrp="1"/>
          </p:cNvGraphicFramePr>
          <p:nvPr>
            <p:extLst>
              <p:ext uri="{D42A27DB-BD31-4B8C-83A1-F6EECF244321}">
                <p14:modId xmlns:p14="http://schemas.microsoft.com/office/powerpoint/2010/main" val="2324762139"/>
              </p:ext>
            </p:extLst>
          </p:nvPr>
        </p:nvGraphicFramePr>
        <p:xfrm>
          <a:off x="3319845" y="5151795"/>
          <a:ext cx="6817790" cy="1066800"/>
        </p:xfrm>
        <a:graphic>
          <a:graphicData uri="http://schemas.openxmlformats.org/drawingml/2006/table">
            <a:tbl>
              <a:tblPr firstRow="1" firstCol="1" bandRow="1"/>
              <a:tblGrid>
                <a:gridCol w="5557950">
                  <a:extLst>
                    <a:ext uri="{9D8B030D-6E8A-4147-A177-3AD203B41FA5}">
                      <a16:colId xmlns:a16="http://schemas.microsoft.com/office/drawing/2014/main" val="3298246636"/>
                    </a:ext>
                  </a:extLst>
                </a:gridCol>
                <a:gridCol w="1259840">
                  <a:extLst>
                    <a:ext uri="{9D8B030D-6E8A-4147-A177-3AD203B41FA5}">
                      <a16:colId xmlns:a16="http://schemas.microsoft.com/office/drawing/2014/main" val="4113766263"/>
                    </a:ext>
                  </a:extLst>
                </a:gridCol>
              </a:tblGrid>
              <a:tr h="209911">
                <a:tc>
                  <a:txBody>
                    <a:bodyPr/>
                    <a:lstStyle/>
                    <a:p>
                      <a:pPr marL="36195"/>
                      <a:r>
                        <a:rPr lang="fr-FR" sz="1400" b="1" dirty="0">
                          <a:effectLst/>
                          <a:latin typeface="Calibri" panose="020F0502020204030204" pitchFamily="34" charset="0"/>
                          <a:ea typeface="Calibri" panose="020F0502020204030204" pitchFamily="34" charset="0"/>
                          <a:cs typeface="Times New Roman" panose="02020603050405020304" pitchFamily="18" charset="0"/>
                        </a:rPr>
                        <a:t>Type de stage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solidFill>
                      <a:srgbClr val="E3F5F1"/>
                    </a:solidFill>
                  </a:tcPr>
                </a:tc>
                <a:tc>
                  <a:txBody>
                    <a:bodyPr/>
                    <a:lstStyle/>
                    <a:p>
                      <a:pPr marL="36195"/>
                      <a:r>
                        <a:rPr lang="fr-F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Codification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solidFill>
                      <a:srgbClr val="E3F5F1"/>
                    </a:solidFill>
                  </a:tcPr>
                </a:tc>
                <a:extLst>
                  <a:ext uri="{0D108BD9-81ED-4DB2-BD59-A6C34878D82A}">
                    <a16:rowId xmlns:a16="http://schemas.microsoft.com/office/drawing/2014/main" val="772217863"/>
                  </a:ext>
                </a:extLst>
              </a:tr>
              <a:tr h="0">
                <a:tc>
                  <a:txBody>
                    <a:bodyPr/>
                    <a:lstStyle/>
                    <a:p>
                      <a:pPr marL="36195"/>
                      <a:r>
                        <a:rPr lang="fr-FR" sz="1400" dirty="0">
                          <a:effectLst/>
                          <a:latin typeface="Calibri" panose="020F0502020204030204" pitchFamily="34" charset="0"/>
                          <a:ea typeface="Calibri" panose="020F0502020204030204" pitchFamily="34" charset="0"/>
                          <a:cs typeface="Times New Roman" panose="02020603050405020304" pitchFamily="18" charset="0"/>
                        </a:rPr>
                        <a:t>Stage </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local organisé par EPL Tulle (Nouvelle Aquitaine)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tcPr>
                </a:tc>
                <a:tc>
                  <a:txBody>
                    <a:bodyPr/>
                    <a:lstStyle/>
                    <a:p>
                      <a:pPr marL="36195"/>
                      <a:r>
                        <a:rPr lang="fr-FR" sz="1400" b="0" dirty="0" smtClean="0">
                          <a:effectLst/>
                          <a:latin typeface="Calibri" panose="020F0502020204030204" pitchFamily="34" charset="0"/>
                          <a:ea typeface="Calibri" panose="020F0502020204030204" pitchFamily="34" charset="0"/>
                          <a:cs typeface="Times New Roman" panose="02020603050405020304" pitchFamily="18" charset="0"/>
                        </a:rPr>
                        <a:t>L87ETU0001</a:t>
                      </a:r>
                      <a:endParaRPr lang="fr-F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tcPr>
                </a:tc>
                <a:extLst>
                  <a:ext uri="{0D108BD9-81ED-4DB2-BD59-A6C34878D82A}">
                    <a16:rowId xmlns:a16="http://schemas.microsoft.com/office/drawing/2014/main" val="4097770494"/>
                  </a:ext>
                </a:extLst>
              </a:tr>
              <a:tr h="0">
                <a:tc>
                  <a:txBody>
                    <a:bodyPr/>
                    <a:lstStyle/>
                    <a:p>
                      <a:pPr marL="36195"/>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Stage local organisé par le SGCD 46 pour les agents de la DDT (Occitanie)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tcPr>
                </a:tc>
                <a:tc>
                  <a:txBody>
                    <a:bodyPr/>
                    <a:lstStyle/>
                    <a:p>
                      <a:pPr marL="36195"/>
                      <a:r>
                        <a:rPr lang="fr-FR" sz="1400" b="0" dirty="0" smtClean="0">
                          <a:effectLst/>
                          <a:latin typeface="Calibri" panose="020F0502020204030204" pitchFamily="34" charset="0"/>
                          <a:ea typeface="Calibri" panose="020F0502020204030204" pitchFamily="34" charset="0"/>
                          <a:cs typeface="Times New Roman" panose="02020603050405020304" pitchFamily="18" charset="0"/>
                        </a:rPr>
                        <a:t>L31T460001</a:t>
                      </a:r>
                      <a:endParaRPr lang="fr-F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tcPr>
                </a:tc>
                <a:extLst>
                  <a:ext uri="{0D108BD9-81ED-4DB2-BD59-A6C34878D82A}">
                    <a16:rowId xmlns:a16="http://schemas.microsoft.com/office/drawing/2014/main" val="1336734226"/>
                  </a:ext>
                </a:extLst>
              </a:tr>
              <a:tr h="0">
                <a:tc>
                  <a:txBody>
                    <a:bodyPr/>
                    <a:lstStyle/>
                    <a:p>
                      <a:pPr marL="36195"/>
                      <a:r>
                        <a:rPr lang="fr-FR" sz="1400" dirty="0">
                          <a:effectLst/>
                          <a:latin typeface="Calibri" panose="020F0502020204030204" pitchFamily="34" charset="0"/>
                          <a:ea typeface="Calibri" panose="020F0502020204030204" pitchFamily="34" charset="0"/>
                          <a:cs typeface="Times New Roman" panose="02020603050405020304" pitchFamily="18" charset="0"/>
                        </a:rPr>
                        <a:t>Stage </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local organisé par le RLF de la DRAAF Bretagne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tcPr>
                </a:tc>
                <a:tc>
                  <a:txBody>
                    <a:bodyPr/>
                    <a:lstStyle/>
                    <a:p>
                      <a:pPr marL="36195"/>
                      <a:r>
                        <a:rPr lang="fr-FR" sz="1400" b="0" dirty="0" smtClean="0">
                          <a:effectLst/>
                          <a:latin typeface="Calibri" panose="020F0502020204030204" pitchFamily="34" charset="0"/>
                          <a:ea typeface="Calibri" panose="020F0502020204030204" pitchFamily="34" charset="0"/>
                          <a:cs typeface="Times New Roman" panose="02020603050405020304" pitchFamily="18" charset="0"/>
                        </a:rPr>
                        <a:t>L35R350001</a:t>
                      </a:r>
                      <a:endParaRPr lang="fr-F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tcPr>
                </a:tc>
                <a:extLst>
                  <a:ext uri="{0D108BD9-81ED-4DB2-BD59-A6C34878D82A}">
                    <a16:rowId xmlns:a16="http://schemas.microsoft.com/office/drawing/2014/main" val="1223998337"/>
                  </a:ext>
                </a:extLst>
              </a:tr>
              <a:tr h="0">
                <a:tc>
                  <a:txBody>
                    <a:bodyPr/>
                    <a:lstStyle/>
                    <a:p>
                      <a:pPr marL="36195"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Stage local organisé par le RLF de la DGER</a:t>
                      </a:r>
                    </a:p>
                  </a:txBody>
                  <a:tcPr marL="68580" marR="68580" marT="0" marB="0">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tcPr>
                </a:tc>
                <a:tc>
                  <a:txBody>
                    <a:bodyPr/>
                    <a:lstStyle/>
                    <a:p>
                      <a:pPr marL="36195"/>
                      <a:r>
                        <a:rPr lang="fr-FR" sz="1400" b="0" dirty="0" smtClean="0">
                          <a:effectLst/>
                          <a:latin typeface="Calibri" panose="020F0502020204030204" pitchFamily="34" charset="0"/>
                          <a:ea typeface="Calibri" panose="020F0502020204030204" pitchFamily="34" charset="0"/>
                          <a:cs typeface="Times New Roman" panose="02020603050405020304" pitchFamily="18" charset="0"/>
                        </a:rPr>
                        <a:t>LACDER0001</a:t>
                      </a:r>
                      <a:endParaRPr lang="fr-F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tcPr>
                </a:tc>
                <a:extLst>
                  <a:ext uri="{0D108BD9-81ED-4DB2-BD59-A6C34878D82A}">
                    <a16:rowId xmlns:a16="http://schemas.microsoft.com/office/drawing/2014/main" val="1533035787"/>
                  </a:ext>
                </a:extLst>
              </a:tr>
            </a:tbl>
          </a:graphicData>
        </a:graphic>
      </p:graphicFrame>
    </p:spTree>
    <p:extLst>
      <p:ext uri="{BB962C8B-B14F-4D97-AF65-F5344CB8AC3E}">
        <p14:creationId xmlns:p14="http://schemas.microsoft.com/office/powerpoint/2010/main" val="2502034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2E562E-F8D7-47C9-BE12-9ACACF84374A}"/>
              </a:ext>
            </a:extLst>
          </p:cNvPr>
          <p:cNvSpPr>
            <a:spLocks noGrp="1"/>
          </p:cNvSpPr>
          <p:nvPr>
            <p:ph type="title"/>
          </p:nvPr>
        </p:nvSpPr>
        <p:spPr/>
        <p:txBody>
          <a:bodyPr>
            <a:normAutofit fontScale="90000"/>
          </a:bodyPr>
          <a:lstStyle/>
          <a:p>
            <a:r>
              <a:rPr lang="fr-FR" dirty="0"/>
              <a:t>2-1-3 Créer un stage - Code de lecture</a:t>
            </a:r>
          </a:p>
        </p:txBody>
      </p:sp>
      <p:sp>
        <p:nvSpPr>
          <p:cNvPr id="3" name="Espace réservé du contenu 2">
            <a:extLst>
              <a:ext uri="{FF2B5EF4-FFF2-40B4-BE49-F238E27FC236}">
                <a16:creationId xmlns:a16="http://schemas.microsoft.com/office/drawing/2014/main" id="{C7892086-518B-4BC4-A3B5-87114B06B4DB}"/>
              </a:ext>
            </a:extLst>
          </p:cNvPr>
          <p:cNvSpPr>
            <a:spLocks noGrp="1"/>
          </p:cNvSpPr>
          <p:nvPr>
            <p:ph idx="1"/>
          </p:nvPr>
        </p:nvSpPr>
        <p:spPr/>
        <p:txBody>
          <a:bodyPr>
            <a:normAutofit/>
          </a:bodyPr>
          <a:lstStyle/>
          <a:p>
            <a:r>
              <a:rPr lang="fr-FR" sz="2000" dirty="0">
                <a:latin typeface="+mn-lt"/>
              </a:rPr>
              <a:t>Les champs à saisir sont listés étape par étape dans les diapos suivantes. Le code de lecture est le suivant : </a:t>
            </a:r>
          </a:p>
        </p:txBody>
      </p:sp>
      <p:sp>
        <p:nvSpPr>
          <p:cNvPr id="4" name="Espace réservé du pied de page 3">
            <a:extLst>
              <a:ext uri="{FF2B5EF4-FFF2-40B4-BE49-F238E27FC236}">
                <a16:creationId xmlns:a16="http://schemas.microsoft.com/office/drawing/2014/main" id="{92978B09-AE28-48A0-8D4D-BB784CEA0A1F}"/>
              </a:ext>
            </a:extLst>
          </p:cNvPr>
          <p:cNvSpPr>
            <a:spLocks noGrp="1"/>
          </p:cNvSpPr>
          <p:nvPr>
            <p:ph type="ftr" sz="quarter" idx="11"/>
          </p:nvPr>
        </p:nvSpPr>
        <p:spPr/>
        <p:txBody>
          <a:bodyPr/>
          <a:lstStyle/>
          <a:p>
            <a:r>
              <a:rPr lang="fr-FR" dirty="0"/>
              <a:t>Module 1</a:t>
            </a:r>
          </a:p>
        </p:txBody>
      </p:sp>
      <p:graphicFrame>
        <p:nvGraphicFramePr>
          <p:cNvPr id="6" name="Tableau 140">
            <a:extLst>
              <a:ext uri="{FF2B5EF4-FFF2-40B4-BE49-F238E27FC236}">
                <a16:creationId xmlns:a16="http://schemas.microsoft.com/office/drawing/2014/main" id="{467C5AF3-EB53-4C89-B543-D754ED58B01C}"/>
              </a:ext>
            </a:extLst>
          </p:cNvPr>
          <p:cNvGraphicFramePr>
            <a:graphicFrameLocks noGrp="1"/>
          </p:cNvGraphicFramePr>
          <p:nvPr>
            <p:extLst>
              <p:ext uri="{D42A27DB-BD31-4B8C-83A1-F6EECF244321}">
                <p14:modId xmlns:p14="http://schemas.microsoft.com/office/powerpoint/2010/main" val="1073981575"/>
              </p:ext>
            </p:extLst>
          </p:nvPr>
        </p:nvGraphicFramePr>
        <p:xfrm>
          <a:off x="1452119" y="2206064"/>
          <a:ext cx="8739631" cy="2225040"/>
        </p:xfrm>
        <a:graphic>
          <a:graphicData uri="http://schemas.openxmlformats.org/drawingml/2006/table">
            <a:tbl>
              <a:tblPr firstRow="1" bandRow="1">
                <a:tableStyleId>{5C22544A-7EE6-4342-B048-85BDC9FD1C3A}</a:tableStyleId>
              </a:tblPr>
              <a:tblGrid>
                <a:gridCol w="2043788">
                  <a:extLst>
                    <a:ext uri="{9D8B030D-6E8A-4147-A177-3AD203B41FA5}">
                      <a16:colId xmlns:a16="http://schemas.microsoft.com/office/drawing/2014/main" val="1458599572"/>
                    </a:ext>
                  </a:extLst>
                </a:gridCol>
                <a:gridCol w="6695843">
                  <a:extLst>
                    <a:ext uri="{9D8B030D-6E8A-4147-A177-3AD203B41FA5}">
                      <a16:colId xmlns:a16="http://schemas.microsoft.com/office/drawing/2014/main" val="1754413335"/>
                    </a:ext>
                  </a:extLst>
                </a:gridCol>
              </a:tblGrid>
              <a:tr h="370840">
                <a:tc>
                  <a:txBody>
                    <a:bodyPr/>
                    <a:lstStyle/>
                    <a:p>
                      <a:pPr algn="ctr"/>
                      <a:r>
                        <a:rPr lang="fr-FR" sz="1600" dirty="0">
                          <a:solidFill>
                            <a:schemeClr val="bg1"/>
                          </a:solidFill>
                        </a:rPr>
                        <a:t>Champ</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tc>
                  <a:txBody>
                    <a:bodyPr/>
                    <a:lstStyle/>
                    <a:p>
                      <a:pPr algn="ctr"/>
                      <a:r>
                        <a:rPr lang="fr-FR" sz="1600" dirty="0">
                          <a:solidFill>
                            <a:schemeClr val="bg1"/>
                          </a:solidFill>
                        </a:rPr>
                        <a:t>Signification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extLst>
                  <a:ext uri="{0D108BD9-81ED-4DB2-BD59-A6C34878D82A}">
                    <a16:rowId xmlns:a16="http://schemas.microsoft.com/office/drawing/2014/main" val="2736262865"/>
                  </a:ext>
                </a:extLst>
              </a:tr>
              <a:tr h="370840">
                <a:tc>
                  <a:txBody>
                    <a:bodyPr/>
                    <a:lstStyle/>
                    <a:p>
                      <a:r>
                        <a:rPr lang="fr-FR" sz="1600" b="1" u="sng" dirty="0"/>
                        <a:t>Champ</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600" dirty="0"/>
                        <a:t>La saisie du champ est obligatoire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887072426"/>
                  </a:ext>
                </a:extLst>
              </a:tr>
              <a:tr h="370840">
                <a:tc>
                  <a:txBody>
                    <a:bodyPr/>
                    <a:lstStyle/>
                    <a:p>
                      <a:r>
                        <a:rPr lang="fr-FR" sz="1600" b="0" u="sng" dirty="0"/>
                        <a:t>Champ</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600" dirty="0"/>
                        <a:t>La saisie du champ n’est pas obligatoire, mais recommandée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959424988"/>
                  </a:ext>
                </a:extLst>
              </a:tr>
              <a:tr h="370840">
                <a:tc>
                  <a:txBody>
                    <a:bodyPr/>
                    <a:lstStyle/>
                    <a:p>
                      <a:r>
                        <a:rPr lang="fr-FR" sz="1600" b="0" u="none" dirty="0"/>
                        <a:t>Champ</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600" dirty="0"/>
                        <a:t>La saisie du champ est facultative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924950486"/>
                  </a:ext>
                </a:extLst>
              </a:tr>
              <a:tr h="370840">
                <a:tc>
                  <a:txBody>
                    <a:bodyPr/>
                    <a:lstStyle/>
                    <a:p>
                      <a:endParaRPr lang="fr-FR" sz="1600" b="0" u="none"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600" dirty="0"/>
                        <a:t>Lorsqu’un champ n’est pas indiqué dans le tableau, il n’est pas à saisir</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023060031"/>
                  </a:ext>
                </a:extLst>
              </a:tr>
              <a:tr h="370840">
                <a:tc>
                  <a:txBody>
                    <a:bodyPr/>
                    <a:lstStyle/>
                    <a:p>
                      <a:r>
                        <a:rPr lang="fr-FR" sz="1600" b="1" u="none" dirty="0" smtClean="0">
                          <a:solidFill>
                            <a:srgbClr val="FF0000"/>
                          </a:solidFill>
                        </a:rPr>
                        <a:t>Champ</a:t>
                      </a:r>
                      <a:endParaRPr lang="fr-FR" sz="1600" b="1" u="none" dirty="0">
                        <a:solidFill>
                          <a:srgbClr val="FF0000"/>
                        </a:solidFill>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600" dirty="0" smtClean="0"/>
                        <a:t>Ne pas saisir</a:t>
                      </a:r>
                      <a:endParaRPr lang="fr-FR" sz="16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558115879"/>
                  </a:ext>
                </a:extLst>
              </a:tr>
            </a:tbl>
          </a:graphicData>
        </a:graphic>
      </p:graphicFrame>
      <p:sp>
        <p:nvSpPr>
          <p:cNvPr id="7" name="Espace réservé de la date 6">
            <a:extLst>
              <a:ext uri="{FF2B5EF4-FFF2-40B4-BE49-F238E27FC236}">
                <a16:creationId xmlns:a16="http://schemas.microsoft.com/office/drawing/2014/main" id="{F8DD0709-F612-419F-BBB3-B9147D171729}"/>
              </a:ext>
            </a:extLst>
          </p:cNvPr>
          <p:cNvSpPr>
            <a:spLocks noGrp="1"/>
          </p:cNvSpPr>
          <p:nvPr>
            <p:ph type="dt" sz="half" idx="10"/>
          </p:nvPr>
        </p:nvSpPr>
        <p:spPr/>
        <p:txBody>
          <a:bodyPr/>
          <a:lstStyle/>
          <a:p>
            <a:endParaRPr lang="fr-FR" dirty="0"/>
          </a:p>
        </p:txBody>
      </p:sp>
      <p:sp>
        <p:nvSpPr>
          <p:cNvPr id="8" name="ZoneTexte 7">
            <a:extLst>
              <a:ext uri="{FF2B5EF4-FFF2-40B4-BE49-F238E27FC236}">
                <a16:creationId xmlns:a16="http://schemas.microsoft.com/office/drawing/2014/main" id="{DADC24A7-24D4-4966-BB4A-1B6920902F59}"/>
              </a:ext>
            </a:extLst>
          </p:cNvPr>
          <p:cNvSpPr txBox="1"/>
          <p:nvPr/>
        </p:nvSpPr>
        <p:spPr>
          <a:xfrm>
            <a:off x="1920119" y="4656948"/>
            <a:ext cx="9698176" cy="923330"/>
          </a:xfrm>
          <a:prstGeom prst="rect">
            <a:avLst/>
          </a:prstGeom>
          <a:noFill/>
        </p:spPr>
        <p:txBody>
          <a:bodyPr wrap="square">
            <a:spAutoFit/>
          </a:bodyPr>
          <a:lstStyle/>
          <a:p>
            <a:pPr marL="0" indent="0">
              <a:buFontTx/>
              <a:buNone/>
            </a:pPr>
            <a:r>
              <a:rPr lang="fr-FR" i="1" baseline="0" dirty="0"/>
              <a:t>Un champ obligatoire non saisi ne déclenche pas automatiquement un contrôle bloquant au moment de la création</a:t>
            </a:r>
            <a:r>
              <a:rPr lang="fr-FR" i="1" dirty="0"/>
              <a:t> mais</a:t>
            </a:r>
            <a:r>
              <a:rPr lang="fr-FR" i="1" baseline="0" dirty="0"/>
              <a:t> peut devenir bloquant plus tard dans le processus. Il est donc conseillé de le renseigner dès la création.</a:t>
            </a:r>
          </a:p>
        </p:txBody>
      </p:sp>
      <p:sp>
        <p:nvSpPr>
          <p:cNvPr id="9" name="Freeform 458">
            <a:extLst>
              <a:ext uri="{FF2B5EF4-FFF2-40B4-BE49-F238E27FC236}">
                <a16:creationId xmlns:a16="http://schemas.microsoft.com/office/drawing/2014/main" id="{C0512C71-C01C-48EA-8ADD-A487F5BA7779}"/>
              </a:ext>
            </a:extLst>
          </p:cNvPr>
          <p:cNvSpPr/>
          <p:nvPr/>
        </p:nvSpPr>
        <p:spPr>
          <a:xfrm>
            <a:off x="1452119" y="4676499"/>
            <a:ext cx="468000" cy="468000"/>
          </a:xfrm>
          <a:custGeom>
            <a:avLst/>
            <a:gdLst>
              <a:gd name="connsiteX0" fmla="*/ 113811 w 432706"/>
              <a:gd name="connsiteY0" fmla="*/ 276076 h 432707"/>
              <a:gd name="connsiteX1" fmla="*/ 156631 w 432706"/>
              <a:gd name="connsiteY1" fmla="*/ 318896 h 432707"/>
              <a:gd name="connsiteX2" fmla="*/ 141982 w 432706"/>
              <a:gd name="connsiteY2" fmla="*/ 333545 h 432707"/>
              <a:gd name="connsiteX3" fmla="*/ 126206 w 432706"/>
              <a:gd name="connsiteY3" fmla="*/ 333545 h 432707"/>
              <a:gd name="connsiteX4" fmla="*/ 126206 w 432706"/>
              <a:gd name="connsiteY4" fmla="*/ 306501 h 432707"/>
              <a:gd name="connsiteX5" fmla="*/ 99161 w 432706"/>
              <a:gd name="connsiteY5" fmla="*/ 306501 h 432707"/>
              <a:gd name="connsiteX6" fmla="*/ 99161 w 432706"/>
              <a:gd name="connsiteY6" fmla="*/ 290725 h 432707"/>
              <a:gd name="connsiteX7" fmla="*/ 226495 w 432706"/>
              <a:gd name="connsiteY7" fmla="*/ 164448 h 432707"/>
              <a:gd name="connsiteX8" fmla="*/ 230439 w 432706"/>
              <a:gd name="connsiteY8" fmla="*/ 166209 h 432707"/>
              <a:gd name="connsiteX9" fmla="*/ 229593 w 432706"/>
              <a:gd name="connsiteY9" fmla="*/ 174660 h 432707"/>
              <a:gd name="connsiteX10" fmla="*/ 147616 w 432706"/>
              <a:gd name="connsiteY10" fmla="*/ 256638 h 432707"/>
              <a:gd name="connsiteX11" fmla="*/ 139165 w 432706"/>
              <a:gd name="connsiteY11" fmla="*/ 257483 h 432707"/>
              <a:gd name="connsiteX12" fmla="*/ 140010 w 432706"/>
              <a:gd name="connsiteY12" fmla="*/ 249032 h 432707"/>
              <a:gd name="connsiteX13" fmla="*/ 221987 w 432706"/>
              <a:gd name="connsiteY13" fmla="*/ 167054 h 432707"/>
              <a:gd name="connsiteX14" fmla="*/ 226495 w 432706"/>
              <a:gd name="connsiteY14" fmla="*/ 164448 h 432707"/>
              <a:gd name="connsiteX15" fmla="*/ 225368 w 432706"/>
              <a:gd name="connsiteY15" fmla="*/ 126206 h 432707"/>
              <a:gd name="connsiteX16" fmla="*/ 72117 w 432706"/>
              <a:gd name="connsiteY16" fmla="*/ 279457 h 432707"/>
              <a:gd name="connsiteX17" fmla="*/ 72117 w 432706"/>
              <a:gd name="connsiteY17" fmla="*/ 360589 h 432707"/>
              <a:gd name="connsiteX18" fmla="*/ 153249 w 432706"/>
              <a:gd name="connsiteY18" fmla="*/ 360589 h 432707"/>
              <a:gd name="connsiteX19" fmla="*/ 306500 w 432706"/>
              <a:gd name="connsiteY19" fmla="*/ 207339 h 432707"/>
              <a:gd name="connsiteX20" fmla="*/ 288471 w 432706"/>
              <a:gd name="connsiteY20" fmla="*/ 74372 h 432707"/>
              <a:gd name="connsiteX21" fmla="*/ 269315 w 432706"/>
              <a:gd name="connsiteY21" fmla="*/ 82259 h 432707"/>
              <a:gd name="connsiteX22" fmla="*/ 243397 w 432706"/>
              <a:gd name="connsiteY22" fmla="*/ 108177 h 432707"/>
              <a:gd name="connsiteX23" fmla="*/ 324530 w 432706"/>
              <a:gd name="connsiteY23" fmla="*/ 189309 h 432707"/>
              <a:gd name="connsiteX24" fmla="*/ 350447 w 432706"/>
              <a:gd name="connsiteY24" fmla="*/ 163392 h 432707"/>
              <a:gd name="connsiteX25" fmla="*/ 358335 w 432706"/>
              <a:gd name="connsiteY25" fmla="*/ 144236 h 432707"/>
              <a:gd name="connsiteX26" fmla="*/ 350447 w 432706"/>
              <a:gd name="connsiteY26" fmla="*/ 125079 h 432707"/>
              <a:gd name="connsiteX27" fmla="*/ 307628 w 432706"/>
              <a:gd name="connsiteY27" fmla="*/ 82259 h 432707"/>
              <a:gd name="connsiteX28" fmla="*/ 288471 w 432706"/>
              <a:gd name="connsiteY28" fmla="*/ 74372 h 432707"/>
              <a:gd name="connsiteX29" fmla="*/ 81132 w 432706"/>
              <a:gd name="connsiteY29" fmla="*/ 0 h 432707"/>
              <a:gd name="connsiteX30" fmla="*/ 351574 w 432706"/>
              <a:gd name="connsiteY30" fmla="*/ 0 h 432707"/>
              <a:gd name="connsiteX31" fmla="*/ 408902 w 432706"/>
              <a:gd name="connsiteY31" fmla="*/ 23805 h 432707"/>
              <a:gd name="connsiteX32" fmla="*/ 432706 w 432706"/>
              <a:gd name="connsiteY32" fmla="*/ 81133 h 432707"/>
              <a:gd name="connsiteX33" fmla="*/ 432706 w 432706"/>
              <a:gd name="connsiteY33" fmla="*/ 351574 h 432707"/>
              <a:gd name="connsiteX34" fmla="*/ 408902 w 432706"/>
              <a:gd name="connsiteY34" fmla="*/ 408902 h 432707"/>
              <a:gd name="connsiteX35" fmla="*/ 351574 w 432706"/>
              <a:gd name="connsiteY35" fmla="*/ 432707 h 432707"/>
              <a:gd name="connsiteX36" fmla="*/ 81132 w 432706"/>
              <a:gd name="connsiteY36" fmla="*/ 432707 h 432707"/>
              <a:gd name="connsiteX37" fmla="*/ 23804 w 432706"/>
              <a:gd name="connsiteY37" fmla="*/ 408902 h 432707"/>
              <a:gd name="connsiteX38" fmla="*/ 0 w 432706"/>
              <a:gd name="connsiteY38" fmla="*/ 351574 h 432707"/>
              <a:gd name="connsiteX39" fmla="*/ 0 w 432706"/>
              <a:gd name="connsiteY39" fmla="*/ 81133 h 432707"/>
              <a:gd name="connsiteX40" fmla="*/ 23804 w 432706"/>
              <a:gd name="connsiteY40" fmla="*/ 23805 h 432707"/>
              <a:gd name="connsiteX41" fmla="*/ 81132 w 432706"/>
              <a:gd name="connsiteY41"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2706" h="432707">
                <a:moveTo>
                  <a:pt x="113811" y="276076"/>
                </a:moveTo>
                <a:lnTo>
                  <a:pt x="156631" y="318896"/>
                </a:lnTo>
                <a:lnTo>
                  <a:pt x="141982" y="333545"/>
                </a:lnTo>
                <a:lnTo>
                  <a:pt x="126206" y="333545"/>
                </a:lnTo>
                <a:lnTo>
                  <a:pt x="126206" y="306501"/>
                </a:lnTo>
                <a:lnTo>
                  <a:pt x="99161" y="306501"/>
                </a:lnTo>
                <a:lnTo>
                  <a:pt x="99161" y="290725"/>
                </a:lnTo>
                <a:close/>
                <a:moveTo>
                  <a:pt x="226495" y="164448"/>
                </a:moveTo>
                <a:cubicBezTo>
                  <a:pt x="227903" y="164308"/>
                  <a:pt x="229218" y="164894"/>
                  <a:pt x="230439" y="166209"/>
                </a:cubicBezTo>
                <a:cubicBezTo>
                  <a:pt x="233068" y="168651"/>
                  <a:pt x="232786" y="171468"/>
                  <a:pt x="229593" y="174660"/>
                </a:cubicBezTo>
                <a:lnTo>
                  <a:pt x="147616" y="256638"/>
                </a:lnTo>
                <a:cubicBezTo>
                  <a:pt x="144423" y="259831"/>
                  <a:pt x="141606" y="260112"/>
                  <a:pt x="139165" y="257483"/>
                </a:cubicBezTo>
                <a:cubicBezTo>
                  <a:pt x="136535" y="255042"/>
                  <a:pt x="136817" y="252225"/>
                  <a:pt x="140010" y="249032"/>
                </a:cubicBezTo>
                <a:lnTo>
                  <a:pt x="221987" y="167054"/>
                </a:lnTo>
                <a:cubicBezTo>
                  <a:pt x="223584" y="165458"/>
                  <a:pt x="225086" y="164589"/>
                  <a:pt x="226495" y="164448"/>
                </a:cubicBezTo>
                <a:close/>
                <a:moveTo>
                  <a:pt x="225368" y="126206"/>
                </a:moveTo>
                <a:lnTo>
                  <a:pt x="72117" y="279457"/>
                </a:lnTo>
                <a:lnTo>
                  <a:pt x="72117" y="360589"/>
                </a:lnTo>
                <a:lnTo>
                  <a:pt x="153249" y="360589"/>
                </a:lnTo>
                <a:lnTo>
                  <a:pt x="306500" y="207339"/>
                </a:lnTo>
                <a:close/>
                <a:moveTo>
                  <a:pt x="288471" y="74372"/>
                </a:moveTo>
                <a:cubicBezTo>
                  <a:pt x="280959" y="74372"/>
                  <a:pt x="274574" y="77001"/>
                  <a:pt x="269315" y="82259"/>
                </a:cubicBezTo>
                <a:lnTo>
                  <a:pt x="243397" y="108177"/>
                </a:lnTo>
                <a:lnTo>
                  <a:pt x="324530" y="189309"/>
                </a:lnTo>
                <a:lnTo>
                  <a:pt x="350447" y="163392"/>
                </a:lnTo>
                <a:cubicBezTo>
                  <a:pt x="355706" y="158133"/>
                  <a:pt x="358335" y="151748"/>
                  <a:pt x="358335" y="144236"/>
                </a:cubicBezTo>
                <a:cubicBezTo>
                  <a:pt x="358335" y="136723"/>
                  <a:pt x="355706" y="130338"/>
                  <a:pt x="350447" y="125079"/>
                </a:cubicBezTo>
                <a:lnTo>
                  <a:pt x="307628" y="82259"/>
                </a:lnTo>
                <a:cubicBezTo>
                  <a:pt x="302369" y="77001"/>
                  <a:pt x="295983" y="74372"/>
                  <a:pt x="288471" y="74372"/>
                </a:cubicBezTo>
                <a:close/>
                <a:moveTo>
                  <a:pt x="81132" y="0"/>
                </a:moveTo>
                <a:lnTo>
                  <a:pt x="351574" y="0"/>
                </a:lnTo>
                <a:cubicBezTo>
                  <a:pt x="373923" y="0"/>
                  <a:pt x="393033" y="7935"/>
                  <a:pt x="408902" y="23805"/>
                </a:cubicBezTo>
                <a:cubicBezTo>
                  <a:pt x="424772" y="39674"/>
                  <a:pt x="432706" y="58784"/>
                  <a:pt x="432706" y="81133"/>
                </a:cubicBezTo>
                <a:lnTo>
                  <a:pt x="432706" y="351574"/>
                </a:lnTo>
                <a:cubicBezTo>
                  <a:pt x="432706" y="373924"/>
                  <a:pt x="424772" y="393033"/>
                  <a:pt x="408902" y="408902"/>
                </a:cubicBezTo>
                <a:cubicBezTo>
                  <a:pt x="393033" y="424772"/>
                  <a:pt x="373923" y="432707"/>
                  <a:pt x="351574" y="432707"/>
                </a:cubicBezTo>
                <a:lnTo>
                  <a:pt x="81132" y="432707"/>
                </a:lnTo>
                <a:cubicBezTo>
                  <a:pt x="58783" y="432707"/>
                  <a:pt x="39674" y="424772"/>
                  <a:pt x="23804" y="408902"/>
                </a:cubicBezTo>
                <a:cubicBezTo>
                  <a:pt x="7935" y="393033"/>
                  <a:pt x="0" y="373924"/>
                  <a:pt x="0" y="351574"/>
                </a:cubicBezTo>
                <a:lnTo>
                  <a:pt x="0" y="81133"/>
                </a:lnTo>
                <a:cubicBezTo>
                  <a:pt x="0" y="58784"/>
                  <a:pt x="7935" y="39674"/>
                  <a:pt x="23804" y="23805"/>
                </a:cubicBezTo>
                <a:cubicBezTo>
                  <a:pt x="39674" y="7935"/>
                  <a:pt x="58783" y="0"/>
                  <a:pt x="811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fr-FR" dirty="0"/>
          </a:p>
        </p:txBody>
      </p:sp>
      <p:sp>
        <p:nvSpPr>
          <p:cNvPr id="5" name="Espace réservé du numéro de diapositive 4">
            <a:extLst>
              <a:ext uri="{FF2B5EF4-FFF2-40B4-BE49-F238E27FC236}">
                <a16:creationId xmlns:a16="http://schemas.microsoft.com/office/drawing/2014/main" id="{A487791B-4C3A-4179-B621-234B84AAACAF}"/>
              </a:ext>
            </a:extLst>
          </p:cNvPr>
          <p:cNvSpPr>
            <a:spLocks noGrp="1"/>
          </p:cNvSpPr>
          <p:nvPr>
            <p:ph type="sldNum" sz="quarter" idx="12"/>
          </p:nvPr>
        </p:nvSpPr>
        <p:spPr/>
        <p:txBody>
          <a:bodyPr/>
          <a:lstStyle/>
          <a:p>
            <a:fld id="{FE954997-C674-43B3-87A7-1C878AE16C45}" type="slidenum">
              <a:rPr lang="fr-FR" smtClean="0"/>
              <a:pPr/>
              <a:t>26</a:t>
            </a:fld>
            <a:endParaRPr lang="fr-FR" dirty="0"/>
          </a:p>
        </p:txBody>
      </p:sp>
    </p:spTree>
    <p:extLst>
      <p:ext uri="{BB962C8B-B14F-4D97-AF65-F5344CB8AC3E}">
        <p14:creationId xmlns:p14="http://schemas.microsoft.com/office/powerpoint/2010/main" val="1355012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 name="Tableau 140">
            <a:extLst>
              <a:ext uri="{FF2B5EF4-FFF2-40B4-BE49-F238E27FC236}">
                <a16:creationId xmlns:a16="http://schemas.microsoft.com/office/drawing/2014/main" id="{11AD7556-0975-451C-92F7-A4143FC47532}"/>
              </a:ext>
            </a:extLst>
          </p:cNvPr>
          <p:cNvGraphicFramePr>
            <a:graphicFrameLocks noGrp="1"/>
          </p:cNvGraphicFramePr>
          <p:nvPr>
            <p:extLst>
              <p:ext uri="{D42A27DB-BD31-4B8C-83A1-F6EECF244321}">
                <p14:modId xmlns:p14="http://schemas.microsoft.com/office/powerpoint/2010/main" val="3912876071"/>
              </p:ext>
            </p:extLst>
          </p:nvPr>
        </p:nvGraphicFramePr>
        <p:xfrm>
          <a:off x="1536671" y="3571097"/>
          <a:ext cx="6931054" cy="2641600"/>
        </p:xfrm>
        <a:graphic>
          <a:graphicData uri="http://schemas.openxmlformats.org/drawingml/2006/table">
            <a:tbl>
              <a:tblPr firstRow="1" bandRow="1">
                <a:tableStyleId>{5C22544A-7EE6-4342-B048-85BDC9FD1C3A}</a:tableStyleId>
              </a:tblPr>
              <a:tblGrid>
                <a:gridCol w="1620847">
                  <a:extLst>
                    <a:ext uri="{9D8B030D-6E8A-4147-A177-3AD203B41FA5}">
                      <a16:colId xmlns:a16="http://schemas.microsoft.com/office/drawing/2014/main" val="1458599572"/>
                    </a:ext>
                  </a:extLst>
                </a:gridCol>
                <a:gridCol w="5310207">
                  <a:extLst>
                    <a:ext uri="{9D8B030D-6E8A-4147-A177-3AD203B41FA5}">
                      <a16:colId xmlns:a16="http://schemas.microsoft.com/office/drawing/2014/main" val="1754413335"/>
                    </a:ext>
                  </a:extLst>
                </a:gridCol>
              </a:tblGrid>
              <a:tr h="370840">
                <a:tc>
                  <a:txBody>
                    <a:bodyPr/>
                    <a:lstStyle/>
                    <a:p>
                      <a:pPr algn="ctr"/>
                      <a:r>
                        <a:rPr lang="fr-FR" sz="1600" dirty="0">
                          <a:solidFill>
                            <a:schemeClr val="bg1"/>
                          </a:solidFill>
                        </a:rPr>
                        <a:t>Champ</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tc>
                  <a:txBody>
                    <a:bodyPr/>
                    <a:lstStyle/>
                    <a:p>
                      <a:pPr algn="ctr"/>
                      <a:r>
                        <a:rPr lang="fr-FR" sz="1600" dirty="0">
                          <a:solidFill>
                            <a:schemeClr val="bg1"/>
                          </a:solidFill>
                        </a:rPr>
                        <a:t>Règle de gestion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extLst>
                  <a:ext uri="{0D108BD9-81ED-4DB2-BD59-A6C34878D82A}">
                    <a16:rowId xmlns:a16="http://schemas.microsoft.com/office/drawing/2014/main" val="2736262865"/>
                  </a:ext>
                </a:extLst>
              </a:tr>
              <a:tr h="370840">
                <a:tc>
                  <a:txBody>
                    <a:bodyPr/>
                    <a:lstStyle/>
                    <a:p>
                      <a:r>
                        <a:rPr lang="fr-FR" sz="1600" b="1" u="sng" dirty="0"/>
                        <a:t>Stage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600" dirty="0"/>
                        <a:t>Code du stage selon la règle de codification </a:t>
                      </a:r>
                      <a:r>
                        <a:rPr lang="fr-FR" sz="1600" i="1" dirty="0">
                          <a:solidFill>
                            <a:srgbClr val="0070C0"/>
                          </a:solidFill>
                        </a:rPr>
                        <a:t>: NINAGB0001</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887072426"/>
                  </a:ext>
                </a:extLst>
              </a:tr>
              <a:tr h="370840">
                <a:tc>
                  <a:txBody>
                    <a:bodyPr/>
                    <a:lstStyle/>
                    <a:p>
                      <a:r>
                        <a:rPr lang="fr-FR" sz="1600" b="0" u="sng" dirty="0"/>
                        <a:t>Date d’effet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600" dirty="0"/>
                        <a:t>01/01 de l’année en cours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959424988"/>
                  </a:ext>
                </a:extLst>
              </a:tr>
              <a:tr h="370840">
                <a:tc>
                  <a:txBody>
                    <a:bodyPr/>
                    <a:lstStyle/>
                    <a:p>
                      <a:r>
                        <a:rPr lang="fr-FR" sz="1600" b="0" u="sng" dirty="0"/>
                        <a:t>Statut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600" dirty="0"/>
                        <a:t>« Ouvert »</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924950486"/>
                  </a:ext>
                </a:extLst>
              </a:tr>
              <a:tr h="370840">
                <a:tc>
                  <a:txBody>
                    <a:bodyPr/>
                    <a:lstStyle/>
                    <a:p>
                      <a:r>
                        <a:rPr lang="fr-FR" sz="1600" b="1" u="sng" dirty="0"/>
                        <a:t>Libellé complet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600" dirty="0"/>
                        <a:t>Doit être concis et significatif (150 caractères) :</a:t>
                      </a:r>
                    </a:p>
                    <a:p>
                      <a:r>
                        <a:rPr lang="fr-FR" sz="1600" i="1" dirty="0">
                          <a:solidFill>
                            <a:srgbClr val="0070C0"/>
                          </a:solidFill>
                        </a:rPr>
                        <a:t>Gérer</a:t>
                      </a:r>
                      <a:r>
                        <a:rPr lang="fr-FR" sz="1600" i="1" baseline="0" dirty="0">
                          <a:solidFill>
                            <a:srgbClr val="0070C0"/>
                          </a:solidFill>
                        </a:rPr>
                        <a:t> la formation des agents MAA dans RenoiRH-formation</a:t>
                      </a:r>
                      <a:endParaRPr lang="fr-FR" sz="1600" i="1" dirty="0">
                        <a:solidFill>
                          <a:srgbClr val="0070C0"/>
                        </a:solidFill>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651186553"/>
                  </a:ext>
                </a:extLst>
              </a:tr>
              <a:tr h="370840">
                <a:tc>
                  <a:txBody>
                    <a:bodyPr/>
                    <a:lstStyle/>
                    <a:p>
                      <a:r>
                        <a:rPr lang="fr-FR" sz="1600" b="0" u="sng" dirty="0"/>
                        <a:t>Libellé court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600" dirty="0"/>
                        <a:t>Limité à 20 caractères (si non saisi :</a:t>
                      </a:r>
                      <a:r>
                        <a:rPr lang="fr-FR" sz="1600" baseline="0" dirty="0"/>
                        <a:t> libellé complet tronqué) :</a:t>
                      </a:r>
                    </a:p>
                    <a:p>
                      <a:r>
                        <a:rPr lang="fr-FR" sz="1600" i="1" baseline="0" dirty="0">
                          <a:solidFill>
                            <a:srgbClr val="0070C0"/>
                          </a:solidFill>
                        </a:rPr>
                        <a:t>RenoiRH-formation</a:t>
                      </a:r>
                      <a:endParaRPr lang="fr-FR" sz="1600" i="1" dirty="0">
                        <a:solidFill>
                          <a:srgbClr val="0070C0"/>
                        </a:solidFill>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683332140"/>
                  </a:ext>
                </a:extLst>
              </a:tr>
            </a:tbl>
          </a:graphicData>
        </a:graphic>
      </p:graphicFrame>
      <p:sp>
        <p:nvSpPr>
          <p:cNvPr id="2" name="Titre 1">
            <a:extLst>
              <a:ext uri="{FF2B5EF4-FFF2-40B4-BE49-F238E27FC236}">
                <a16:creationId xmlns:a16="http://schemas.microsoft.com/office/drawing/2014/main" id="{E22E7B5A-8D41-46AE-8DC7-669E82763FDE}"/>
              </a:ext>
            </a:extLst>
          </p:cNvPr>
          <p:cNvSpPr>
            <a:spLocks noGrp="1"/>
          </p:cNvSpPr>
          <p:nvPr>
            <p:ph type="title"/>
          </p:nvPr>
        </p:nvSpPr>
        <p:spPr/>
        <p:txBody>
          <a:bodyPr>
            <a:normAutofit fontScale="90000"/>
          </a:bodyPr>
          <a:lstStyle/>
          <a:p>
            <a:r>
              <a:rPr lang="fr-FR" dirty="0"/>
              <a:t>2-1-3 Créer un stage (1)</a:t>
            </a:r>
          </a:p>
        </p:txBody>
      </p:sp>
      <p:sp>
        <p:nvSpPr>
          <p:cNvPr id="3" name="Espace réservé du contenu 2">
            <a:extLst>
              <a:ext uri="{FF2B5EF4-FFF2-40B4-BE49-F238E27FC236}">
                <a16:creationId xmlns:a16="http://schemas.microsoft.com/office/drawing/2014/main" id="{2EA15F25-E26C-4D84-A927-FAF7C389F513}"/>
              </a:ext>
            </a:extLst>
          </p:cNvPr>
          <p:cNvSpPr>
            <a:spLocks noGrp="1"/>
          </p:cNvSpPr>
          <p:nvPr>
            <p:ph idx="1"/>
          </p:nvPr>
        </p:nvSpPr>
        <p:spPr>
          <a:xfrm>
            <a:off x="1247256" y="1302028"/>
            <a:ext cx="10563743" cy="4874935"/>
          </a:xfrm>
        </p:spPr>
        <p:txBody>
          <a:bodyPr/>
          <a:lstStyle/>
          <a:p>
            <a:r>
              <a:rPr lang="fr-FR" sz="2000" dirty="0">
                <a:latin typeface="+mn-lt"/>
              </a:rPr>
              <a:t>Cliquez sur       pour créer un nouveau stage. La saisie d’un stage passe par les étapes suivantes : </a:t>
            </a:r>
          </a:p>
          <a:p>
            <a:endParaRPr lang="fr-FR" dirty="0">
              <a:latin typeface="+mn-lt"/>
            </a:endParaRPr>
          </a:p>
        </p:txBody>
      </p:sp>
      <p:sp>
        <p:nvSpPr>
          <p:cNvPr id="4" name="Espace réservé du pied de page 3">
            <a:extLst>
              <a:ext uri="{FF2B5EF4-FFF2-40B4-BE49-F238E27FC236}">
                <a16:creationId xmlns:a16="http://schemas.microsoft.com/office/drawing/2014/main" id="{5BDC9279-113B-42CF-BA59-7B4E4579EE1D}"/>
              </a:ext>
            </a:extLst>
          </p:cNvPr>
          <p:cNvSpPr>
            <a:spLocks noGrp="1"/>
          </p:cNvSpPr>
          <p:nvPr>
            <p:ph type="ftr" sz="quarter" idx="11"/>
          </p:nvPr>
        </p:nvSpPr>
        <p:spPr/>
        <p:txBody>
          <a:bodyPr/>
          <a:lstStyle/>
          <a:p>
            <a:r>
              <a:rPr lang="fr-FR" dirty="0"/>
              <a:t>Module 1</a:t>
            </a:r>
          </a:p>
        </p:txBody>
      </p:sp>
      <p:sp>
        <p:nvSpPr>
          <p:cNvPr id="6" name="ZoneTexte 5">
            <a:extLst>
              <a:ext uri="{FF2B5EF4-FFF2-40B4-BE49-F238E27FC236}">
                <a16:creationId xmlns:a16="http://schemas.microsoft.com/office/drawing/2014/main" id="{CFEEDD85-C456-467C-BA50-16C357255BE2}"/>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Créer un stage / une session</a:t>
            </a:r>
          </a:p>
        </p:txBody>
      </p:sp>
      <p:cxnSp>
        <p:nvCxnSpPr>
          <p:cNvPr id="24" name="Straight Connector 103">
            <a:extLst>
              <a:ext uri="{FF2B5EF4-FFF2-40B4-BE49-F238E27FC236}">
                <a16:creationId xmlns:a16="http://schemas.microsoft.com/office/drawing/2014/main" id="{A1A5C2A5-D159-408A-A689-7B80CEA2F0D3}"/>
              </a:ext>
            </a:extLst>
          </p:cNvPr>
          <p:cNvCxnSpPr>
            <a:cxnSpLocks/>
          </p:cNvCxnSpPr>
          <p:nvPr/>
        </p:nvCxnSpPr>
        <p:spPr>
          <a:xfrm flipV="1">
            <a:off x="1561283" y="2201238"/>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125" name="Groupe 124">
            <a:extLst>
              <a:ext uri="{FF2B5EF4-FFF2-40B4-BE49-F238E27FC236}">
                <a16:creationId xmlns:a16="http://schemas.microsoft.com/office/drawing/2014/main" id="{77EA312D-F5D7-4F00-A749-BA7372A13E79}"/>
              </a:ext>
            </a:extLst>
          </p:cNvPr>
          <p:cNvGrpSpPr/>
          <p:nvPr/>
        </p:nvGrpSpPr>
        <p:grpSpPr>
          <a:xfrm>
            <a:off x="1573922" y="1931238"/>
            <a:ext cx="2293651" cy="1269162"/>
            <a:chOff x="1573922" y="1931238"/>
            <a:chExt cx="2293651" cy="1269162"/>
          </a:xfrm>
        </p:grpSpPr>
        <p:sp>
          <p:nvSpPr>
            <p:cNvPr id="36" name="Rectangle 35">
              <a:extLst>
                <a:ext uri="{FF2B5EF4-FFF2-40B4-BE49-F238E27FC236}">
                  <a16:creationId xmlns:a16="http://schemas.microsoft.com/office/drawing/2014/main" id="{C26F0038-DB45-424F-ACD0-D422981A9CE7}"/>
                </a:ext>
              </a:extLst>
            </p:cNvPr>
            <p:cNvSpPr/>
            <p:nvPr/>
          </p:nvSpPr>
          <p:spPr>
            <a:xfrm>
              <a:off x="1573922" y="2384466"/>
              <a:ext cx="2293651"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ZoneTexte 36">
              <a:extLst>
                <a:ext uri="{FF2B5EF4-FFF2-40B4-BE49-F238E27FC236}">
                  <a16:creationId xmlns:a16="http://schemas.microsoft.com/office/drawing/2014/main" id="{41F2A1E5-0708-4BE0-B48C-9CFB56A22DAE}"/>
                </a:ext>
              </a:extLst>
            </p:cNvPr>
            <p:cNvSpPr txBox="1"/>
            <p:nvPr/>
          </p:nvSpPr>
          <p:spPr>
            <a:xfrm>
              <a:off x="15739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données générales du stage</a:t>
              </a:r>
            </a:p>
          </p:txBody>
        </p:sp>
        <p:sp>
          <p:nvSpPr>
            <p:cNvPr id="38" name="Ellipse 37">
              <a:extLst>
                <a:ext uri="{FF2B5EF4-FFF2-40B4-BE49-F238E27FC236}">
                  <a16:creationId xmlns:a16="http://schemas.microsoft.com/office/drawing/2014/main" id="{FF49AEE8-1E87-4CEB-8E71-B990EC4601A0}"/>
                </a:ext>
              </a:extLst>
            </p:cNvPr>
            <p:cNvSpPr/>
            <p:nvPr/>
          </p:nvSpPr>
          <p:spPr>
            <a:xfrm>
              <a:off x="2450747"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2" name="ZoneTexte 21">
              <a:extLst>
                <a:ext uri="{FF2B5EF4-FFF2-40B4-BE49-F238E27FC236}">
                  <a16:creationId xmlns:a16="http://schemas.microsoft.com/office/drawing/2014/main" id="{1EE01991-594B-46C7-A6EC-C9A727F69D68}"/>
                </a:ext>
              </a:extLst>
            </p:cNvPr>
            <p:cNvSpPr txBox="1"/>
            <p:nvPr/>
          </p:nvSpPr>
          <p:spPr>
            <a:xfrm>
              <a:off x="2564311"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grpSp>
        <p:nvGrpSpPr>
          <p:cNvPr id="124" name="Groupe 123">
            <a:extLst>
              <a:ext uri="{FF2B5EF4-FFF2-40B4-BE49-F238E27FC236}">
                <a16:creationId xmlns:a16="http://schemas.microsoft.com/office/drawing/2014/main" id="{2D9548E7-A781-4186-A12C-1B5D99C4B86C}"/>
              </a:ext>
            </a:extLst>
          </p:cNvPr>
          <p:cNvGrpSpPr/>
          <p:nvPr/>
        </p:nvGrpSpPr>
        <p:grpSpPr>
          <a:xfrm>
            <a:off x="4072515" y="1931238"/>
            <a:ext cx="2293651" cy="1269162"/>
            <a:chOff x="4045422" y="1931238"/>
            <a:chExt cx="2293651" cy="1269162"/>
          </a:xfrm>
        </p:grpSpPr>
        <p:sp>
          <p:nvSpPr>
            <p:cNvPr id="103" name="Rectangle 102">
              <a:extLst>
                <a:ext uri="{FF2B5EF4-FFF2-40B4-BE49-F238E27FC236}">
                  <a16:creationId xmlns:a16="http://schemas.microsoft.com/office/drawing/2014/main" id="{8A4AD2D0-6286-42BA-A9E4-08E048158F34}"/>
                </a:ext>
              </a:extLst>
            </p:cNvPr>
            <p:cNvSpPr/>
            <p:nvPr/>
          </p:nvSpPr>
          <p:spPr>
            <a:xfrm>
              <a:off x="40454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4" name="ZoneTexte 103">
              <a:extLst>
                <a:ext uri="{FF2B5EF4-FFF2-40B4-BE49-F238E27FC236}">
                  <a16:creationId xmlns:a16="http://schemas.microsoft.com/office/drawing/2014/main" id="{7A026F66-F2CC-407A-8695-343FFEF40BE2}"/>
                </a:ext>
              </a:extLst>
            </p:cNvPr>
            <p:cNvSpPr txBox="1"/>
            <p:nvPr/>
          </p:nvSpPr>
          <p:spPr>
            <a:xfrm>
              <a:off x="40454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 la définition</a:t>
              </a:r>
              <a:br>
                <a:rPr lang="fr-FR" sz="1600" b="1" dirty="0">
                  <a:solidFill>
                    <a:schemeClr val="tx1">
                      <a:lumMod val="65000"/>
                      <a:lumOff val="35000"/>
                    </a:schemeClr>
                  </a:solidFill>
                </a:rPr>
              </a:br>
              <a:r>
                <a:rPr lang="fr-FR" sz="1600" b="1" dirty="0">
                  <a:solidFill>
                    <a:schemeClr val="tx1">
                      <a:lumMod val="65000"/>
                      <a:lumOff val="35000"/>
                    </a:schemeClr>
                  </a:solidFill>
                </a:rPr>
                <a:t>du stage</a:t>
              </a:r>
            </a:p>
          </p:txBody>
        </p:sp>
        <p:sp>
          <p:nvSpPr>
            <p:cNvPr id="105" name="Ellipse 104">
              <a:extLst>
                <a:ext uri="{FF2B5EF4-FFF2-40B4-BE49-F238E27FC236}">
                  <a16:creationId xmlns:a16="http://schemas.microsoft.com/office/drawing/2014/main" id="{3A2FA55D-FA2B-4929-9F5C-61C273A373E3}"/>
                </a:ext>
              </a:extLst>
            </p:cNvPr>
            <p:cNvSpPr/>
            <p:nvPr/>
          </p:nvSpPr>
          <p:spPr>
            <a:xfrm>
              <a:off x="492224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06" name="ZoneTexte 105">
              <a:extLst>
                <a:ext uri="{FF2B5EF4-FFF2-40B4-BE49-F238E27FC236}">
                  <a16:creationId xmlns:a16="http://schemas.microsoft.com/office/drawing/2014/main" id="{603D87DD-E469-4642-B25D-F0BD7E732888}"/>
                </a:ext>
              </a:extLst>
            </p:cNvPr>
            <p:cNvSpPr txBox="1"/>
            <p:nvPr/>
          </p:nvSpPr>
          <p:spPr>
            <a:xfrm>
              <a:off x="5035811"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nvGrpSpPr>
          <p:cNvPr id="126" name="Groupe 125">
            <a:extLst>
              <a:ext uri="{FF2B5EF4-FFF2-40B4-BE49-F238E27FC236}">
                <a16:creationId xmlns:a16="http://schemas.microsoft.com/office/drawing/2014/main" id="{3A73CFA0-0F28-4D3B-AF3E-003C3577EA33}"/>
              </a:ext>
            </a:extLst>
          </p:cNvPr>
          <p:cNvGrpSpPr/>
          <p:nvPr/>
        </p:nvGrpSpPr>
        <p:grpSpPr>
          <a:xfrm>
            <a:off x="6571108" y="1931238"/>
            <a:ext cx="2293651" cy="1269162"/>
            <a:chOff x="6506762" y="1931238"/>
            <a:chExt cx="2293651" cy="1269162"/>
          </a:xfrm>
        </p:grpSpPr>
        <p:sp>
          <p:nvSpPr>
            <p:cNvPr id="107" name="Rectangle 106">
              <a:extLst>
                <a:ext uri="{FF2B5EF4-FFF2-40B4-BE49-F238E27FC236}">
                  <a16:creationId xmlns:a16="http://schemas.microsoft.com/office/drawing/2014/main" id="{1A4EF8C5-6AAC-4F2E-A0F4-A52EBF276F20}"/>
                </a:ext>
              </a:extLst>
            </p:cNvPr>
            <p:cNvSpPr/>
            <p:nvPr/>
          </p:nvSpPr>
          <p:spPr>
            <a:xfrm>
              <a:off x="650676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8" name="ZoneTexte 107">
              <a:extLst>
                <a:ext uri="{FF2B5EF4-FFF2-40B4-BE49-F238E27FC236}">
                  <a16:creationId xmlns:a16="http://schemas.microsoft.com/office/drawing/2014/main" id="{8EC87534-BFE0-4574-B627-DC8BCD132765}"/>
                </a:ext>
              </a:extLst>
            </p:cNvPr>
            <p:cNvSpPr txBox="1"/>
            <p:nvPr/>
          </p:nvSpPr>
          <p:spPr>
            <a:xfrm>
              <a:off x="650676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 l’organisation</a:t>
              </a:r>
              <a:br>
                <a:rPr lang="fr-FR" sz="1600" b="1" dirty="0">
                  <a:solidFill>
                    <a:schemeClr val="tx1">
                      <a:lumMod val="65000"/>
                      <a:lumOff val="35000"/>
                    </a:schemeClr>
                  </a:solidFill>
                </a:rPr>
              </a:br>
              <a:r>
                <a:rPr lang="fr-FR" sz="1600" b="1" dirty="0">
                  <a:solidFill>
                    <a:schemeClr val="tx1">
                      <a:lumMod val="65000"/>
                      <a:lumOff val="35000"/>
                    </a:schemeClr>
                  </a:solidFill>
                </a:rPr>
                <a:t>du stage</a:t>
              </a:r>
            </a:p>
          </p:txBody>
        </p:sp>
        <p:sp>
          <p:nvSpPr>
            <p:cNvPr id="109" name="Ellipse 108">
              <a:extLst>
                <a:ext uri="{FF2B5EF4-FFF2-40B4-BE49-F238E27FC236}">
                  <a16:creationId xmlns:a16="http://schemas.microsoft.com/office/drawing/2014/main" id="{F16E0118-3BDA-4E58-A6B5-2587C1B6972D}"/>
                </a:ext>
              </a:extLst>
            </p:cNvPr>
            <p:cNvSpPr/>
            <p:nvPr/>
          </p:nvSpPr>
          <p:spPr>
            <a:xfrm>
              <a:off x="738358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10" name="ZoneTexte 109">
              <a:extLst>
                <a:ext uri="{FF2B5EF4-FFF2-40B4-BE49-F238E27FC236}">
                  <a16:creationId xmlns:a16="http://schemas.microsoft.com/office/drawing/2014/main" id="{2204B833-586A-4891-B504-0839574E1EF8}"/>
                </a:ext>
              </a:extLst>
            </p:cNvPr>
            <p:cNvSpPr txBox="1"/>
            <p:nvPr/>
          </p:nvSpPr>
          <p:spPr>
            <a:xfrm>
              <a:off x="7497151"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grpSp>
        <p:nvGrpSpPr>
          <p:cNvPr id="127" name="Groupe 126">
            <a:extLst>
              <a:ext uri="{FF2B5EF4-FFF2-40B4-BE49-F238E27FC236}">
                <a16:creationId xmlns:a16="http://schemas.microsoft.com/office/drawing/2014/main" id="{EBDF1831-45AC-4A98-9514-DA1CC0419D16}"/>
              </a:ext>
            </a:extLst>
          </p:cNvPr>
          <p:cNvGrpSpPr/>
          <p:nvPr/>
        </p:nvGrpSpPr>
        <p:grpSpPr>
          <a:xfrm>
            <a:off x="9069702" y="1931238"/>
            <a:ext cx="2293651" cy="1269162"/>
            <a:chOff x="9069702" y="1931238"/>
            <a:chExt cx="2293651" cy="1269162"/>
          </a:xfrm>
        </p:grpSpPr>
        <p:sp>
          <p:nvSpPr>
            <p:cNvPr id="111" name="Rectangle 110">
              <a:extLst>
                <a:ext uri="{FF2B5EF4-FFF2-40B4-BE49-F238E27FC236}">
                  <a16:creationId xmlns:a16="http://schemas.microsoft.com/office/drawing/2014/main" id="{A93E1350-4530-4C64-BA36-C36E82B6DA03}"/>
                </a:ext>
              </a:extLst>
            </p:cNvPr>
            <p:cNvSpPr/>
            <p:nvPr/>
          </p:nvSpPr>
          <p:spPr>
            <a:xfrm>
              <a:off x="906970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 name="ZoneTexte 111">
              <a:extLst>
                <a:ext uri="{FF2B5EF4-FFF2-40B4-BE49-F238E27FC236}">
                  <a16:creationId xmlns:a16="http://schemas.microsoft.com/office/drawing/2014/main" id="{25E703DE-AEB6-4B83-A47F-73A23A4C01B4}"/>
                </a:ext>
              </a:extLst>
            </p:cNvPr>
            <p:cNvSpPr txBox="1"/>
            <p:nvPr/>
          </p:nvSpPr>
          <p:spPr>
            <a:xfrm>
              <a:off x="906970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du contenu</a:t>
              </a:r>
              <a:br>
                <a:rPr lang="fr-FR" sz="1600" b="1" dirty="0">
                  <a:solidFill>
                    <a:schemeClr val="tx1">
                      <a:lumMod val="65000"/>
                      <a:lumOff val="35000"/>
                    </a:schemeClr>
                  </a:solidFill>
                </a:rPr>
              </a:br>
              <a:r>
                <a:rPr lang="fr-FR" sz="1600" b="1" dirty="0">
                  <a:solidFill>
                    <a:schemeClr val="tx1">
                      <a:lumMod val="65000"/>
                      <a:lumOff val="35000"/>
                    </a:schemeClr>
                  </a:solidFill>
                </a:rPr>
                <a:t>du stage</a:t>
              </a:r>
            </a:p>
          </p:txBody>
        </p:sp>
        <p:sp>
          <p:nvSpPr>
            <p:cNvPr id="113" name="Ellipse 112">
              <a:extLst>
                <a:ext uri="{FF2B5EF4-FFF2-40B4-BE49-F238E27FC236}">
                  <a16:creationId xmlns:a16="http://schemas.microsoft.com/office/drawing/2014/main" id="{03D1AB44-D191-4DAB-8A86-625CE945A795}"/>
                </a:ext>
              </a:extLst>
            </p:cNvPr>
            <p:cNvSpPr/>
            <p:nvPr/>
          </p:nvSpPr>
          <p:spPr>
            <a:xfrm>
              <a:off x="994652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14" name="ZoneTexte 113">
              <a:extLst>
                <a:ext uri="{FF2B5EF4-FFF2-40B4-BE49-F238E27FC236}">
                  <a16:creationId xmlns:a16="http://schemas.microsoft.com/office/drawing/2014/main" id="{B7877152-9097-42D6-8F5E-2F04654B10A8}"/>
                </a:ext>
              </a:extLst>
            </p:cNvPr>
            <p:cNvSpPr txBox="1"/>
            <p:nvPr/>
          </p:nvSpPr>
          <p:spPr>
            <a:xfrm>
              <a:off x="10060091" y="1970406"/>
              <a:ext cx="312872" cy="461665"/>
            </a:xfrm>
            <a:prstGeom prst="rect">
              <a:avLst/>
            </a:prstGeom>
            <a:noFill/>
          </p:spPr>
          <p:txBody>
            <a:bodyPr wrap="square" rtlCol="0">
              <a:spAutoFit/>
            </a:bodyPr>
            <a:lstStyle/>
            <a:p>
              <a:r>
                <a:rPr lang="fr-FR" sz="2400" b="1" dirty="0">
                  <a:solidFill>
                    <a:schemeClr val="bg1"/>
                  </a:solidFill>
                </a:rPr>
                <a:t>4</a:t>
              </a:r>
              <a:endParaRPr lang="fr-FR" b="1" dirty="0">
                <a:solidFill>
                  <a:schemeClr val="bg1"/>
                </a:solidFill>
              </a:endParaRPr>
            </a:p>
          </p:txBody>
        </p:sp>
      </p:grpSp>
      <p:pic>
        <p:nvPicPr>
          <p:cNvPr id="129" name="Image 128">
            <a:extLst>
              <a:ext uri="{FF2B5EF4-FFF2-40B4-BE49-F238E27FC236}">
                <a16:creationId xmlns:a16="http://schemas.microsoft.com/office/drawing/2014/main" id="{B9F03415-FC13-4F94-AEEF-63AD3249C627}"/>
              </a:ext>
            </a:extLst>
          </p:cNvPr>
          <p:cNvPicPr/>
          <p:nvPr/>
        </p:nvPicPr>
        <p:blipFill>
          <a:blip r:embed="rId2"/>
          <a:stretch>
            <a:fillRect/>
          </a:stretch>
        </p:blipFill>
        <p:spPr>
          <a:xfrm>
            <a:off x="8841480" y="3458241"/>
            <a:ext cx="2501214" cy="2774210"/>
          </a:xfrm>
          <a:prstGeom prst="rect">
            <a:avLst/>
          </a:prstGeom>
          <a:ln>
            <a:solidFill>
              <a:schemeClr val="bg1">
                <a:lumMod val="65000"/>
              </a:schemeClr>
            </a:solidFill>
          </a:ln>
        </p:spPr>
      </p:pic>
      <p:sp>
        <p:nvSpPr>
          <p:cNvPr id="145" name="ZoneTexte 144">
            <a:extLst>
              <a:ext uri="{FF2B5EF4-FFF2-40B4-BE49-F238E27FC236}">
                <a16:creationId xmlns:a16="http://schemas.microsoft.com/office/drawing/2014/main" id="{8C2CF815-6485-4FDE-8A8F-39E237EA6246}"/>
              </a:ext>
            </a:extLst>
          </p:cNvPr>
          <p:cNvSpPr txBox="1"/>
          <p:nvPr/>
        </p:nvSpPr>
        <p:spPr>
          <a:xfrm>
            <a:off x="9239214" y="3966845"/>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146" name="ZoneTexte 145">
            <a:extLst>
              <a:ext uri="{FF2B5EF4-FFF2-40B4-BE49-F238E27FC236}">
                <a16:creationId xmlns:a16="http://schemas.microsoft.com/office/drawing/2014/main" id="{9B6FB150-A293-45B0-9BD9-D4F6505686F2}"/>
              </a:ext>
            </a:extLst>
          </p:cNvPr>
          <p:cNvSpPr txBox="1"/>
          <p:nvPr/>
        </p:nvSpPr>
        <p:spPr>
          <a:xfrm>
            <a:off x="8965432" y="4362369"/>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cxnSp>
        <p:nvCxnSpPr>
          <p:cNvPr id="149" name="Straight Connector 103">
            <a:extLst>
              <a:ext uri="{FF2B5EF4-FFF2-40B4-BE49-F238E27FC236}">
                <a16:creationId xmlns:a16="http://schemas.microsoft.com/office/drawing/2014/main" id="{27D9379A-1C61-4529-B6F2-2C49ACF12FCB}"/>
              </a:ext>
            </a:extLst>
          </p:cNvPr>
          <p:cNvCxnSpPr>
            <a:cxnSpLocks/>
          </p:cNvCxnSpPr>
          <p:nvPr/>
        </p:nvCxnSpPr>
        <p:spPr>
          <a:xfrm>
            <a:off x="1561283" y="3328416"/>
            <a:ext cx="2306290"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sp>
        <p:nvSpPr>
          <p:cNvPr id="150" name="Triangle isocèle 149">
            <a:extLst>
              <a:ext uri="{FF2B5EF4-FFF2-40B4-BE49-F238E27FC236}">
                <a16:creationId xmlns:a16="http://schemas.microsoft.com/office/drawing/2014/main" id="{3F8200FF-F128-43C8-8A14-A9473662CD3F}"/>
              </a:ext>
            </a:extLst>
          </p:cNvPr>
          <p:cNvSpPr/>
          <p:nvPr/>
        </p:nvSpPr>
        <p:spPr>
          <a:xfrm rot="10800000">
            <a:off x="2454753" y="3308917"/>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ZoneTexte 43">
            <a:extLst>
              <a:ext uri="{FF2B5EF4-FFF2-40B4-BE49-F238E27FC236}">
                <a16:creationId xmlns:a16="http://schemas.microsoft.com/office/drawing/2014/main" id="{FF6F0682-B857-4756-A28A-800F0A8BB24C}"/>
              </a:ext>
            </a:extLst>
          </p:cNvPr>
          <p:cNvSpPr txBox="1"/>
          <p:nvPr/>
        </p:nvSpPr>
        <p:spPr>
          <a:xfrm>
            <a:off x="9072880" y="4107755"/>
            <a:ext cx="35245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45" name="ZoneTexte 44">
            <a:extLst>
              <a:ext uri="{FF2B5EF4-FFF2-40B4-BE49-F238E27FC236}">
                <a16:creationId xmlns:a16="http://schemas.microsoft.com/office/drawing/2014/main" id="{09CD8627-89DC-4E6F-99C0-EAE8BAEEEFBE}"/>
              </a:ext>
            </a:extLst>
          </p:cNvPr>
          <p:cNvSpPr txBox="1"/>
          <p:nvPr/>
        </p:nvSpPr>
        <p:spPr>
          <a:xfrm>
            <a:off x="9239214" y="4242339"/>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46" name="ZoneTexte 45">
            <a:extLst>
              <a:ext uri="{FF2B5EF4-FFF2-40B4-BE49-F238E27FC236}">
                <a16:creationId xmlns:a16="http://schemas.microsoft.com/office/drawing/2014/main" id="{424DD354-E6DA-41FF-9742-E0835376A194}"/>
              </a:ext>
            </a:extLst>
          </p:cNvPr>
          <p:cNvSpPr txBox="1"/>
          <p:nvPr/>
        </p:nvSpPr>
        <p:spPr>
          <a:xfrm>
            <a:off x="9017468" y="4496953"/>
            <a:ext cx="35245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8" name="ZoneTexte 7">
            <a:extLst>
              <a:ext uri="{FF2B5EF4-FFF2-40B4-BE49-F238E27FC236}">
                <a16:creationId xmlns:a16="http://schemas.microsoft.com/office/drawing/2014/main" id="{74DE0948-1DC9-40D7-A02E-05F798AA997B}"/>
              </a:ext>
            </a:extLst>
          </p:cNvPr>
          <p:cNvSpPr txBox="1"/>
          <p:nvPr/>
        </p:nvSpPr>
        <p:spPr>
          <a:xfrm>
            <a:off x="4702905" y="693823"/>
            <a:ext cx="6710529" cy="369332"/>
          </a:xfrm>
          <a:prstGeom prst="rect">
            <a:avLst/>
          </a:prstGeom>
          <a:solidFill>
            <a:srgbClr val="00AC8C"/>
          </a:solidFill>
        </p:spPr>
        <p:txBody>
          <a:bodyPr wrap="square" rtlCol="0">
            <a:spAutoFit/>
          </a:bodyPr>
          <a:lstStyle/>
          <a:p>
            <a:r>
              <a:rPr lang="fr-FR" b="1" dirty="0">
                <a:solidFill>
                  <a:schemeClr val="bg1"/>
                </a:solidFill>
              </a:rPr>
              <a:t>Accès à l’écran </a:t>
            </a:r>
            <a:r>
              <a:rPr lang="fr-FR" dirty="0">
                <a:solidFill>
                  <a:schemeClr val="bg1"/>
                </a:solidFill>
              </a:rPr>
              <a:t>: Formation </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Offre de formation </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Elaborer des stages</a:t>
            </a:r>
            <a:endParaRPr lang="fr-FR" dirty="0">
              <a:solidFill>
                <a:schemeClr val="bg1"/>
              </a:solidFill>
            </a:endParaRPr>
          </a:p>
        </p:txBody>
      </p:sp>
      <p:sp>
        <p:nvSpPr>
          <p:cNvPr id="70" name="Rectangle : avec coins arrondis en diagonale 69">
            <a:extLst>
              <a:ext uri="{FF2B5EF4-FFF2-40B4-BE49-F238E27FC236}">
                <a16:creationId xmlns:a16="http://schemas.microsoft.com/office/drawing/2014/main" id="{85551744-BBE4-4120-B313-0C5FB7D58529}"/>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71" name="Rectangle : avec coins arrondis en diagonale 70">
            <a:extLst>
              <a:ext uri="{FF2B5EF4-FFF2-40B4-BE49-F238E27FC236}">
                <a16:creationId xmlns:a16="http://schemas.microsoft.com/office/drawing/2014/main" id="{0CC0E23E-BF0F-402B-A59E-D8CAB21FC951}"/>
              </a:ext>
            </a:extLst>
          </p:cNvPr>
          <p:cNvSpPr/>
          <p:nvPr/>
        </p:nvSpPr>
        <p:spPr>
          <a:xfrm>
            <a:off x="60960" y="1604709"/>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 –</a:t>
            </a:r>
            <a:br>
              <a:rPr lang="fr-FR" sz="1000" dirty="0"/>
            </a:br>
            <a:r>
              <a:rPr lang="fr-FR" sz="1000" dirty="0"/>
              <a:t>Stage / Session</a:t>
            </a:r>
          </a:p>
        </p:txBody>
      </p:sp>
      <p:sp>
        <p:nvSpPr>
          <p:cNvPr id="72" name="Rectangle : avec coins arrondis en diagonale 71">
            <a:extLst>
              <a:ext uri="{FF2B5EF4-FFF2-40B4-BE49-F238E27FC236}">
                <a16:creationId xmlns:a16="http://schemas.microsoft.com/office/drawing/2014/main" id="{FC428461-49C9-4544-ACBB-7422E12ADDDD}"/>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73" name="Rectangle : avec coins arrondis en diagonale 72">
            <a:extLst>
              <a:ext uri="{FF2B5EF4-FFF2-40B4-BE49-F238E27FC236}">
                <a16:creationId xmlns:a16="http://schemas.microsoft.com/office/drawing/2014/main" id="{648E6705-0B35-4592-AC6A-916725B68075}"/>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74" name="Rectangle : avec coins arrondis en diagonale 73">
            <a:extLst>
              <a:ext uri="{FF2B5EF4-FFF2-40B4-BE49-F238E27FC236}">
                <a16:creationId xmlns:a16="http://schemas.microsoft.com/office/drawing/2014/main" id="{1641F612-14E6-4146-B880-A469FFFDB32B}"/>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75" name="Rectangle : avec coins arrondis en diagonale 74">
            <a:extLst>
              <a:ext uri="{FF2B5EF4-FFF2-40B4-BE49-F238E27FC236}">
                <a16:creationId xmlns:a16="http://schemas.microsoft.com/office/drawing/2014/main" id="{D7B86CCE-A4BE-4C5F-82D6-872226CB04FD}"/>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76" name="Rectangle : avec coins arrondis en diagonale 75">
            <a:extLst>
              <a:ext uri="{FF2B5EF4-FFF2-40B4-BE49-F238E27FC236}">
                <a16:creationId xmlns:a16="http://schemas.microsoft.com/office/drawing/2014/main" id="{D9CD0E3D-64D9-4E42-9E9B-A9D4DFBB90A8}"/>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77" name="Rectangle : avec coins arrondis en diagonale 76">
            <a:extLst>
              <a:ext uri="{FF2B5EF4-FFF2-40B4-BE49-F238E27FC236}">
                <a16:creationId xmlns:a16="http://schemas.microsoft.com/office/drawing/2014/main" id="{F9CF80E8-A7D1-4EC8-B4E3-FACEBAE60AC1}"/>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78" name="Rectangle : avec coins arrondis en diagonale 77">
            <a:extLst>
              <a:ext uri="{FF2B5EF4-FFF2-40B4-BE49-F238E27FC236}">
                <a16:creationId xmlns:a16="http://schemas.microsoft.com/office/drawing/2014/main" id="{75D3F023-4B54-4969-9187-5B85A46A7F08}"/>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7" name="Espace réservé de la date 6">
            <a:extLst>
              <a:ext uri="{FF2B5EF4-FFF2-40B4-BE49-F238E27FC236}">
                <a16:creationId xmlns:a16="http://schemas.microsoft.com/office/drawing/2014/main" id="{70D083AA-68E9-4ABC-92D5-9D9A96010154}"/>
              </a:ext>
            </a:extLst>
          </p:cNvPr>
          <p:cNvSpPr>
            <a:spLocks noGrp="1"/>
          </p:cNvSpPr>
          <p:nvPr>
            <p:ph type="dt" sz="half" idx="10"/>
          </p:nvPr>
        </p:nvSpPr>
        <p:spPr/>
        <p:txBody>
          <a:bodyPr/>
          <a:lstStyle/>
          <a:p>
            <a:endParaRPr lang="fr-FR" dirty="0"/>
          </a:p>
        </p:txBody>
      </p:sp>
      <p:pic>
        <p:nvPicPr>
          <p:cNvPr id="9" name="Image 8"/>
          <p:cNvPicPr>
            <a:picLocks noChangeAspect="1"/>
          </p:cNvPicPr>
          <p:nvPr/>
        </p:nvPicPr>
        <p:blipFill>
          <a:blip r:embed="rId3"/>
          <a:stretch>
            <a:fillRect/>
          </a:stretch>
        </p:blipFill>
        <p:spPr>
          <a:xfrm>
            <a:off x="2771616" y="1347498"/>
            <a:ext cx="228632" cy="257211"/>
          </a:xfrm>
          <a:prstGeom prst="rect">
            <a:avLst/>
          </a:prstGeom>
        </p:spPr>
      </p:pic>
      <p:grpSp>
        <p:nvGrpSpPr>
          <p:cNvPr id="49" name="Groupe 48"/>
          <p:cNvGrpSpPr/>
          <p:nvPr/>
        </p:nvGrpSpPr>
        <p:grpSpPr>
          <a:xfrm>
            <a:off x="11278503" y="121767"/>
            <a:ext cx="756938" cy="527878"/>
            <a:chOff x="10975331" y="352297"/>
            <a:chExt cx="756938" cy="527878"/>
          </a:xfrm>
        </p:grpSpPr>
        <p:sp>
          <p:nvSpPr>
            <p:cNvPr id="50" name="Rectangle avec coins arrondis en diagonale 49"/>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ZoneTexte 50"/>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
        <p:nvSpPr>
          <p:cNvPr id="5" name="Espace réservé du numéro de diapositive 4">
            <a:extLst>
              <a:ext uri="{FF2B5EF4-FFF2-40B4-BE49-F238E27FC236}">
                <a16:creationId xmlns:a16="http://schemas.microsoft.com/office/drawing/2014/main" id="{9642E0B7-109C-47F2-9D98-448BACB515D7}"/>
              </a:ext>
            </a:extLst>
          </p:cNvPr>
          <p:cNvSpPr>
            <a:spLocks noGrp="1"/>
          </p:cNvSpPr>
          <p:nvPr>
            <p:ph type="sldNum" sz="quarter" idx="12"/>
          </p:nvPr>
        </p:nvSpPr>
        <p:spPr/>
        <p:txBody>
          <a:bodyPr/>
          <a:lstStyle/>
          <a:p>
            <a:fld id="{FE954997-C674-43B3-87A7-1C878AE16C45}" type="slidenum">
              <a:rPr lang="fr-FR" smtClean="0"/>
              <a:pPr/>
              <a:t>27</a:t>
            </a:fld>
            <a:endParaRPr lang="fr-FR" dirty="0"/>
          </a:p>
        </p:txBody>
      </p:sp>
    </p:spTree>
    <p:extLst>
      <p:ext uri="{BB962C8B-B14F-4D97-AF65-F5344CB8AC3E}">
        <p14:creationId xmlns:p14="http://schemas.microsoft.com/office/powerpoint/2010/main" val="1058806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 name="Tableau 140">
            <a:extLst>
              <a:ext uri="{FF2B5EF4-FFF2-40B4-BE49-F238E27FC236}">
                <a16:creationId xmlns:a16="http://schemas.microsoft.com/office/drawing/2014/main" id="{11AD7556-0975-451C-92F7-A4143FC47532}"/>
              </a:ext>
            </a:extLst>
          </p:cNvPr>
          <p:cNvGraphicFramePr>
            <a:graphicFrameLocks noGrp="1"/>
          </p:cNvGraphicFramePr>
          <p:nvPr>
            <p:extLst>
              <p:ext uri="{D42A27DB-BD31-4B8C-83A1-F6EECF244321}">
                <p14:modId xmlns:p14="http://schemas.microsoft.com/office/powerpoint/2010/main" val="3263418034"/>
              </p:ext>
            </p:extLst>
          </p:nvPr>
        </p:nvGraphicFramePr>
        <p:xfrm>
          <a:off x="1232018" y="3058351"/>
          <a:ext cx="6902390" cy="2447485"/>
        </p:xfrm>
        <a:graphic>
          <a:graphicData uri="http://schemas.openxmlformats.org/drawingml/2006/table">
            <a:tbl>
              <a:tblPr firstRow="1" bandRow="1">
                <a:tableStyleId>{5C22544A-7EE6-4342-B048-85BDC9FD1C3A}</a:tableStyleId>
              </a:tblPr>
              <a:tblGrid>
                <a:gridCol w="1614144">
                  <a:extLst>
                    <a:ext uri="{9D8B030D-6E8A-4147-A177-3AD203B41FA5}">
                      <a16:colId xmlns:a16="http://schemas.microsoft.com/office/drawing/2014/main" val="1458599572"/>
                    </a:ext>
                  </a:extLst>
                </a:gridCol>
                <a:gridCol w="5288246">
                  <a:extLst>
                    <a:ext uri="{9D8B030D-6E8A-4147-A177-3AD203B41FA5}">
                      <a16:colId xmlns:a16="http://schemas.microsoft.com/office/drawing/2014/main" val="1754413335"/>
                    </a:ext>
                  </a:extLst>
                </a:gridCol>
              </a:tblGrid>
              <a:tr h="423380">
                <a:tc>
                  <a:txBody>
                    <a:bodyPr/>
                    <a:lstStyle/>
                    <a:p>
                      <a:pPr algn="ctr"/>
                      <a:r>
                        <a:rPr lang="fr-FR" sz="1600" dirty="0">
                          <a:solidFill>
                            <a:schemeClr val="bg1"/>
                          </a:solidFill>
                        </a:rPr>
                        <a:t>Champ</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tc>
                  <a:txBody>
                    <a:bodyPr/>
                    <a:lstStyle/>
                    <a:p>
                      <a:pPr algn="ctr"/>
                      <a:r>
                        <a:rPr lang="fr-FR" sz="1600" dirty="0">
                          <a:solidFill>
                            <a:schemeClr val="bg1"/>
                          </a:solidFill>
                        </a:rPr>
                        <a:t>Règle de gestion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extLst>
                  <a:ext uri="{0D108BD9-81ED-4DB2-BD59-A6C34878D82A}">
                    <a16:rowId xmlns:a16="http://schemas.microsoft.com/office/drawing/2014/main" val="2736262865"/>
                  </a:ext>
                </a:extLst>
              </a:tr>
              <a:tr h="939556">
                <a:tc>
                  <a:txBody>
                    <a:bodyPr/>
                    <a:lstStyle/>
                    <a:p>
                      <a:r>
                        <a:rPr lang="fr-FR" sz="1600" b="1" u="sng" dirty="0"/>
                        <a:t>Sous-domaine</a:t>
                      </a:r>
                    </a:p>
                    <a:p>
                      <a:endParaRPr lang="fr-FR" sz="1800" b="1" dirty="0"/>
                    </a:p>
                    <a:p>
                      <a:r>
                        <a:rPr lang="fr-FR" sz="1600" b="1" u="sng" dirty="0"/>
                        <a:t>Domaine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600" kern="1200" dirty="0">
                          <a:solidFill>
                            <a:schemeClr val="dk1"/>
                          </a:solidFill>
                          <a:effectLst/>
                          <a:latin typeface="+mn-lt"/>
                          <a:ea typeface="+mn-ea"/>
                          <a:cs typeface="+mn-cs"/>
                        </a:rPr>
                        <a:t>Alimente automatiquement les champs </a:t>
                      </a:r>
                      <a:r>
                        <a:rPr lang="fr-FR" sz="1600" b="1" kern="1200" dirty="0">
                          <a:solidFill>
                            <a:schemeClr val="dk1"/>
                          </a:solidFill>
                          <a:effectLst/>
                          <a:latin typeface="+mn-lt"/>
                          <a:ea typeface="+mn-ea"/>
                          <a:cs typeface="+mn-cs"/>
                        </a:rPr>
                        <a:t>Domaine </a:t>
                      </a:r>
                      <a:r>
                        <a:rPr lang="fr-FR" sz="1600" kern="1200" dirty="0">
                          <a:solidFill>
                            <a:schemeClr val="dk1"/>
                          </a:solidFill>
                          <a:effectLst/>
                          <a:latin typeface="+mn-lt"/>
                          <a:ea typeface="+mn-ea"/>
                          <a:cs typeface="+mn-cs"/>
                        </a:rPr>
                        <a:t>et </a:t>
                      </a:r>
                      <a:r>
                        <a:rPr lang="fr-FR" sz="1600" b="1" kern="1200" dirty="0">
                          <a:solidFill>
                            <a:schemeClr val="dk1"/>
                          </a:solidFill>
                          <a:effectLst/>
                          <a:latin typeface="+mn-lt"/>
                          <a:ea typeface="+mn-ea"/>
                          <a:cs typeface="+mn-cs"/>
                        </a:rPr>
                        <a:t>Classification </a:t>
                      </a:r>
                      <a:r>
                        <a:rPr lang="fr-FR" sz="1600" b="1" kern="1200" dirty="0" smtClean="0">
                          <a:solidFill>
                            <a:schemeClr val="dk1"/>
                          </a:solidFill>
                          <a:effectLst/>
                          <a:latin typeface="+mn-lt"/>
                          <a:ea typeface="+mn-ea"/>
                          <a:cs typeface="+mn-cs"/>
                        </a:rPr>
                        <a:t>DGAFP</a:t>
                      </a:r>
                    </a:p>
                    <a:p>
                      <a:endParaRPr lang="fr-FR" sz="500" b="0" i="1" kern="1200" dirty="0">
                        <a:solidFill>
                          <a:srgbClr val="0070C0"/>
                        </a:solidFill>
                        <a:effectLst/>
                        <a:latin typeface="+mn-lt"/>
                        <a:ea typeface="+mn-ea"/>
                        <a:cs typeface="+mn-cs"/>
                      </a:endParaRPr>
                    </a:p>
                    <a:p>
                      <a:r>
                        <a:rPr lang="fr-FR" sz="1600" dirty="0" smtClean="0"/>
                        <a:t>Propose les sous domaines correspondants : </a:t>
                      </a:r>
                      <a:r>
                        <a:rPr lang="fr-FR" sz="1600" i="1" dirty="0" smtClean="0">
                          <a:solidFill>
                            <a:srgbClr val="0070C0"/>
                          </a:solidFill>
                        </a:rPr>
                        <a:t>«Management»</a:t>
                      </a:r>
                      <a:endParaRPr lang="fr-FR" sz="1600" i="1" dirty="0">
                        <a:solidFill>
                          <a:srgbClr val="0070C0"/>
                        </a:solidFill>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34513641"/>
                  </a:ext>
                </a:extLst>
              </a:tr>
              <a:tr h="423380">
                <a:tc>
                  <a:txBody>
                    <a:bodyPr/>
                    <a:lstStyle/>
                    <a:p>
                      <a:r>
                        <a:rPr lang="fr-FR" sz="1600" b="0" u="sng" dirty="0"/>
                        <a:t>Thème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600" dirty="0"/>
                        <a:t>A renseigner pour certains dispositifs (consigne nationale)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4148718349"/>
                  </a:ext>
                </a:extLst>
              </a:tr>
              <a:tr h="661169">
                <a:tc>
                  <a:txBody>
                    <a:bodyPr/>
                    <a:lstStyle/>
                    <a:p>
                      <a:r>
                        <a:rPr lang="fr-FR" sz="1600" b="1" u="sng" dirty="0"/>
                        <a:t>Type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600" dirty="0"/>
                        <a:t>A saisir en cas de formation e-learning, sinon facultatif</a:t>
                      </a:r>
                    </a:p>
                    <a:p>
                      <a:r>
                        <a:rPr lang="fr-FR" sz="1600" dirty="0"/>
                        <a:t>Elearning</a:t>
                      </a:r>
                      <a:r>
                        <a:rPr lang="fr-FR" sz="1600" baseline="0" dirty="0"/>
                        <a:t> (</a:t>
                      </a:r>
                      <a:r>
                        <a:rPr lang="fr-FR" sz="1600" baseline="0" dirty="0" err="1"/>
                        <a:t>distanciel</a:t>
                      </a:r>
                      <a:r>
                        <a:rPr lang="fr-FR" sz="1600" baseline="0" dirty="0" smtClean="0"/>
                        <a:t>) </a:t>
                      </a:r>
                      <a:r>
                        <a:rPr lang="fr-FR" sz="1600" baseline="0" dirty="0"/>
                        <a:t>/ Hybride</a:t>
                      </a:r>
                      <a:endParaRPr lang="fr-FR" sz="16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295206218"/>
                  </a:ext>
                </a:extLst>
              </a:tr>
            </a:tbl>
          </a:graphicData>
        </a:graphic>
      </p:graphicFrame>
      <p:sp>
        <p:nvSpPr>
          <p:cNvPr id="2" name="Titre 1">
            <a:extLst>
              <a:ext uri="{FF2B5EF4-FFF2-40B4-BE49-F238E27FC236}">
                <a16:creationId xmlns:a16="http://schemas.microsoft.com/office/drawing/2014/main" id="{E22E7B5A-8D41-46AE-8DC7-669E82763FDE}"/>
              </a:ext>
            </a:extLst>
          </p:cNvPr>
          <p:cNvSpPr>
            <a:spLocks noGrp="1"/>
          </p:cNvSpPr>
          <p:nvPr>
            <p:ph type="title"/>
          </p:nvPr>
        </p:nvSpPr>
        <p:spPr/>
        <p:txBody>
          <a:bodyPr>
            <a:normAutofit fontScale="90000"/>
          </a:bodyPr>
          <a:lstStyle/>
          <a:p>
            <a:r>
              <a:rPr lang="fr-FR" dirty="0"/>
              <a:t>2-1-3 Créer un stage (2)</a:t>
            </a:r>
          </a:p>
        </p:txBody>
      </p:sp>
      <p:sp>
        <p:nvSpPr>
          <p:cNvPr id="4" name="Espace réservé du pied de page 3">
            <a:extLst>
              <a:ext uri="{FF2B5EF4-FFF2-40B4-BE49-F238E27FC236}">
                <a16:creationId xmlns:a16="http://schemas.microsoft.com/office/drawing/2014/main" id="{5BDC9279-113B-42CF-BA59-7B4E4579EE1D}"/>
              </a:ext>
            </a:extLst>
          </p:cNvPr>
          <p:cNvSpPr>
            <a:spLocks noGrp="1"/>
          </p:cNvSpPr>
          <p:nvPr>
            <p:ph type="ftr" sz="quarter" idx="11"/>
          </p:nvPr>
        </p:nvSpPr>
        <p:spPr/>
        <p:txBody>
          <a:bodyPr/>
          <a:lstStyle/>
          <a:p>
            <a:r>
              <a:rPr lang="fr-FR" dirty="0"/>
              <a:t>Module 1</a:t>
            </a:r>
          </a:p>
        </p:txBody>
      </p:sp>
      <p:sp>
        <p:nvSpPr>
          <p:cNvPr id="6" name="ZoneTexte 5">
            <a:extLst>
              <a:ext uri="{FF2B5EF4-FFF2-40B4-BE49-F238E27FC236}">
                <a16:creationId xmlns:a16="http://schemas.microsoft.com/office/drawing/2014/main" id="{CFEEDD85-C456-467C-BA50-16C357255BE2}"/>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Créer un stage / une session</a:t>
            </a:r>
          </a:p>
        </p:txBody>
      </p:sp>
      <p:cxnSp>
        <p:nvCxnSpPr>
          <p:cNvPr id="24" name="Straight Connector 103">
            <a:extLst>
              <a:ext uri="{FF2B5EF4-FFF2-40B4-BE49-F238E27FC236}">
                <a16:creationId xmlns:a16="http://schemas.microsoft.com/office/drawing/2014/main" id="{A1A5C2A5-D159-408A-A689-7B80CEA2F0D3}"/>
              </a:ext>
            </a:extLst>
          </p:cNvPr>
          <p:cNvCxnSpPr>
            <a:cxnSpLocks/>
          </p:cNvCxnSpPr>
          <p:nvPr/>
        </p:nvCxnSpPr>
        <p:spPr>
          <a:xfrm flipV="1">
            <a:off x="1561283" y="1685058"/>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125" name="Groupe 124">
            <a:extLst>
              <a:ext uri="{FF2B5EF4-FFF2-40B4-BE49-F238E27FC236}">
                <a16:creationId xmlns:a16="http://schemas.microsoft.com/office/drawing/2014/main" id="{77EA312D-F5D7-4F00-A749-BA7372A13E79}"/>
              </a:ext>
            </a:extLst>
          </p:cNvPr>
          <p:cNvGrpSpPr/>
          <p:nvPr/>
        </p:nvGrpSpPr>
        <p:grpSpPr>
          <a:xfrm>
            <a:off x="1573922" y="1415058"/>
            <a:ext cx="2293651" cy="1269162"/>
            <a:chOff x="1573922" y="1931238"/>
            <a:chExt cx="2293651" cy="1269162"/>
          </a:xfrm>
        </p:grpSpPr>
        <p:sp>
          <p:nvSpPr>
            <p:cNvPr id="36" name="Rectangle 35">
              <a:extLst>
                <a:ext uri="{FF2B5EF4-FFF2-40B4-BE49-F238E27FC236}">
                  <a16:creationId xmlns:a16="http://schemas.microsoft.com/office/drawing/2014/main" id="{C26F0038-DB45-424F-ACD0-D422981A9CE7}"/>
                </a:ext>
              </a:extLst>
            </p:cNvPr>
            <p:cNvSpPr/>
            <p:nvPr/>
          </p:nvSpPr>
          <p:spPr>
            <a:xfrm>
              <a:off x="1573922" y="2384466"/>
              <a:ext cx="2293651"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ZoneTexte 36">
              <a:extLst>
                <a:ext uri="{FF2B5EF4-FFF2-40B4-BE49-F238E27FC236}">
                  <a16:creationId xmlns:a16="http://schemas.microsoft.com/office/drawing/2014/main" id="{41F2A1E5-0708-4BE0-B48C-9CFB56A22DAE}"/>
                </a:ext>
              </a:extLst>
            </p:cNvPr>
            <p:cNvSpPr txBox="1"/>
            <p:nvPr/>
          </p:nvSpPr>
          <p:spPr>
            <a:xfrm>
              <a:off x="15739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données générales du stage</a:t>
              </a:r>
            </a:p>
          </p:txBody>
        </p:sp>
        <p:sp>
          <p:nvSpPr>
            <p:cNvPr id="38" name="Ellipse 37">
              <a:extLst>
                <a:ext uri="{FF2B5EF4-FFF2-40B4-BE49-F238E27FC236}">
                  <a16:creationId xmlns:a16="http://schemas.microsoft.com/office/drawing/2014/main" id="{FF49AEE8-1E87-4CEB-8E71-B990EC4601A0}"/>
                </a:ext>
              </a:extLst>
            </p:cNvPr>
            <p:cNvSpPr/>
            <p:nvPr/>
          </p:nvSpPr>
          <p:spPr>
            <a:xfrm>
              <a:off x="2450747"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2" name="ZoneTexte 21">
              <a:extLst>
                <a:ext uri="{FF2B5EF4-FFF2-40B4-BE49-F238E27FC236}">
                  <a16:creationId xmlns:a16="http://schemas.microsoft.com/office/drawing/2014/main" id="{1EE01991-594B-46C7-A6EC-C9A727F69D68}"/>
                </a:ext>
              </a:extLst>
            </p:cNvPr>
            <p:cNvSpPr txBox="1"/>
            <p:nvPr/>
          </p:nvSpPr>
          <p:spPr>
            <a:xfrm>
              <a:off x="2564311"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grpSp>
        <p:nvGrpSpPr>
          <p:cNvPr id="124" name="Groupe 123">
            <a:extLst>
              <a:ext uri="{FF2B5EF4-FFF2-40B4-BE49-F238E27FC236}">
                <a16:creationId xmlns:a16="http://schemas.microsoft.com/office/drawing/2014/main" id="{2D9548E7-A781-4186-A12C-1B5D99C4B86C}"/>
              </a:ext>
            </a:extLst>
          </p:cNvPr>
          <p:cNvGrpSpPr/>
          <p:nvPr/>
        </p:nvGrpSpPr>
        <p:grpSpPr>
          <a:xfrm>
            <a:off x="4072515" y="1415058"/>
            <a:ext cx="2293651" cy="1269162"/>
            <a:chOff x="4045422" y="1931238"/>
            <a:chExt cx="2293651" cy="1269162"/>
          </a:xfrm>
        </p:grpSpPr>
        <p:sp>
          <p:nvSpPr>
            <p:cNvPr id="103" name="Rectangle 102">
              <a:extLst>
                <a:ext uri="{FF2B5EF4-FFF2-40B4-BE49-F238E27FC236}">
                  <a16:creationId xmlns:a16="http://schemas.microsoft.com/office/drawing/2014/main" id="{8A4AD2D0-6286-42BA-A9E4-08E048158F34}"/>
                </a:ext>
              </a:extLst>
            </p:cNvPr>
            <p:cNvSpPr/>
            <p:nvPr/>
          </p:nvSpPr>
          <p:spPr>
            <a:xfrm>
              <a:off x="40454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4" name="ZoneTexte 103">
              <a:extLst>
                <a:ext uri="{FF2B5EF4-FFF2-40B4-BE49-F238E27FC236}">
                  <a16:creationId xmlns:a16="http://schemas.microsoft.com/office/drawing/2014/main" id="{7A026F66-F2CC-407A-8695-343FFEF40BE2}"/>
                </a:ext>
              </a:extLst>
            </p:cNvPr>
            <p:cNvSpPr txBox="1"/>
            <p:nvPr/>
          </p:nvSpPr>
          <p:spPr>
            <a:xfrm>
              <a:off x="40454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 la définition</a:t>
              </a:r>
              <a:br>
                <a:rPr lang="fr-FR" sz="1600" b="1" dirty="0">
                  <a:solidFill>
                    <a:schemeClr val="tx1">
                      <a:lumMod val="65000"/>
                      <a:lumOff val="35000"/>
                    </a:schemeClr>
                  </a:solidFill>
                </a:rPr>
              </a:br>
              <a:r>
                <a:rPr lang="fr-FR" sz="1600" b="1" dirty="0">
                  <a:solidFill>
                    <a:schemeClr val="tx1">
                      <a:lumMod val="65000"/>
                      <a:lumOff val="35000"/>
                    </a:schemeClr>
                  </a:solidFill>
                </a:rPr>
                <a:t>du stage</a:t>
              </a:r>
            </a:p>
          </p:txBody>
        </p:sp>
        <p:sp>
          <p:nvSpPr>
            <p:cNvPr id="105" name="Ellipse 104">
              <a:extLst>
                <a:ext uri="{FF2B5EF4-FFF2-40B4-BE49-F238E27FC236}">
                  <a16:creationId xmlns:a16="http://schemas.microsoft.com/office/drawing/2014/main" id="{3A2FA55D-FA2B-4929-9F5C-61C273A373E3}"/>
                </a:ext>
              </a:extLst>
            </p:cNvPr>
            <p:cNvSpPr/>
            <p:nvPr/>
          </p:nvSpPr>
          <p:spPr>
            <a:xfrm>
              <a:off x="492224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06" name="ZoneTexte 105">
              <a:extLst>
                <a:ext uri="{FF2B5EF4-FFF2-40B4-BE49-F238E27FC236}">
                  <a16:creationId xmlns:a16="http://schemas.microsoft.com/office/drawing/2014/main" id="{603D87DD-E469-4642-B25D-F0BD7E732888}"/>
                </a:ext>
              </a:extLst>
            </p:cNvPr>
            <p:cNvSpPr txBox="1"/>
            <p:nvPr/>
          </p:nvSpPr>
          <p:spPr>
            <a:xfrm>
              <a:off x="5035811"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nvGrpSpPr>
          <p:cNvPr id="126" name="Groupe 125">
            <a:extLst>
              <a:ext uri="{FF2B5EF4-FFF2-40B4-BE49-F238E27FC236}">
                <a16:creationId xmlns:a16="http://schemas.microsoft.com/office/drawing/2014/main" id="{3A73CFA0-0F28-4D3B-AF3E-003C3577EA33}"/>
              </a:ext>
            </a:extLst>
          </p:cNvPr>
          <p:cNvGrpSpPr/>
          <p:nvPr/>
        </p:nvGrpSpPr>
        <p:grpSpPr>
          <a:xfrm>
            <a:off x="6571108" y="1415058"/>
            <a:ext cx="2293651" cy="1269162"/>
            <a:chOff x="6506762" y="1931238"/>
            <a:chExt cx="2293651" cy="1269162"/>
          </a:xfrm>
        </p:grpSpPr>
        <p:sp>
          <p:nvSpPr>
            <p:cNvPr id="107" name="Rectangle 106">
              <a:extLst>
                <a:ext uri="{FF2B5EF4-FFF2-40B4-BE49-F238E27FC236}">
                  <a16:creationId xmlns:a16="http://schemas.microsoft.com/office/drawing/2014/main" id="{1A4EF8C5-6AAC-4F2E-A0F4-A52EBF276F20}"/>
                </a:ext>
              </a:extLst>
            </p:cNvPr>
            <p:cNvSpPr/>
            <p:nvPr/>
          </p:nvSpPr>
          <p:spPr>
            <a:xfrm>
              <a:off x="650676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8" name="ZoneTexte 107">
              <a:extLst>
                <a:ext uri="{FF2B5EF4-FFF2-40B4-BE49-F238E27FC236}">
                  <a16:creationId xmlns:a16="http://schemas.microsoft.com/office/drawing/2014/main" id="{8EC87534-BFE0-4574-B627-DC8BCD132765}"/>
                </a:ext>
              </a:extLst>
            </p:cNvPr>
            <p:cNvSpPr txBox="1"/>
            <p:nvPr/>
          </p:nvSpPr>
          <p:spPr>
            <a:xfrm>
              <a:off x="650676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 l’organisation</a:t>
              </a:r>
              <a:br>
                <a:rPr lang="fr-FR" sz="1600" b="1" dirty="0">
                  <a:solidFill>
                    <a:schemeClr val="tx1">
                      <a:lumMod val="65000"/>
                      <a:lumOff val="35000"/>
                    </a:schemeClr>
                  </a:solidFill>
                </a:rPr>
              </a:br>
              <a:r>
                <a:rPr lang="fr-FR" sz="1600" b="1" dirty="0">
                  <a:solidFill>
                    <a:schemeClr val="tx1">
                      <a:lumMod val="65000"/>
                      <a:lumOff val="35000"/>
                    </a:schemeClr>
                  </a:solidFill>
                </a:rPr>
                <a:t>du stage</a:t>
              </a:r>
            </a:p>
          </p:txBody>
        </p:sp>
        <p:sp>
          <p:nvSpPr>
            <p:cNvPr id="109" name="Ellipse 108">
              <a:extLst>
                <a:ext uri="{FF2B5EF4-FFF2-40B4-BE49-F238E27FC236}">
                  <a16:creationId xmlns:a16="http://schemas.microsoft.com/office/drawing/2014/main" id="{F16E0118-3BDA-4E58-A6B5-2587C1B6972D}"/>
                </a:ext>
              </a:extLst>
            </p:cNvPr>
            <p:cNvSpPr/>
            <p:nvPr/>
          </p:nvSpPr>
          <p:spPr>
            <a:xfrm>
              <a:off x="738358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10" name="ZoneTexte 109">
              <a:extLst>
                <a:ext uri="{FF2B5EF4-FFF2-40B4-BE49-F238E27FC236}">
                  <a16:creationId xmlns:a16="http://schemas.microsoft.com/office/drawing/2014/main" id="{2204B833-586A-4891-B504-0839574E1EF8}"/>
                </a:ext>
              </a:extLst>
            </p:cNvPr>
            <p:cNvSpPr txBox="1"/>
            <p:nvPr/>
          </p:nvSpPr>
          <p:spPr>
            <a:xfrm>
              <a:off x="7497151"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grpSp>
        <p:nvGrpSpPr>
          <p:cNvPr id="127" name="Groupe 126">
            <a:extLst>
              <a:ext uri="{FF2B5EF4-FFF2-40B4-BE49-F238E27FC236}">
                <a16:creationId xmlns:a16="http://schemas.microsoft.com/office/drawing/2014/main" id="{EBDF1831-45AC-4A98-9514-DA1CC0419D16}"/>
              </a:ext>
            </a:extLst>
          </p:cNvPr>
          <p:cNvGrpSpPr/>
          <p:nvPr/>
        </p:nvGrpSpPr>
        <p:grpSpPr>
          <a:xfrm>
            <a:off x="9069702" y="1415058"/>
            <a:ext cx="2293651" cy="1269162"/>
            <a:chOff x="9069702" y="1931238"/>
            <a:chExt cx="2293651" cy="1269162"/>
          </a:xfrm>
        </p:grpSpPr>
        <p:sp>
          <p:nvSpPr>
            <p:cNvPr id="111" name="Rectangle 110">
              <a:extLst>
                <a:ext uri="{FF2B5EF4-FFF2-40B4-BE49-F238E27FC236}">
                  <a16:creationId xmlns:a16="http://schemas.microsoft.com/office/drawing/2014/main" id="{A93E1350-4530-4C64-BA36-C36E82B6DA03}"/>
                </a:ext>
              </a:extLst>
            </p:cNvPr>
            <p:cNvSpPr/>
            <p:nvPr/>
          </p:nvSpPr>
          <p:spPr>
            <a:xfrm>
              <a:off x="906970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 name="ZoneTexte 111">
              <a:extLst>
                <a:ext uri="{FF2B5EF4-FFF2-40B4-BE49-F238E27FC236}">
                  <a16:creationId xmlns:a16="http://schemas.microsoft.com/office/drawing/2014/main" id="{25E703DE-AEB6-4B83-A47F-73A23A4C01B4}"/>
                </a:ext>
              </a:extLst>
            </p:cNvPr>
            <p:cNvSpPr txBox="1"/>
            <p:nvPr/>
          </p:nvSpPr>
          <p:spPr>
            <a:xfrm>
              <a:off x="906970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du contenu</a:t>
              </a:r>
              <a:br>
                <a:rPr lang="fr-FR" sz="1600" b="1" dirty="0">
                  <a:solidFill>
                    <a:schemeClr val="tx1">
                      <a:lumMod val="65000"/>
                      <a:lumOff val="35000"/>
                    </a:schemeClr>
                  </a:solidFill>
                </a:rPr>
              </a:br>
              <a:r>
                <a:rPr lang="fr-FR" sz="1600" b="1" dirty="0">
                  <a:solidFill>
                    <a:schemeClr val="tx1">
                      <a:lumMod val="65000"/>
                      <a:lumOff val="35000"/>
                    </a:schemeClr>
                  </a:solidFill>
                </a:rPr>
                <a:t>du stage</a:t>
              </a:r>
            </a:p>
          </p:txBody>
        </p:sp>
        <p:sp>
          <p:nvSpPr>
            <p:cNvPr id="113" name="Ellipse 112">
              <a:extLst>
                <a:ext uri="{FF2B5EF4-FFF2-40B4-BE49-F238E27FC236}">
                  <a16:creationId xmlns:a16="http://schemas.microsoft.com/office/drawing/2014/main" id="{03D1AB44-D191-4DAB-8A86-625CE945A795}"/>
                </a:ext>
              </a:extLst>
            </p:cNvPr>
            <p:cNvSpPr/>
            <p:nvPr/>
          </p:nvSpPr>
          <p:spPr>
            <a:xfrm>
              <a:off x="994652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14" name="ZoneTexte 113">
              <a:extLst>
                <a:ext uri="{FF2B5EF4-FFF2-40B4-BE49-F238E27FC236}">
                  <a16:creationId xmlns:a16="http://schemas.microsoft.com/office/drawing/2014/main" id="{B7877152-9097-42D6-8F5E-2F04654B10A8}"/>
                </a:ext>
              </a:extLst>
            </p:cNvPr>
            <p:cNvSpPr txBox="1"/>
            <p:nvPr/>
          </p:nvSpPr>
          <p:spPr>
            <a:xfrm>
              <a:off x="10060091" y="1970406"/>
              <a:ext cx="312872" cy="461665"/>
            </a:xfrm>
            <a:prstGeom prst="rect">
              <a:avLst/>
            </a:prstGeom>
            <a:noFill/>
          </p:spPr>
          <p:txBody>
            <a:bodyPr wrap="square" rtlCol="0">
              <a:spAutoFit/>
            </a:bodyPr>
            <a:lstStyle/>
            <a:p>
              <a:r>
                <a:rPr lang="fr-FR" sz="2400" b="1" dirty="0">
                  <a:solidFill>
                    <a:schemeClr val="bg1"/>
                  </a:solidFill>
                </a:rPr>
                <a:t>4</a:t>
              </a:r>
              <a:endParaRPr lang="fr-FR" b="1" dirty="0">
                <a:solidFill>
                  <a:schemeClr val="bg1"/>
                </a:solidFill>
              </a:endParaRPr>
            </a:p>
          </p:txBody>
        </p:sp>
      </p:grpSp>
      <p:pic>
        <p:nvPicPr>
          <p:cNvPr id="129" name="Image 128">
            <a:extLst>
              <a:ext uri="{FF2B5EF4-FFF2-40B4-BE49-F238E27FC236}">
                <a16:creationId xmlns:a16="http://schemas.microsoft.com/office/drawing/2014/main" id="{B9F03415-FC13-4F94-AEEF-63AD3249C627}"/>
              </a:ext>
            </a:extLst>
          </p:cNvPr>
          <p:cNvPicPr/>
          <p:nvPr/>
        </p:nvPicPr>
        <p:blipFill>
          <a:blip r:embed="rId2"/>
          <a:stretch>
            <a:fillRect/>
          </a:stretch>
        </p:blipFill>
        <p:spPr>
          <a:xfrm>
            <a:off x="8232914" y="2939363"/>
            <a:ext cx="3077784" cy="3297645"/>
          </a:xfrm>
          <a:prstGeom prst="rect">
            <a:avLst/>
          </a:prstGeom>
          <a:ln>
            <a:solidFill>
              <a:schemeClr val="bg1">
                <a:lumMod val="65000"/>
              </a:schemeClr>
            </a:solidFill>
          </a:ln>
        </p:spPr>
      </p:pic>
      <p:sp>
        <p:nvSpPr>
          <p:cNvPr id="147" name="ZoneTexte 146">
            <a:extLst>
              <a:ext uri="{FF2B5EF4-FFF2-40B4-BE49-F238E27FC236}">
                <a16:creationId xmlns:a16="http://schemas.microsoft.com/office/drawing/2014/main" id="{E3324CCC-C9E4-41D7-9822-59E8EB98153A}"/>
              </a:ext>
            </a:extLst>
          </p:cNvPr>
          <p:cNvSpPr txBox="1"/>
          <p:nvPr/>
        </p:nvSpPr>
        <p:spPr>
          <a:xfrm>
            <a:off x="8505228" y="5070407"/>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cxnSp>
        <p:nvCxnSpPr>
          <p:cNvPr id="149" name="Straight Connector 103">
            <a:extLst>
              <a:ext uri="{FF2B5EF4-FFF2-40B4-BE49-F238E27FC236}">
                <a16:creationId xmlns:a16="http://schemas.microsoft.com/office/drawing/2014/main" id="{27D9379A-1C61-4529-B6F2-2C49ACF12FCB}"/>
              </a:ext>
            </a:extLst>
          </p:cNvPr>
          <p:cNvCxnSpPr>
            <a:cxnSpLocks/>
          </p:cNvCxnSpPr>
          <p:nvPr/>
        </p:nvCxnSpPr>
        <p:spPr>
          <a:xfrm>
            <a:off x="1561283" y="2812236"/>
            <a:ext cx="2306290"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sp>
        <p:nvSpPr>
          <p:cNvPr id="150" name="Triangle isocèle 149">
            <a:extLst>
              <a:ext uri="{FF2B5EF4-FFF2-40B4-BE49-F238E27FC236}">
                <a16:creationId xmlns:a16="http://schemas.microsoft.com/office/drawing/2014/main" id="{3F8200FF-F128-43C8-8A14-A9473662CD3F}"/>
              </a:ext>
            </a:extLst>
          </p:cNvPr>
          <p:cNvSpPr/>
          <p:nvPr/>
        </p:nvSpPr>
        <p:spPr>
          <a:xfrm rot="10800000">
            <a:off x="2454753" y="2792737"/>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ZoneTexte 42">
            <a:extLst>
              <a:ext uri="{FF2B5EF4-FFF2-40B4-BE49-F238E27FC236}">
                <a16:creationId xmlns:a16="http://schemas.microsoft.com/office/drawing/2014/main" id="{1D625DCF-E672-40BD-942B-CFF449560D0B}"/>
              </a:ext>
            </a:extLst>
          </p:cNvPr>
          <p:cNvSpPr txBox="1"/>
          <p:nvPr/>
        </p:nvSpPr>
        <p:spPr>
          <a:xfrm>
            <a:off x="8714342" y="5226911"/>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44" name="ZoneTexte 43">
            <a:extLst>
              <a:ext uri="{FF2B5EF4-FFF2-40B4-BE49-F238E27FC236}">
                <a16:creationId xmlns:a16="http://schemas.microsoft.com/office/drawing/2014/main" id="{4ABBCADB-927F-4F4B-B17A-FA495E27060F}"/>
              </a:ext>
            </a:extLst>
          </p:cNvPr>
          <p:cNvSpPr txBox="1"/>
          <p:nvPr/>
        </p:nvSpPr>
        <p:spPr>
          <a:xfrm>
            <a:off x="8714342" y="5369523"/>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grpSp>
        <p:nvGrpSpPr>
          <p:cNvPr id="7" name="Groupe 6"/>
          <p:cNvGrpSpPr/>
          <p:nvPr/>
        </p:nvGrpSpPr>
        <p:grpSpPr>
          <a:xfrm>
            <a:off x="1484999" y="5607739"/>
            <a:ext cx="7155810" cy="553998"/>
            <a:chOff x="1262109" y="5656196"/>
            <a:chExt cx="7155810" cy="553998"/>
          </a:xfrm>
        </p:grpSpPr>
        <p:sp>
          <p:nvSpPr>
            <p:cNvPr id="45" name="ZoneTexte 44">
              <a:extLst>
                <a:ext uri="{FF2B5EF4-FFF2-40B4-BE49-F238E27FC236}">
                  <a16:creationId xmlns:a16="http://schemas.microsoft.com/office/drawing/2014/main" id="{DADC24A7-24D4-4966-BB4A-1B6920902F59}"/>
                </a:ext>
              </a:extLst>
            </p:cNvPr>
            <p:cNvSpPr txBox="1"/>
            <p:nvPr/>
          </p:nvSpPr>
          <p:spPr>
            <a:xfrm>
              <a:off x="1707889" y="5656196"/>
              <a:ext cx="6710030" cy="553998"/>
            </a:xfrm>
            <a:prstGeom prst="rect">
              <a:avLst/>
            </a:prstGeom>
            <a:noFill/>
          </p:spPr>
          <p:txBody>
            <a:bodyPr wrap="square">
              <a:spAutoFit/>
            </a:bodyPr>
            <a:lstStyle/>
            <a:p>
              <a:r>
                <a:rPr lang="fr-FR" sz="1500" i="1" dirty="0"/>
                <a:t>Le choix du domaine, sous domaine, thème et type est très important. Pour une meilleure compréhension, voir la Séquence N°2 du Manuel (Annexes 2 et 3)</a:t>
              </a:r>
            </a:p>
          </p:txBody>
        </p:sp>
        <p:sp>
          <p:nvSpPr>
            <p:cNvPr id="46" name="Freeform 384">
              <a:extLst>
                <a:ext uri="{FF2B5EF4-FFF2-40B4-BE49-F238E27FC236}">
                  <a16:creationId xmlns:a16="http://schemas.microsoft.com/office/drawing/2014/main" id="{C830CBF6-27E6-42FF-956F-60FECCC87B49}"/>
                </a:ext>
              </a:extLst>
            </p:cNvPr>
            <p:cNvSpPr/>
            <p:nvPr/>
          </p:nvSpPr>
          <p:spPr>
            <a:xfrm>
              <a:off x="1262109" y="5691714"/>
              <a:ext cx="445780" cy="423154"/>
            </a:xfrm>
            <a:custGeom>
              <a:avLst/>
              <a:gdLst/>
              <a:ahLst/>
              <a:cxnLst/>
              <a:rect l="l" t="t" r="r" b="b"/>
              <a:pathLst>
                <a:path w="432707" h="432707">
                  <a:moveTo>
                    <a:pt x="81132" y="0"/>
                  </a:moveTo>
                  <a:lnTo>
                    <a:pt x="351575" y="0"/>
                  </a:lnTo>
                  <a:cubicBezTo>
                    <a:pt x="373924" y="0"/>
                    <a:pt x="393033" y="7935"/>
                    <a:pt x="408902" y="23805"/>
                  </a:cubicBezTo>
                  <a:cubicBezTo>
                    <a:pt x="424772" y="39674"/>
                    <a:pt x="432707" y="58784"/>
                    <a:pt x="432707" y="81133"/>
                  </a:cubicBezTo>
                  <a:lnTo>
                    <a:pt x="432707" y="351574"/>
                  </a:lnTo>
                  <a:cubicBezTo>
                    <a:pt x="432707" y="373924"/>
                    <a:pt x="424772" y="393033"/>
                    <a:pt x="408902" y="408902"/>
                  </a:cubicBezTo>
                  <a:cubicBezTo>
                    <a:pt x="393033" y="424772"/>
                    <a:pt x="373924" y="432707"/>
                    <a:pt x="351575" y="432707"/>
                  </a:cubicBezTo>
                  <a:lnTo>
                    <a:pt x="81132" y="432707"/>
                  </a:lnTo>
                  <a:cubicBezTo>
                    <a:pt x="58784" y="432707"/>
                    <a:pt x="39674" y="424772"/>
                    <a:pt x="23805" y="408902"/>
                  </a:cubicBezTo>
                  <a:cubicBezTo>
                    <a:pt x="7935" y="393033"/>
                    <a:pt x="0" y="373924"/>
                    <a:pt x="0" y="351574"/>
                  </a:cubicBezTo>
                  <a:lnTo>
                    <a:pt x="0" y="81133"/>
                  </a:lnTo>
                  <a:cubicBezTo>
                    <a:pt x="0" y="58784"/>
                    <a:pt x="7935" y="39674"/>
                    <a:pt x="23805" y="23805"/>
                  </a:cubicBezTo>
                  <a:cubicBezTo>
                    <a:pt x="39674" y="7935"/>
                    <a:pt x="58784" y="0"/>
                    <a:pt x="81132" y="0"/>
                  </a:cubicBezTo>
                  <a:close/>
                  <a:moveTo>
                    <a:pt x="324530" y="97472"/>
                  </a:moveTo>
                  <a:cubicBezTo>
                    <a:pt x="319647" y="97472"/>
                    <a:pt x="315422" y="99256"/>
                    <a:pt x="311854" y="102824"/>
                  </a:cubicBezTo>
                  <a:lnTo>
                    <a:pt x="180294" y="234383"/>
                  </a:lnTo>
                  <a:lnTo>
                    <a:pt x="120854" y="174942"/>
                  </a:lnTo>
                  <a:cubicBezTo>
                    <a:pt x="117285" y="171374"/>
                    <a:pt x="113059" y="169590"/>
                    <a:pt x="108177" y="169590"/>
                  </a:cubicBezTo>
                  <a:cubicBezTo>
                    <a:pt x="103294" y="169590"/>
                    <a:pt x="99068" y="171374"/>
                    <a:pt x="95500" y="174942"/>
                  </a:cubicBezTo>
                  <a:lnTo>
                    <a:pt x="66766" y="203677"/>
                  </a:lnTo>
                  <a:cubicBezTo>
                    <a:pt x="63196" y="207245"/>
                    <a:pt x="61413" y="211471"/>
                    <a:pt x="61413" y="216353"/>
                  </a:cubicBezTo>
                  <a:cubicBezTo>
                    <a:pt x="61413" y="221236"/>
                    <a:pt x="63196" y="225462"/>
                    <a:pt x="66766" y="229030"/>
                  </a:cubicBezTo>
                  <a:lnTo>
                    <a:pt x="167618" y="329883"/>
                  </a:lnTo>
                  <a:cubicBezTo>
                    <a:pt x="171186" y="333451"/>
                    <a:pt x="175412" y="335235"/>
                    <a:pt x="180294" y="335235"/>
                  </a:cubicBezTo>
                  <a:cubicBezTo>
                    <a:pt x="185178" y="335235"/>
                    <a:pt x="189402" y="333451"/>
                    <a:pt x="192972" y="329883"/>
                  </a:cubicBezTo>
                  <a:lnTo>
                    <a:pt x="365942" y="156913"/>
                  </a:lnTo>
                  <a:cubicBezTo>
                    <a:pt x="369510" y="153344"/>
                    <a:pt x="371294" y="149119"/>
                    <a:pt x="371294" y="144236"/>
                  </a:cubicBezTo>
                  <a:cubicBezTo>
                    <a:pt x="371294" y="139353"/>
                    <a:pt x="369510" y="135127"/>
                    <a:pt x="365942" y="131559"/>
                  </a:cubicBezTo>
                  <a:lnTo>
                    <a:pt x="337207" y="102824"/>
                  </a:lnTo>
                  <a:cubicBezTo>
                    <a:pt x="333638" y="99256"/>
                    <a:pt x="329413" y="97472"/>
                    <a:pt x="324530" y="97472"/>
                  </a:cubicBezTo>
                  <a:close/>
                </a:path>
              </a:pathLst>
            </a:custGeom>
            <a:solidFill>
              <a:srgbClr val="00A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grpSp>
      <p:sp>
        <p:nvSpPr>
          <p:cNvPr id="57" name="Rectangle : avec coins arrondis en diagonale 56">
            <a:extLst>
              <a:ext uri="{FF2B5EF4-FFF2-40B4-BE49-F238E27FC236}">
                <a16:creationId xmlns:a16="http://schemas.microsoft.com/office/drawing/2014/main" id="{E769B5BA-CC14-4B6C-8745-CCAF91ABD4B5}"/>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58" name="Rectangle : avec coins arrondis en diagonale 57">
            <a:extLst>
              <a:ext uri="{FF2B5EF4-FFF2-40B4-BE49-F238E27FC236}">
                <a16:creationId xmlns:a16="http://schemas.microsoft.com/office/drawing/2014/main" id="{C074C3B2-7AEB-4FD9-BF97-A00BE7EA1BD9}"/>
              </a:ext>
            </a:extLst>
          </p:cNvPr>
          <p:cNvSpPr/>
          <p:nvPr/>
        </p:nvSpPr>
        <p:spPr>
          <a:xfrm>
            <a:off x="60960" y="1604709"/>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 –</a:t>
            </a:r>
            <a:br>
              <a:rPr lang="fr-FR" sz="1000" dirty="0"/>
            </a:br>
            <a:r>
              <a:rPr lang="fr-FR" sz="1000" dirty="0"/>
              <a:t>Stage / Session</a:t>
            </a:r>
          </a:p>
        </p:txBody>
      </p:sp>
      <p:sp>
        <p:nvSpPr>
          <p:cNvPr id="59" name="Rectangle : avec coins arrondis en diagonale 58">
            <a:extLst>
              <a:ext uri="{FF2B5EF4-FFF2-40B4-BE49-F238E27FC236}">
                <a16:creationId xmlns:a16="http://schemas.microsoft.com/office/drawing/2014/main" id="{A4E94172-7F9B-4EFC-9669-907E72D85645}"/>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70" name="Rectangle : avec coins arrondis en diagonale 69">
            <a:extLst>
              <a:ext uri="{FF2B5EF4-FFF2-40B4-BE49-F238E27FC236}">
                <a16:creationId xmlns:a16="http://schemas.microsoft.com/office/drawing/2014/main" id="{7B25A323-A7E2-4725-A198-1B393F15F91C}"/>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71" name="Rectangle : avec coins arrondis en diagonale 70">
            <a:extLst>
              <a:ext uri="{FF2B5EF4-FFF2-40B4-BE49-F238E27FC236}">
                <a16:creationId xmlns:a16="http://schemas.microsoft.com/office/drawing/2014/main" id="{16AB5552-B84C-4686-A89B-80EE8C9BA117}"/>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72" name="Rectangle : avec coins arrondis en diagonale 71">
            <a:extLst>
              <a:ext uri="{FF2B5EF4-FFF2-40B4-BE49-F238E27FC236}">
                <a16:creationId xmlns:a16="http://schemas.microsoft.com/office/drawing/2014/main" id="{1DA64191-5327-48B7-B656-176F2F3E3E81}"/>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73" name="Rectangle : avec coins arrondis en diagonale 72">
            <a:extLst>
              <a:ext uri="{FF2B5EF4-FFF2-40B4-BE49-F238E27FC236}">
                <a16:creationId xmlns:a16="http://schemas.microsoft.com/office/drawing/2014/main" id="{F120EC7A-77D3-420B-A713-5083B3A952B8}"/>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74" name="Rectangle : avec coins arrondis en diagonale 73">
            <a:extLst>
              <a:ext uri="{FF2B5EF4-FFF2-40B4-BE49-F238E27FC236}">
                <a16:creationId xmlns:a16="http://schemas.microsoft.com/office/drawing/2014/main" id="{CB906FF1-186B-49F6-AF04-184DE43D190A}"/>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75" name="Rectangle : avec coins arrondis en diagonale 74">
            <a:extLst>
              <a:ext uri="{FF2B5EF4-FFF2-40B4-BE49-F238E27FC236}">
                <a16:creationId xmlns:a16="http://schemas.microsoft.com/office/drawing/2014/main" id="{5CC1030D-30A3-4935-9398-E486757040BB}"/>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76" name="ZoneTexte 75">
            <a:extLst>
              <a:ext uri="{FF2B5EF4-FFF2-40B4-BE49-F238E27FC236}">
                <a16:creationId xmlns:a16="http://schemas.microsoft.com/office/drawing/2014/main" id="{091AA0A8-5BEE-48CE-A10A-61C5D22D2BBF}"/>
              </a:ext>
            </a:extLst>
          </p:cNvPr>
          <p:cNvSpPr txBox="1"/>
          <p:nvPr/>
        </p:nvSpPr>
        <p:spPr>
          <a:xfrm>
            <a:off x="4702905" y="693823"/>
            <a:ext cx="6710529" cy="369332"/>
          </a:xfrm>
          <a:prstGeom prst="rect">
            <a:avLst/>
          </a:prstGeom>
          <a:solidFill>
            <a:srgbClr val="00AC8C"/>
          </a:solidFill>
        </p:spPr>
        <p:txBody>
          <a:bodyPr wrap="square" rtlCol="0">
            <a:spAutoFit/>
          </a:bodyPr>
          <a:lstStyle/>
          <a:p>
            <a:r>
              <a:rPr lang="fr-FR" b="1" dirty="0">
                <a:solidFill>
                  <a:schemeClr val="bg1"/>
                </a:solidFill>
              </a:rPr>
              <a:t>Accès à l’écran </a:t>
            </a:r>
            <a:r>
              <a:rPr lang="fr-FR" dirty="0">
                <a:solidFill>
                  <a:schemeClr val="bg1"/>
                </a:solidFill>
              </a:rPr>
              <a:t>: Formation </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Offre de formation </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Elaborer des stages</a:t>
            </a:r>
            <a:endParaRPr lang="fr-FR" dirty="0">
              <a:solidFill>
                <a:schemeClr val="bg1"/>
              </a:solidFill>
            </a:endParaRPr>
          </a:p>
        </p:txBody>
      </p:sp>
      <p:sp>
        <p:nvSpPr>
          <p:cNvPr id="8" name="Espace réservé de la date 7">
            <a:extLst>
              <a:ext uri="{FF2B5EF4-FFF2-40B4-BE49-F238E27FC236}">
                <a16:creationId xmlns:a16="http://schemas.microsoft.com/office/drawing/2014/main" id="{AC41F55D-5A3F-42DA-A23C-D4D03A733306}"/>
              </a:ext>
            </a:extLst>
          </p:cNvPr>
          <p:cNvSpPr>
            <a:spLocks noGrp="1"/>
          </p:cNvSpPr>
          <p:nvPr>
            <p:ph type="dt" sz="half" idx="10"/>
          </p:nvPr>
        </p:nvSpPr>
        <p:spPr/>
        <p:txBody>
          <a:bodyPr/>
          <a:lstStyle/>
          <a:p>
            <a:endParaRPr lang="fr-FR" dirty="0"/>
          </a:p>
        </p:txBody>
      </p:sp>
      <p:grpSp>
        <p:nvGrpSpPr>
          <p:cNvPr id="49" name="Groupe 48"/>
          <p:cNvGrpSpPr/>
          <p:nvPr/>
        </p:nvGrpSpPr>
        <p:grpSpPr>
          <a:xfrm>
            <a:off x="11278503" y="121767"/>
            <a:ext cx="756938" cy="527878"/>
            <a:chOff x="10975331" y="352297"/>
            <a:chExt cx="756938" cy="527878"/>
          </a:xfrm>
        </p:grpSpPr>
        <p:sp>
          <p:nvSpPr>
            <p:cNvPr id="50" name="Rectangle avec coins arrondis en diagonale 49"/>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ZoneTexte 50"/>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
        <p:nvSpPr>
          <p:cNvPr id="5" name="Triangle isocèle 4"/>
          <p:cNvSpPr/>
          <p:nvPr/>
        </p:nvSpPr>
        <p:spPr>
          <a:xfrm>
            <a:off x="10630830" y="3022008"/>
            <a:ext cx="698124" cy="591207"/>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ZoneTexte 51"/>
          <p:cNvSpPr txBox="1"/>
          <p:nvPr/>
        </p:nvSpPr>
        <p:spPr>
          <a:xfrm>
            <a:off x="10898007" y="3114712"/>
            <a:ext cx="163769" cy="369332"/>
          </a:xfrm>
          <a:prstGeom prst="rect">
            <a:avLst/>
          </a:prstGeom>
          <a:noFill/>
        </p:spPr>
        <p:txBody>
          <a:bodyPr wrap="square" rtlCol="0">
            <a:spAutoFit/>
          </a:bodyPr>
          <a:lstStyle/>
          <a:p>
            <a:pPr algn="ctr"/>
            <a:r>
              <a:rPr lang="fr-FR" dirty="0">
                <a:solidFill>
                  <a:srgbClr val="FF0000"/>
                </a:solidFill>
              </a:rPr>
              <a:t>!</a:t>
            </a:r>
          </a:p>
        </p:txBody>
      </p:sp>
      <p:sp>
        <p:nvSpPr>
          <p:cNvPr id="9" name="Espace réservé du numéro de diapositive 8">
            <a:extLst>
              <a:ext uri="{FF2B5EF4-FFF2-40B4-BE49-F238E27FC236}">
                <a16:creationId xmlns:a16="http://schemas.microsoft.com/office/drawing/2014/main" id="{13B84671-B1BB-473B-887E-801FD313E570}"/>
              </a:ext>
            </a:extLst>
          </p:cNvPr>
          <p:cNvSpPr>
            <a:spLocks noGrp="1"/>
          </p:cNvSpPr>
          <p:nvPr>
            <p:ph type="sldNum" sz="quarter" idx="12"/>
          </p:nvPr>
        </p:nvSpPr>
        <p:spPr/>
        <p:txBody>
          <a:bodyPr/>
          <a:lstStyle/>
          <a:p>
            <a:fld id="{FE954997-C674-43B3-87A7-1C878AE16C45}" type="slidenum">
              <a:rPr lang="fr-FR" smtClean="0"/>
              <a:pPr/>
              <a:t>28</a:t>
            </a:fld>
            <a:endParaRPr lang="fr-FR" dirty="0"/>
          </a:p>
        </p:txBody>
      </p:sp>
    </p:spTree>
    <p:extLst>
      <p:ext uri="{BB962C8B-B14F-4D97-AF65-F5344CB8AC3E}">
        <p14:creationId xmlns:p14="http://schemas.microsoft.com/office/powerpoint/2010/main" val="2531199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A5FFB3-0E9F-4022-9107-493968A47875}"/>
              </a:ext>
            </a:extLst>
          </p:cNvPr>
          <p:cNvSpPr>
            <a:spLocks noGrp="1"/>
          </p:cNvSpPr>
          <p:nvPr>
            <p:ph type="title"/>
          </p:nvPr>
        </p:nvSpPr>
        <p:spPr/>
        <p:txBody>
          <a:bodyPr>
            <a:normAutofit fontScale="90000"/>
          </a:bodyPr>
          <a:lstStyle/>
          <a:p>
            <a:r>
              <a:rPr lang="fr-FR" dirty="0"/>
              <a:t>2-1-3 Créer un stage (3)</a:t>
            </a:r>
          </a:p>
        </p:txBody>
      </p:sp>
      <p:sp>
        <p:nvSpPr>
          <p:cNvPr id="6" name="Espace réservé du contenu 5">
            <a:extLst>
              <a:ext uri="{FF2B5EF4-FFF2-40B4-BE49-F238E27FC236}">
                <a16:creationId xmlns:a16="http://schemas.microsoft.com/office/drawing/2014/main" id="{2CE064ED-26AC-4439-B4A3-FE7F395E17B7}"/>
              </a:ext>
            </a:extLst>
          </p:cNvPr>
          <p:cNvSpPr>
            <a:spLocks noGrp="1"/>
          </p:cNvSpPr>
          <p:nvPr>
            <p:ph idx="1"/>
          </p:nvPr>
        </p:nvSpPr>
        <p:spPr>
          <a:xfrm>
            <a:off x="1273025" y="1154894"/>
            <a:ext cx="10414150" cy="4874935"/>
          </a:xfrm>
        </p:spPr>
        <p:txBody>
          <a:bodyPr/>
          <a:lstStyle/>
          <a:p>
            <a:pPr defTabSz="930275"/>
            <a:r>
              <a:rPr lang="fr-FR" sz="2000" dirty="0">
                <a:effectLst/>
                <a:latin typeface="Calibri" panose="020F0502020204030204" pitchFamily="34" charset="0"/>
                <a:ea typeface="Calibri" panose="020F0502020204030204" pitchFamily="34" charset="0"/>
                <a:cs typeface="Times New Roman" panose="02020603050405020304" pitchFamily="18" charset="0"/>
              </a:rPr>
              <a:t>Toute action réalisée dans un écran doit être enregistrée avant de changer de page sous </a:t>
            </a: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peine </a:t>
            </a:r>
            <a:r>
              <a:rPr lang="fr-FR" sz="2000" dirty="0">
                <a:effectLst/>
                <a:latin typeface="Calibri" panose="020F0502020204030204" pitchFamily="34" charset="0"/>
                <a:ea typeface="Calibri" panose="020F0502020204030204" pitchFamily="34" charset="0"/>
                <a:cs typeface="Times New Roman" panose="02020603050405020304" pitchFamily="18" charset="0"/>
              </a:rPr>
              <a:t>de perdre les modifications : bouton  </a:t>
            </a:r>
            <a:r>
              <a:rPr lang="fr-FR" sz="2000" dirty="0">
                <a:latin typeface="Calibri" panose="020F0502020204030204" pitchFamily="34" charset="0"/>
                <a:ea typeface="Calibri" panose="020F0502020204030204" pitchFamily="34" charset="0"/>
                <a:cs typeface="Times New Roman" panose="02020603050405020304" pitchFamily="18" charset="0"/>
              </a:rPr>
              <a:t>                   </a:t>
            </a:r>
            <a:r>
              <a:rPr lang="fr-FR" sz="2000" dirty="0">
                <a:effectLst/>
                <a:latin typeface="Calibri" panose="020F0502020204030204" pitchFamily="34" charset="0"/>
                <a:ea typeface="Calibri" panose="020F0502020204030204" pitchFamily="34" charset="0"/>
                <a:cs typeface="Times New Roman" panose="02020603050405020304" pitchFamily="18" charset="0"/>
              </a:rPr>
              <a:t>présent dans chaque écran : </a:t>
            </a:r>
          </a:p>
          <a:p>
            <a:pPr lvl="1" defTabSz="930275"/>
            <a:r>
              <a:rPr lang="fr-FR" sz="1800" dirty="0">
                <a:latin typeface="Calibri" panose="020F0502020204030204" pitchFamily="34" charset="0"/>
                <a:ea typeface="Calibri" panose="020F0502020204030204" pitchFamily="34" charset="0"/>
                <a:cs typeface="Times New Roman" panose="02020603050405020304" pitchFamily="18" charset="0"/>
              </a:rPr>
              <a:t>             : enregistre et garde la </a:t>
            </a:r>
            <a:r>
              <a:rPr lang="fr-FR" sz="1800" dirty="0" smtClean="0">
                <a:latin typeface="Calibri" panose="020F0502020204030204" pitchFamily="34" charset="0"/>
                <a:ea typeface="Calibri" panose="020F0502020204030204" pitchFamily="34" charset="0"/>
                <a:cs typeface="Times New Roman" panose="02020603050405020304" pitchFamily="18" charset="0"/>
              </a:rPr>
              <a:t>fenêtre ouverte</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lvl="1" defTabSz="930275"/>
            <a:r>
              <a:rPr lang="fr-FR" sz="1800" dirty="0">
                <a:latin typeface="Calibri" panose="020F0502020204030204" pitchFamily="34" charset="0"/>
                <a:ea typeface="Calibri" panose="020F0502020204030204" pitchFamily="34" charset="0"/>
                <a:cs typeface="Times New Roman" panose="02020603050405020304" pitchFamily="18" charset="0"/>
              </a:rPr>
              <a:t>    : enregistre et ferme la </a:t>
            </a:r>
            <a:r>
              <a:rPr lang="fr-FR" sz="1800" dirty="0" smtClean="0">
                <a:latin typeface="Calibri" panose="020F0502020204030204" pitchFamily="34" charset="0"/>
                <a:ea typeface="Calibri" panose="020F0502020204030204" pitchFamily="34" charset="0"/>
                <a:cs typeface="Times New Roman" panose="02020603050405020304" pitchFamily="18" charset="0"/>
              </a:rPr>
              <a:t>fenêtre pop-up</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defTabSz="930275"/>
            <a:r>
              <a:rPr lang="fr-FR" sz="2000" dirty="0">
                <a:effectLst/>
                <a:latin typeface="Calibri" panose="020F0502020204030204" pitchFamily="34" charset="0"/>
                <a:ea typeface="Calibri" panose="020F0502020204030204" pitchFamily="34" charset="0"/>
                <a:cs typeface="Times New Roman" panose="02020603050405020304" pitchFamily="18" charset="0"/>
              </a:rPr>
              <a:t>Après soumission, une fenêtre de compte-rendu s’affiche le cas échéant et permet de visualiser : </a:t>
            </a:r>
          </a:p>
          <a:p>
            <a:endParaRPr lang="fr-FR" dirty="0"/>
          </a:p>
        </p:txBody>
      </p:sp>
      <p:sp>
        <p:nvSpPr>
          <p:cNvPr id="56" name="Espace réservé du pied de page 55">
            <a:extLst>
              <a:ext uri="{FF2B5EF4-FFF2-40B4-BE49-F238E27FC236}">
                <a16:creationId xmlns:a16="http://schemas.microsoft.com/office/drawing/2014/main" id="{295BF652-9AEB-45D8-A615-2C85AAEB722A}"/>
              </a:ext>
            </a:extLst>
          </p:cNvPr>
          <p:cNvSpPr>
            <a:spLocks noGrp="1"/>
          </p:cNvSpPr>
          <p:nvPr>
            <p:ph type="ftr" sz="quarter" idx="11"/>
          </p:nvPr>
        </p:nvSpPr>
        <p:spPr/>
        <p:txBody>
          <a:bodyPr/>
          <a:lstStyle/>
          <a:p>
            <a:r>
              <a:rPr lang="fr-FR" dirty="0"/>
              <a:t>Module 1</a:t>
            </a:r>
          </a:p>
        </p:txBody>
      </p:sp>
      <p:sp>
        <p:nvSpPr>
          <p:cNvPr id="50" name="Rectangle 44">
            <a:extLst>
              <a:ext uri="{FF2B5EF4-FFF2-40B4-BE49-F238E27FC236}">
                <a16:creationId xmlns:a16="http://schemas.microsoft.com/office/drawing/2014/main" id="{8DCD719A-C898-417E-9D48-42EBE476F510}"/>
              </a:ext>
            </a:extLst>
          </p:cNvPr>
          <p:cNvSpPr>
            <a:spLocks noChangeArrowheads="1"/>
          </p:cNvSpPr>
          <p:nvPr/>
        </p:nvSpPr>
        <p:spPr bwMode="auto">
          <a:xfrm>
            <a:off x="2627797" y="10967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99" name="Rectangle 44">
            <a:extLst>
              <a:ext uri="{FF2B5EF4-FFF2-40B4-BE49-F238E27FC236}">
                <a16:creationId xmlns:a16="http://schemas.microsoft.com/office/drawing/2014/main" id="{78F7A9D4-2CBA-47D6-983D-758806231277}"/>
              </a:ext>
            </a:extLst>
          </p:cNvPr>
          <p:cNvSpPr>
            <a:spLocks noChangeArrowheads="1"/>
          </p:cNvSpPr>
          <p:nvPr/>
        </p:nvSpPr>
        <p:spPr bwMode="auto">
          <a:xfrm>
            <a:off x="5709921" y="10967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21" name="ZoneTexte 20">
            <a:extLst>
              <a:ext uri="{FF2B5EF4-FFF2-40B4-BE49-F238E27FC236}">
                <a16:creationId xmlns:a16="http://schemas.microsoft.com/office/drawing/2014/main" id="{FB9193CE-2E29-45BA-AFA1-69ADA2A56909}"/>
              </a:ext>
            </a:extLst>
          </p:cNvPr>
          <p:cNvSpPr txBox="1"/>
          <p:nvPr/>
        </p:nvSpPr>
        <p:spPr>
          <a:xfrm>
            <a:off x="1232018" y="670477"/>
            <a:ext cx="3715902" cy="369332"/>
          </a:xfrm>
          <a:prstGeom prst="rect">
            <a:avLst/>
          </a:prstGeom>
          <a:noFill/>
        </p:spPr>
        <p:txBody>
          <a:bodyPr wrap="square" rtlCol="0">
            <a:spAutoFit/>
          </a:bodyPr>
          <a:lstStyle/>
          <a:p>
            <a:r>
              <a:rPr lang="fr-FR" i="1" dirty="0">
                <a:latin typeface="+mj-lt"/>
              </a:rPr>
              <a:t>Présentation générale de RenoiRH</a:t>
            </a:r>
          </a:p>
        </p:txBody>
      </p:sp>
      <p:grpSp>
        <p:nvGrpSpPr>
          <p:cNvPr id="7" name="Groupe 6">
            <a:extLst>
              <a:ext uri="{FF2B5EF4-FFF2-40B4-BE49-F238E27FC236}">
                <a16:creationId xmlns:a16="http://schemas.microsoft.com/office/drawing/2014/main" id="{211570CE-7085-47C8-9DD0-5C3BF6214690}"/>
              </a:ext>
            </a:extLst>
          </p:cNvPr>
          <p:cNvGrpSpPr/>
          <p:nvPr/>
        </p:nvGrpSpPr>
        <p:grpSpPr>
          <a:xfrm>
            <a:off x="1566692" y="2867112"/>
            <a:ext cx="2808000" cy="2439141"/>
            <a:chOff x="1566692" y="2714712"/>
            <a:chExt cx="2808000" cy="2439141"/>
          </a:xfrm>
        </p:grpSpPr>
        <p:sp>
          <p:nvSpPr>
            <p:cNvPr id="61" name="Rectangle : coins arrondis 60">
              <a:extLst>
                <a:ext uri="{FF2B5EF4-FFF2-40B4-BE49-F238E27FC236}">
                  <a16:creationId xmlns:a16="http://schemas.microsoft.com/office/drawing/2014/main" id="{196B55B3-C522-46C1-8D85-F629362AE802}"/>
                </a:ext>
              </a:extLst>
            </p:cNvPr>
            <p:cNvSpPr/>
            <p:nvPr/>
          </p:nvSpPr>
          <p:spPr>
            <a:xfrm>
              <a:off x="1566692" y="2714712"/>
              <a:ext cx="2808000" cy="501921"/>
            </a:xfrm>
            <a:prstGeom prst="roundRect">
              <a:avLst/>
            </a:prstGeom>
            <a:solidFill>
              <a:srgbClr val="5B9BD5"/>
            </a:solidFill>
            <a:ln w="19050">
              <a:solidFill>
                <a:srgbClr val="5B9BD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248" tIns="117856" rIns="206248" bIns="117856" numCol="1" spcCol="1270" anchor="ctr" anchorCtr="0">
              <a:noAutofit/>
            </a:bodyPr>
            <a:lstStyle/>
            <a:p>
              <a:pPr algn="ctr" defTabSz="1289050">
                <a:lnSpc>
                  <a:spcPct val="90000"/>
                </a:lnSpc>
                <a:spcBef>
                  <a:spcPct val="0"/>
                </a:spcBef>
                <a:spcAft>
                  <a:spcPct val="35000"/>
                </a:spcAft>
              </a:pPr>
              <a:r>
                <a:rPr lang="fr-FR" b="1" dirty="0">
                  <a:latin typeface="Franklin Gothic Book" panose="020B0503020102020204" pitchFamily="34" charset="0"/>
                </a:rPr>
                <a:t>Messages d’information</a:t>
              </a:r>
            </a:p>
          </p:txBody>
        </p:sp>
        <p:sp>
          <p:nvSpPr>
            <p:cNvPr id="62" name="Triangle isocèle 61">
              <a:extLst>
                <a:ext uri="{FF2B5EF4-FFF2-40B4-BE49-F238E27FC236}">
                  <a16:creationId xmlns:a16="http://schemas.microsoft.com/office/drawing/2014/main" id="{1D36C7A8-835B-4963-804F-FEE03AD443A0}"/>
                </a:ext>
              </a:extLst>
            </p:cNvPr>
            <p:cNvSpPr/>
            <p:nvPr/>
          </p:nvSpPr>
          <p:spPr>
            <a:xfrm flipV="1">
              <a:off x="2779960" y="3165893"/>
              <a:ext cx="381464" cy="205759"/>
            </a:xfrm>
            <a:prstGeom prst="triangle">
              <a:avLst/>
            </a:prstGeom>
            <a:solidFill>
              <a:schemeClr val="bg1"/>
            </a:solidFill>
            <a:ln>
              <a:solidFill>
                <a:srgbClr val="5B9BD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248" tIns="117856" rIns="206248" bIns="117856" numCol="1" spcCol="1270" anchor="ctr" anchorCtr="0">
              <a:noAutofit/>
            </a:bodyPr>
            <a:lstStyle/>
            <a:p>
              <a:pPr algn="ctr" defTabSz="1289050">
                <a:lnSpc>
                  <a:spcPct val="90000"/>
                </a:lnSpc>
                <a:spcBef>
                  <a:spcPct val="0"/>
                </a:spcBef>
                <a:spcAft>
                  <a:spcPct val="35000"/>
                </a:spcAft>
              </a:pPr>
              <a:endParaRPr lang="fr-FR" sz="2900" dirty="0">
                <a:solidFill>
                  <a:schemeClr val="lt1"/>
                </a:solidFill>
              </a:endParaRPr>
            </a:p>
          </p:txBody>
        </p:sp>
        <p:sp>
          <p:nvSpPr>
            <p:cNvPr id="63" name="Forme libre : forme 25">
              <a:extLst>
                <a:ext uri="{FF2B5EF4-FFF2-40B4-BE49-F238E27FC236}">
                  <a16:creationId xmlns:a16="http://schemas.microsoft.com/office/drawing/2014/main" id="{79539220-983C-4C14-BD7A-C8D3B97AAEC3}"/>
                </a:ext>
              </a:extLst>
            </p:cNvPr>
            <p:cNvSpPr/>
            <p:nvPr/>
          </p:nvSpPr>
          <p:spPr>
            <a:xfrm>
              <a:off x="1566692" y="3414493"/>
              <a:ext cx="2808000" cy="1739360"/>
            </a:xfrm>
            <a:prstGeom prst="roundRect">
              <a:avLst>
                <a:gd name="adj" fmla="val 5170"/>
              </a:avLst>
            </a:prstGeom>
            <a:noFill/>
            <a:ln w="19050">
              <a:solidFill>
                <a:srgbClr val="5B9BD5"/>
              </a:solidFill>
              <a:prstDash val="solid"/>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248" tIns="117856" rIns="206248" bIns="117856" numCol="1" spcCol="1270" anchor="t" anchorCtr="0">
              <a:noAutofit/>
            </a:bodyPr>
            <a:lstStyle/>
            <a:p>
              <a:pPr marL="182563" lvl="1" indent="-182563">
                <a:buClr>
                  <a:srgbClr val="5B9BD5"/>
                </a:buClr>
                <a:buFont typeface="Arial" panose="020B0604020202020204" pitchFamily="34" charset="0"/>
                <a:buChar char="•"/>
              </a:pPr>
              <a:r>
                <a:rPr lang="fr-FR" sz="1600" dirty="0">
                  <a:solidFill>
                    <a:schemeClr val="tx1"/>
                  </a:solidFill>
                  <a:latin typeface="Franklin Gothic Book" panose="020B0503020102020204" pitchFamily="34" charset="0"/>
                </a:rPr>
                <a:t>Donnés à titre indicatif</a:t>
              </a:r>
            </a:p>
            <a:p>
              <a:pPr marL="182563" lvl="1" indent="-182563">
                <a:buClr>
                  <a:srgbClr val="5B9BD5"/>
                </a:buClr>
                <a:buFont typeface="Arial" panose="020B0604020202020204" pitchFamily="34" charset="0"/>
                <a:buChar char="•"/>
              </a:pPr>
              <a:r>
                <a:rPr lang="fr-FR" sz="1600" dirty="0">
                  <a:solidFill>
                    <a:schemeClr val="tx1"/>
                  </a:solidFill>
                  <a:latin typeface="Franklin Gothic Book" panose="020B0503020102020204" pitchFamily="34" charset="0"/>
                </a:rPr>
                <a:t>N’empêchent </a:t>
              </a:r>
              <a:r>
                <a:rPr lang="fr-FR" altLang="fr-FR" sz="1600" dirty="0">
                  <a:solidFill>
                    <a:schemeClr val="tx1"/>
                  </a:solidFill>
                  <a:latin typeface="Franklin Gothic Book" panose="020B0503020102020204" pitchFamily="34" charset="0"/>
                </a:rPr>
                <a:t>pas l’enregistrement de la saisie et ne nécessitent pas d’actions</a:t>
              </a:r>
              <a:endParaRPr lang="fr-FR" sz="1600" dirty="0">
                <a:solidFill>
                  <a:schemeClr val="tx1"/>
                </a:solidFill>
                <a:latin typeface="Franklin Gothic Book" panose="020B0503020102020204" pitchFamily="34" charset="0"/>
              </a:endParaRPr>
            </a:p>
          </p:txBody>
        </p:sp>
      </p:grpSp>
      <p:grpSp>
        <p:nvGrpSpPr>
          <p:cNvPr id="8" name="Groupe 7">
            <a:extLst>
              <a:ext uri="{FF2B5EF4-FFF2-40B4-BE49-F238E27FC236}">
                <a16:creationId xmlns:a16="http://schemas.microsoft.com/office/drawing/2014/main" id="{84F37059-4D12-4EA9-8281-B7898D87B8FA}"/>
              </a:ext>
            </a:extLst>
          </p:cNvPr>
          <p:cNvGrpSpPr/>
          <p:nvPr/>
        </p:nvGrpSpPr>
        <p:grpSpPr>
          <a:xfrm>
            <a:off x="5021356" y="2867112"/>
            <a:ext cx="2808000" cy="2464610"/>
            <a:chOff x="4989154" y="2714712"/>
            <a:chExt cx="2808000" cy="2464610"/>
          </a:xfrm>
        </p:grpSpPr>
        <p:sp>
          <p:nvSpPr>
            <p:cNvPr id="75" name="Rectangle : coins arrondis 74">
              <a:extLst>
                <a:ext uri="{FF2B5EF4-FFF2-40B4-BE49-F238E27FC236}">
                  <a16:creationId xmlns:a16="http://schemas.microsoft.com/office/drawing/2014/main" id="{0776F0E2-995D-4934-977E-579660E7FB92}"/>
                </a:ext>
              </a:extLst>
            </p:cNvPr>
            <p:cNvSpPr/>
            <p:nvPr/>
          </p:nvSpPr>
          <p:spPr>
            <a:xfrm>
              <a:off x="4989154" y="2714712"/>
              <a:ext cx="2808000" cy="501921"/>
            </a:xfrm>
            <a:prstGeom prst="roundRect">
              <a:avLst/>
            </a:prstGeom>
            <a:solidFill>
              <a:schemeClr val="accent4">
                <a:lumMod val="60000"/>
                <a:lumOff val="40000"/>
              </a:schemeClr>
            </a:solidFill>
            <a:ln w="19050">
              <a:solidFill>
                <a:srgbClr val="FFC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248" tIns="117856" rIns="206248" bIns="117856" numCol="1" spcCol="1270" anchor="ctr" anchorCtr="0">
              <a:noAutofit/>
            </a:bodyPr>
            <a:lstStyle/>
            <a:p>
              <a:pPr algn="ctr" defTabSz="1289050">
                <a:lnSpc>
                  <a:spcPct val="90000"/>
                </a:lnSpc>
                <a:spcBef>
                  <a:spcPct val="0"/>
                </a:spcBef>
                <a:spcAft>
                  <a:spcPct val="35000"/>
                </a:spcAft>
              </a:pPr>
              <a:r>
                <a:rPr lang="fr-FR" b="1" dirty="0">
                  <a:latin typeface="Franklin Gothic Book" panose="020B0503020102020204" pitchFamily="34" charset="0"/>
                </a:rPr>
                <a:t>Incohérences</a:t>
              </a:r>
            </a:p>
          </p:txBody>
        </p:sp>
        <p:sp>
          <p:nvSpPr>
            <p:cNvPr id="76" name="Triangle isocèle 75">
              <a:extLst>
                <a:ext uri="{FF2B5EF4-FFF2-40B4-BE49-F238E27FC236}">
                  <a16:creationId xmlns:a16="http://schemas.microsoft.com/office/drawing/2014/main" id="{1569791A-367C-4FE4-BC09-EB864C92690E}"/>
                </a:ext>
              </a:extLst>
            </p:cNvPr>
            <p:cNvSpPr/>
            <p:nvPr/>
          </p:nvSpPr>
          <p:spPr>
            <a:xfrm flipV="1">
              <a:off x="6202422" y="3165893"/>
              <a:ext cx="381464" cy="205759"/>
            </a:xfrm>
            <a:prstGeom prst="triangle">
              <a:avLst/>
            </a:prstGeom>
            <a:solidFill>
              <a:schemeClr val="bg1"/>
            </a:solidFill>
            <a:ln>
              <a:solidFill>
                <a:srgbClr val="FFC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248" tIns="117856" rIns="206248" bIns="117856" numCol="1" spcCol="1270" anchor="ctr" anchorCtr="0">
              <a:noAutofit/>
            </a:bodyPr>
            <a:lstStyle/>
            <a:p>
              <a:pPr algn="ctr" defTabSz="1289050">
                <a:lnSpc>
                  <a:spcPct val="90000"/>
                </a:lnSpc>
                <a:spcBef>
                  <a:spcPct val="0"/>
                </a:spcBef>
                <a:spcAft>
                  <a:spcPct val="35000"/>
                </a:spcAft>
              </a:pPr>
              <a:endParaRPr lang="fr-FR" sz="2900" dirty="0">
                <a:solidFill>
                  <a:schemeClr val="lt1"/>
                </a:solidFill>
              </a:endParaRPr>
            </a:p>
          </p:txBody>
        </p:sp>
        <p:sp>
          <p:nvSpPr>
            <p:cNvPr id="77" name="Forme libre : forme 25">
              <a:extLst>
                <a:ext uri="{FF2B5EF4-FFF2-40B4-BE49-F238E27FC236}">
                  <a16:creationId xmlns:a16="http://schemas.microsoft.com/office/drawing/2014/main" id="{AE3BDEEB-CB51-4D7D-8A38-EDE0D5927E45}"/>
                </a:ext>
              </a:extLst>
            </p:cNvPr>
            <p:cNvSpPr/>
            <p:nvPr/>
          </p:nvSpPr>
          <p:spPr>
            <a:xfrm>
              <a:off x="4989154" y="3439962"/>
              <a:ext cx="2808000" cy="1739360"/>
            </a:xfrm>
            <a:prstGeom prst="roundRect">
              <a:avLst>
                <a:gd name="adj" fmla="val 5170"/>
              </a:avLst>
            </a:prstGeom>
            <a:noFill/>
            <a:ln w="19050">
              <a:solidFill>
                <a:srgbClr val="FFC000"/>
              </a:solidFill>
              <a:prstDash val="solid"/>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248" tIns="117856" rIns="206248" bIns="117856" numCol="1" spcCol="1270" anchor="t" anchorCtr="0">
              <a:noAutofit/>
            </a:bodyPr>
            <a:lstStyle/>
            <a:p>
              <a:pPr marL="182563" lvl="1" indent="-182563">
                <a:buClr>
                  <a:schemeClr val="accent2"/>
                </a:buClr>
                <a:buFont typeface="Arial" panose="020B0604020202020204" pitchFamily="34" charset="0"/>
                <a:buChar char="•"/>
              </a:pPr>
              <a:r>
                <a:rPr lang="fr-FR" sz="1600" dirty="0">
                  <a:solidFill>
                    <a:schemeClr val="tx1"/>
                  </a:solidFill>
                  <a:latin typeface="Franklin Gothic Book" panose="020B0503020102020204" pitchFamily="34" charset="0"/>
                </a:rPr>
                <a:t>N’empêchent </a:t>
              </a:r>
              <a:r>
                <a:rPr lang="fr-FR" altLang="fr-FR" sz="1600" dirty="0">
                  <a:solidFill>
                    <a:schemeClr val="tx1"/>
                  </a:solidFill>
                  <a:latin typeface="Franklin Gothic Book" panose="020B0503020102020204" pitchFamily="34" charset="0"/>
                </a:rPr>
                <a:t>pas l’enregistrement de la saisie mais doivent être </a:t>
              </a:r>
              <a:r>
                <a:rPr lang="fr-FR" altLang="fr-FR" sz="1600" b="1" dirty="0">
                  <a:solidFill>
                    <a:schemeClr val="tx1"/>
                  </a:solidFill>
                  <a:latin typeface="Franklin Gothic Book" panose="020B0503020102020204" pitchFamily="34" charset="0"/>
                </a:rPr>
                <a:t>confirmées </a:t>
              </a:r>
              <a:r>
                <a:rPr lang="fr-FR" altLang="fr-FR" sz="1600" b="1" dirty="0" smtClean="0">
                  <a:solidFill>
                    <a:schemeClr val="tx1"/>
                  </a:solidFill>
                  <a:latin typeface="Franklin Gothic Book" panose="020B0503020102020204" pitchFamily="34" charset="0"/>
                </a:rPr>
                <a:t>(et corrigées si besoin)</a:t>
              </a:r>
              <a:endParaRPr lang="fr-FR" sz="1600" dirty="0">
                <a:solidFill>
                  <a:schemeClr val="tx1"/>
                </a:solidFill>
                <a:latin typeface="Franklin Gothic Book" panose="020B0503020102020204" pitchFamily="34" charset="0"/>
              </a:endParaRPr>
            </a:p>
          </p:txBody>
        </p:sp>
      </p:grpSp>
      <p:grpSp>
        <p:nvGrpSpPr>
          <p:cNvPr id="9" name="Groupe 8">
            <a:extLst>
              <a:ext uri="{FF2B5EF4-FFF2-40B4-BE49-F238E27FC236}">
                <a16:creationId xmlns:a16="http://schemas.microsoft.com/office/drawing/2014/main" id="{D5D32248-6BD2-43D1-9D0D-8D4E240AC483}"/>
              </a:ext>
            </a:extLst>
          </p:cNvPr>
          <p:cNvGrpSpPr/>
          <p:nvPr/>
        </p:nvGrpSpPr>
        <p:grpSpPr>
          <a:xfrm>
            <a:off x="8476019" y="2867112"/>
            <a:ext cx="2808000" cy="2464610"/>
            <a:chOff x="8476019" y="2714712"/>
            <a:chExt cx="2808000" cy="2464610"/>
          </a:xfrm>
        </p:grpSpPr>
        <p:sp>
          <p:nvSpPr>
            <p:cNvPr id="78" name="Rectangle : coins arrondis 77">
              <a:extLst>
                <a:ext uri="{FF2B5EF4-FFF2-40B4-BE49-F238E27FC236}">
                  <a16:creationId xmlns:a16="http://schemas.microsoft.com/office/drawing/2014/main" id="{05482E97-139D-4539-BD77-2E3C9D543FCE}"/>
                </a:ext>
              </a:extLst>
            </p:cNvPr>
            <p:cNvSpPr/>
            <p:nvPr/>
          </p:nvSpPr>
          <p:spPr>
            <a:xfrm>
              <a:off x="8476019" y="2714712"/>
              <a:ext cx="2808000" cy="501921"/>
            </a:xfrm>
            <a:prstGeom prst="roundRect">
              <a:avLst/>
            </a:prstGeom>
            <a:solidFill>
              <a:srgbClr val="C00000"/>
            </a:solidFill>
            <a:ln w="19050">
              <a:solidFill>
                <a:srgbClr val="C00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248" tIns="117856" rIns="206248" bIns="117856" numCol="1" spcCol="1270" anchor="ctr" anchorCtr="0">
              <a:noAutofit/>
            </a:bodyPr>
            <a:lstStyle/>
            <a:p>
              <a:pPr algn="ctr" defTabSz="1289050">
                <a:lnSpc>
                  <a:spcPct val="90000"/>
                </a:lnSpc>
                <a:spcBef>
                  <a:spcPct val="0"/>
                </a:spcBef>
                <a:spcAft>
                  <a:spcPct val="35000"/>
                </a:spcAft>
              </a:pPr>
              <a:r>
                <a:rPr lang="fr-FR" b="1" dirty="0">
                  <a:latin typeface="Franklin Gothic Book" panose="020B0503020102020204" pitchFamily="34" charset="0"/>
                </a:rPr>
                <a:t>Erreurs bloquantes</a:t>
              </a:r>
            </a:p>
          </p:txBody>
        </p:sp>
        <p:sp>
          <p:nvSpPr>
            <p:cNvPr id="79" name="Triangle isocèle 78">
              <a:extLst>
                <a:ext uri="{FF2B5EF4-FFF2-40B4-BE49-F238E27FC236}">
                  <a16:creationId xmlns:a16="http://schemas.microsoft.com/office/drawing/2014/main" id="{B0677F51-C26E-4AC2-9069-BE84C8E806AE}"/>
                </a:ext>
              </a:extLst>
            </p:cNvPr>
            <p:cNvSpPr/>
            <p:nvPr/>
          </p:nvSpPr>
          <p:spPr>
            <a:xfrm flipV="1">
              <a:off x="9689287" y="3165893"/>
              <a:ext cx="381464" cy="205759"/>
            </a:xfrm>
            <a:prstGeom prst="triangle">
              <a:avLst/>
            </a:prstGeom>
            <a:solidFill>
              <a:schemeClr val="bg1"/>
            </a:solidFill>
            <a:ln>
              <a:solidFill>
                <a:srgbClr val="C00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248" tIns="117856" rIns="206248" bIns="117856" numCol="1" spcCol="1270" anchor="ctr" anchorCtr="0">
              <a:noAutofit/>
            </a:bodyPr>
            <a:lstStyle/>
            <a:p>
              <a:pPr algn="ctr" defTabSz="1289050">
                <a:lnSpc>
                  <a:spcPct val="90000"/>
                </a:lnSpc>
                <a:spcBef>
                  <a:spcPct val="0"/>
                </a:spcBef>
                <a:spcAft>
                  <a:spcPct val="35000"/>
                </a:spcAft>
              </a:pPr>
              <a:endParaRPr lang="fr-FR" sz="2900" dirty="0">
                <a:solidFill>
                  <a:schemeClr val="lt1"/>
                </a:solidFill>
              </a:endParaRPr>
            </a:p>
          </p:txBody>
        </p:sp>
        <p:sp>
          <p:nvSpPr>
            <p:cNvPr id="80" name="Forme libre : forme 25">
              <a:extLst>
                <a:ext uri="{FF2B5EF4-FFF2-40B4-BE49-F238E27FC236}">
                  <a16:creationId xmlns:a16="http://schemas.microsoft.com/office/drawing/2014/main" id="{76629409-8491-4C2E-9A0D-AFE3D74D5D51}"/>
                </a:ext>
              </a:extLst>
            </p:cNvPr>
            <p:cNvSpPr/>
            <p:nvPr/>
          </p:nvSpPr>
          <p:spPr>
            <a:xfrm>
              <a:off x="8476019" y="3439962"/>
              <a:ext cx="2808000" cy="1739360"/>
            </a:xfrm>
            <a:prstGeom prst="roundRect">
              <a:avLst>
                <a:gd name="adj" fmla="val 5170"/>
              </a:avLst>
            </a:prstGeom>
            <a:noFill/>
            <a:ln w="19050">
              <a:solidFill>
                <a:srgbClr val="C00000"/>
              </a:solidFill>
              <a:prstDash val="solid"/>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248" tIns="117856" rIns="206248" bIns="117856" numCol="1" spcCol="1270" anchor="t" anchorCtr="0">
              <a:noAutofit/>
            </a:bodyPr>
            <a:lstStyle/>
            <a:p>
              <a:pPr marL="182563" lvl="1" indent="-182563">
                <a:buClr>
                  <a:srgbClr val="C00000"/>
                </a:buClr>
                <a:buFont typeface="Arial" panose="020B0604020202020204" pitchFamily="34" charset="0"/>
                <a:buChar char="•"/>
              </a:pPr>
              <a:r>
                <a:rPr lang="fr-FR" sz="1600" dirty="0">
                  <a:solidFill>
                    <a:schemeClr val="tx1"/>
                  </a:solidFill>
                  <a:latin typeface="Franklin Gothic Book" panose="020B0503020102020204" pitchFamily="34" charset="0"/>
                </a:rPr>
                <a:t>Empêchent </a:t>
              </a:r>
              <a:r>
                <a:rPr lang="fr-FR" altLang="fr-FR" sz="1600" dirty="0">
                  <a:solidFill>
                    <a:schemeClr val="tx1"/>
                  </a:solidFill>
                  <a:latin typeface="Franklin Gothic Book" panose="020B0503020102020204" pitchFamily="34" charset="0"/>
                </a:rPr>
                <a:t>l’enregistrement de la saisie et doivent être </a:t>
              </a:r>
              <a:r>
                <a:rPr lang="fr-FR" altLang="fr-FR" sz="1600" b="1" dirty="0">
                  <a:solidFill>
                    <a:schemeClr val="tx1"/>
                  </a:solidFill>
                  <a:latin typeface="Franklin Gothic Book" panose="020B0503020102020204" pitchFamily="34" charset="0"/>
                </a:rPr>
                <a:t>corrigées</a:t>
              </a:r>
              <a:endParaRPr lang="fr-FR" sz="1600" b="1" dirty="0">
                <a:solidFill>
                  <a:schemeClr val="tx1"/>
                </a:solidFill>
                <a:latin typeface="Franklin Gothic Book" panose="020B0503020102020204" pitchFamily="34" charset="0"/>
              </a:endParaRPr>
            </a:p>
            <a:p>
              <a:pPr marL="182563" lvl="1" indent="-182563">
                <a:buClr>
                  <a:schemeClr val="accent1"/>
                </a:buClr>
                <a:buFont typeface="Arial" panose="020B0604020202020204" pitchFamily="34" charset="0"/>
                <a:buChar char="•"/>
              </a:pPr>
              <a:endParaRPr lang="fr-FR" sz="1600" dirty="0">
                <a:solidFill>
                  <a:schemeClr val="tx1"/>
                </a:solidFill>
                <a:latin typeface="Franklin Gothic Book" panose="020B0503020102020204" pitchFamily="34" charset="0"/>
              </a:endParaRPr>
            </a:p>
          </p:txBody>
        </p:sp>
      </p:grpSp>
      <p:sp>
        <p:nvSpPr>
          <p:cNvPr id="32" name="Rectangle : avec coins arrondis en diagonale 31">
            <a:extLst>
              <a:ext uri="{FF2B5EF4-FFF2-40B4-BE49-F238E27FC236}">
                <a16:creationId xmlns:a16="http://schemas.microsoft.com/office/drawing/2014/main" id="{35FB8F60-3A17-4198-9D75-F1819501C287}"/>
              </a:ext>
            </a:extLst>
          </p:cNvPr>
          <p:cNvSpPr/>
          <p:nvPr/>
        </p:nvSpPr>
        <p:spPr>
          <a:xfrm>
            <a:off x="60960" y="1032521"/>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1 –</a:t>
            </a:r>
            <a:br>
              <a:rPr lang="fr-FR" sz="1000" dirty="0"/>
            </a:br>
            <a:r>
              <a:rPr lang="fr-FR" sz="1000" dirty="0"/>
              <a:t>RenoiRH</a:t>
            </a:r>
            <a:endParaRPr lang="fr-FR" sz="2800" dirty="0"/>
          </a:p>
        </p:txBody>
      </p:sp>
      <p:sp>
        <p:nvSpPr>
          <p:cNvPr id="33" name="Rectangle : avec coins arrondis en diagonale 32">
            <a:extLst>
              <a:ext uri="{FF2B5EF4-FFF2-40B4-BE49-F238E27FC236}">
                <a16:creationId xmlns:a16="http://schemas.microsoft.com/office/drawing/2014/main" id="{C943D23A-3F8D-4A0F-9C8D-F4786FB358A7}"/>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endParaRPr lang="fr-FR" sz="2800" dirty="0">
              <a:solidFill>
                <a:srgbClr val="00AC8C"/>
              </a:solidFill>
            </a:endParaRPr>
          </a:p>
        </p:txBody>
      </p:sp>
      <p:sp>
        <p:nvSpPr>
          <p:cNvPr id="34" name="Rectangle : avec coins arrondis en diagonale 33">
            <a:extLst>
              <a:ext uri="{FF2B5EF4-FFF2-40B4-BE49-F238E27FC236}">
                <a16:creationId xmlns:a16="http://schemas.microsoft.com/office/drawing/2014/main" id="{1DE80334-8FB7-432F-A05C-0D103C90C7BA}"/>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35" name="Rectangle : avec coins arrondis en diagonale 34">
            <a:extLst>
              <a:ext uri="{FF2B5EF4-FFF2-40B4-BE49-F238E27FC236}">
                <a16:creationId xmlns:a16="http://schemas.microsoft.com/office/drawing/2014/main" id="{0E00CE6F-8D16-4D2C-87F4-EA181B6CBEA2}"/>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36" name="Rectangle : avec coins arrondis en diagonale 35">
            <a:extLst>
              <a:ext uri="{FF2B5EF4-FFF2-40B4-BE49-F238E27FC236}">
                <a16:creationId xmlns:a16="http://schemas.microsoft.com/office/drawing/2014/main" id="{F13A5751-CC99-4281-A7FF-0952B73757E8}"/>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37" name="Rectangle : avec coins arrondis en diagonale 36">
            <a:extLst>
              <a:ext uri="{FF2B5EF4-FFF2-40B4-BE49-F238E27FC236}">
                <a16:creationId xmlns:a16="http://schemas.microsoft.com/office/drawing/2014/main" id="{3777A4E2-62EB-4564-9FD9-7AD853A3FD95}"/>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38" name="Rectangle : avec coins arrondis en diagonale 37">
            <a:extLst>
              <a:ext uri="{FF2B5EF4-FFF2-40B4-BE49-F238E27FC236}">
                <a16:creationId xmlns:a16="http://schemas.microsoft.com/office/drawing/2014/main" id="{A8B89367-18B8-485F-9865-4DCE9C5433B8}"/>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41" name="Rectangle : avec coins arrondis en diagonale 40">
            <a:extLst>
              <a:ext uri="{FF2B5EF4-FFF2-40B4-BE49-F238E27FC236}">
                <a16:creationId xmlns:a16="http://schemas.microsoft.com/office/drawing/2014/main" id="{E52BC3CA-FB95-46A6-9751-900332FE382A}"/>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42" name="Rectangle : avec coins arrondis en diagonale 41">
            <a:extLst>
              <a:ext uri="{FF2B5EF4-FFF2-40B4-BE49-F238E27FC236}">
                <a16:creationId xmlns:a16="http://schemas.microsoft.com/office/drawing/2014/main" id="{27CF3C11-3796-4D5E-8BA5-CEB3F1A373AE}"/>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3" name="Espace réservé de la date 2">
            <a:extLst>
              <a:ext uri="{FF2B5EF4-FFF2-40B4-BE49-F238E27FC236}">
                <a16:creationId xmlns:a16="http://schemas.microsoft.com/office/drawing/2014/main" id="{BD68182F-601B-433D-859C-A7BE61B49316}"/>
              </a:ext>
            </a:extLst>
          </p:cNvPr>
          <p:cNvSpPr>
            <a:spLocks noGrp="1"/>
          </p:cNvSpPr>
          <p:nvPr>
            <p:ph type="dt" sz="half" idx="10"/>
          </p:nvPr>
        </p:nvSpPr>
        <p:spPr/>
        <p:txBody>
          <a:bodyPr/>
          <a:lstStyle/>
          <a:p>
            <a:endParaRPr lang="fr-FR" dirty="0"/>
          </a:p>
        </p:txBody>
      </p:sp>
      <p:pic>
        <p:nvPicPr>
          <p:cNvPr id="5" name="Image 4"/>
          <p:cNvPicPr>
            <a:picLocks noChangeAspect="1"/>
          </p:cNvPicPr>
          <p:nvPr/>
        </p:nvPicPr>
        <p:blipFill>
          <a:blip r:embed="rId2"/>
          <a:stretch>
            <a:fillRect/>
          </a:stretch>
        </p:blipFill>
        <p:spPr>
          <a:xfrm>
            <a:off x="5444505" y="1507746"/>
            <a:ext cx="943107" cy="209579"/>
          </a:xfrm>
          <a:prstGeom prst="rect">
            <a:avLst/>
          </a:prstGeom>
        </p:spPr>
      </p:pic>
      <p:pic>
        <p:nvPicPr>
          <p:cNvPr id="10" name="Image 9"/>
          <p:cNvPicPr>
            <a:picLocks noChangeAspect="1"/>
          </p:cNvPicPr>
          <p:nvPr/>
        </p:nvPicPr>
        <p:blipFill>
          <a:blip r:embed="rId3"/>
          <a:stretch>
            <a:fillRect/>
          </a:stretch>
        </p:blipFill>
        <p:spPr>
          <a:xfrm>
            <a:off x="1959144" y="1791897"/>
            <a:ext cx="733527" cy="219106"/>
          </a:xfrm>
          <a:prstGeom prst="rect">
            <a:avLst/>
          </a:prstGeom>
        </p:spPr>
      </p:pic>
      <p:pic>
        <p:nvPicPr>
          <p:cNvPr id="11" name="Image 10"/>
          <p:cNvPicPr>
            <a:picLocks noChangeAspect="1"/>
          </p:cNvPicPr>
          <p:nvPr/>
        </p:nvPicPr>
        <p:blipFill>
          <a:blip r:embed="rId4"/>
          <a:stretch>
            <a:fillRect/>
          </a:stretch>
        </p:blipFill>
        <p:spPr>
          <a:xfrm>
            <a:off x="1959144" y="2113619"/>
            <a:ext cx="238158" cy="209579"/>
          </a:xfrm>
          <a:prstGeom prst="rect">
            <a:avLst/>
          </a:prstGeom>
        </p:spPr>
      </p:pic>
      <p:sp>
        <p:nvSpPr>
          <p:cNvPr id="4" name="Espace réservé du numéro de diapositive 3">
            <a:extLst>
              <a:ext uri="{FF2B5EF4-FFF2-40B4-BE49-F238E27FC236}">
                <a16:creationId xmlns:a16="http://schemas.microsoft.com/office/drawing/2014/main" id="{1EBBDBF7-9866-45CE-BB92-CEAD1960D0F9}"/>
              </a:ext>
            </a:extLst>
          </p:cNvPr>
          <p:cNvSpPr>
            <a:spLocks noGrp="1"/>
          </p:cNvSpPr>
          <p:nvPr>
            <p:ph type="sldNum" sz="quarter" idx="12"/>
          </p:nvPr>
        </p:nvSpPr>
        <p:spPr/>
        <p:txBody>
          <a:bodyPr/>
          <a:lstStyle/>
          <a:p>
            <a:fld id="{FE954997-C674-43B3-87A7-1C878AE16C45}" type="slidenum">
              <a:rPr lang="fr-FR" smtClean="0"/>
              <a:pPr/>
              <a:t>29</a:t>
            </a:fld>
            <a:endParaRPr lang="fr-FR" dirty="0"/>
          </a:p>
        </p:txBody>
      </p:sp>
    </p:spTree>
    <p:extLst>
      <p:ext uri="{BB962C8B-B14F-4D97-AF65-F5344CB8AC3E}">
        <p14:creationId xmlns:p14="http://schemas.microsoft.com/office/powerpoint/2010/main" val="21844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174D38-C6E3-4E31-87EF-0209164C40E4}"/>
              </a:ext>
            </a:extLst>
          </p:cNvPr>
          <p:cNvSpPr>
            <a:spLocks noGrp="1"/>
          </p:cNvSpPr>
          <p:nvPr>
            <p:ph type="title"/>
          </p:nvPr>
        </p:nvSpPr>
        <p:spPr/>
        <p:txBody>
          <a:bodyPr>
            <a:normAutofit fontScale="90000"/>
          </a:bodyPr>
          <a:lstStyle/>
          <a:p>
            <a:r>
              <a:rPr lang="fr-FR" dirty="0"/>
              <a:t>ACCUEIL</a:t>
            </a:r>
          </a:p>
        </p:txBody>
      </p:sp>
      <p:sp>
        <p:nvSpPr>
          <p:cNvPr id="7" name="ZoneTexte 6">
            <a:extLst>
              <a:ext uri="{FF2B5EF4-FFF2-40B4-BE49-F238E27FC236}">
                <a16:creationId xmlns:a16="http://schemas.microsoft.com/office/drawing/2014/main" id="{0C3DC14A-E4EC-4F96-A285-659AD3E3C85E}"/>
              </a:ext>
            </a:extLst>
          </p:cNvPr>
          <p:cNvSpPr txBox="1"/>
          <p:nvPr/>
        </p:nvSpPr>
        <p:spPr>
          <a:xfrm>
            <a:off x="677206" y="995124"/>
            <a:ext cx="10849776" cy="5509200"/>
          </a:xfrm>
          <a:prstGeom prst="rect">
            <a:avLst/>
          </a:prstGeom>
          <a:noFill/>
        </p:spPr>
        <p:txBody>
          <a:bodyPr wrap="square" rtlCol="0">
            <a:spAutoFit/>
          </a:bodyPr>
          <a:lstStyle/>
          <a:p>
            <a:pPr marL="800100" lvl="1" indent="-342900">
              <a:buFont typeface="Wingdings" panose="05000000000000000000" pitchFamily="2" charset="2"/>
              <a:buChar char="ü"/>
            </a:pPr>
            <a:endParaRPr lang="fr-FR" sz="2400" b="1" dirty="0">
              <a:solidFill>
                <a:srgbClr val="00AC8C"/>
              </a:solidFill>
            </a:endParaRPr>
          </a:p>
          <a:p>
            <a:pPr marL="342900" indent="-342900">
              <a:buFont typeface="Wingdings" panose="05000000000000000000" pitchFamily="2" charset="2"/>
              <a:buChar char="Ø"/>
            </a:pPr>
            <a:r>
              <a:rPr lang="fr-FR" sz="3200" b="1" dirty="0">
                <a:solidFill>
                  <a:srgbClr val="00AC8C"/>
                </a:solidFill>
              </a:rPr>
              <a:t>Modalités pédagogiques :</a:t>
            </a:r>
          </a:p>
          <a:p>
            <a:pPr marL="800100" lvl="1" indent="-342900">
              <a:buFont typeface="Wingdings" panose="05000000000000000000" pitchFamily="2" charset="2"/>
              <a:buChar char="ü"/>
            </a:pPr>
            <a:r>
              <a:rPr lang="fr-FR" sz="3200" dirty="0"/>
              <a:t>Présentation</a:t>
            </a:r>
          </a:p>
          <a:p>
            <a:pPr marL="800100" lvl="1" indent="-342900">
              <a:buFont typeface="Wingdings" panose="05000000000000000000" pitchFamily="2" charset="2"/>
              <a:buChar char="ü"/>
            </a:pPr>
            <a:r>
              <a:rPr lang="fr-FR" sz="3200" dirty="0"/>
              <a:t>Démonstration</a:t>
            </a:r>
          </a:p>
          <a:p>
            <a:pPr marL="800100" lvl="1" indent="-342900">
              <a:buFont typeface="Wingdings" panose="05000000000000000000" pitchFamily="2" charset="2"/>
              <a:buChar char="ü"/>
            </a:pPr>
            <a:r>
              <a:rPr lang="fr-FR" sz="3200" dirty="0"/>
              <a:t>Exercices</a:t>
            </a:r>
          </a:p>
          <a:p>
            <a:pPr marL="800100" lvl="1" indent="-342900">
              <a:buFont typeface="Wingdings" panose="05000000000000000000" pitchFamily="2" charset="2"/>
              <a:buChar char="ü"/>
            </a:pPr>
            <a:endParaRPr lang="fr-FR" sz="3200" dirty="0">
              <a:solidFill>
                <a:srgbClr val="00AC8C"/>
              </a:solidFill>
            </a:endParaRPr>
          </a:p>
          <a:p>
            <a:pPr marL="342900" indent="-342900">
              <a:buFont typeface="Wingdings" panose="05000000000000000000" pitchFamily="2" charset="2"/>
              <a:buChar char="Ø"/>
            </a:pPr>
            <a:r>
              <a:rPr lang="fr-FR" sz="3200" b="1" dirty="0">
                <a:solidFill>
                  <a:srgbClr val="00AC8C"/>
                </a:solidFill>
              </a:rPr>
              <a:t>Règles de fonctionnement : </a:t>
            </a:r>
          </a:p>
          <a:p>
            <a:pPr marL="800100" lvl="1" indent="-342900">
              <a:buClr>
                <a:schemeClr val="tx1"/>
              </a:buClr>
              <a:buFont typeface="Wingdings" panose="05000000000000000000" pitchFamily="2" charset="2"/>
              <a:buChar char="ü"/>
            </a:pPr>
            <a:r>
              <a:rPr lang="fr-FR" sz="3200" dirty="0"/>
              <a:t>Lever la main pour prendre la parole</a:t>
            </a:r>
          </a:p>
          <a:p>
            <a:pPr marL="800100" lvl="1" indent="-342900">
              <a:buClr>
                <a:schemeClr val="tx1"/>
              </a:buClr>
              <a:buFont typeface="Wingdings" panose="05000000000000000000" pitchFamily="2" charset="2"/>
              <a:buChar char="ü"/>
            </a:pPr>
            <a:r>
              <a:rPr lang="fr-FR" sz="3200" dirty="0"/>
              <a:t>Bienveillance</a:t>
            </a:r>
          </a:p>
          <a:p>
            <a:pPr marL="800100" lvl="1" indent="-342900">
              <a:buClr>
                <a:schemeClr val="tx1"/>
              </a:buClr>
              <a:buFont typeface="Wingdings" panose="05000000000000000000" pitchFamily="2" charset="2"/>
              <a:buChar char="ü"/>
            </a:pPr>
            <a:endParaRPr lang="fr-FR" sz="2400" dirty="0"/>
          </a:p>
          <a:p>
            <a:pPr marL="800100" lvl="1" indent="-342900">
              <a:buFont typeface="Wingdings" panose="05000000000000000000" pitchFamily="2" charset="2"/>
              <a:buChar char="ü"/>
            </a:pPr>
            <a:endParaRPr lang="fr-FR" sz="2400" b="1" dirty="0">
              <a:solidFill>
                <a:srgbClr val="00AC8C"/>
              </a:solidFill>
            </a:endParaRPr>
          </a:p>
          <a:p>
            <a:pPr marL="342900" indent="-342900">
              <a:buFont typeface="Wingdings" panose="05000000000000000000" pitchFamily="2" charset="2"/>
              <a:buChar char="Ø"/>
            </a:pPr>
            <a:endParaRPr lang="fr-FR" sz="2400" b="1" dirty="0">
              <a:solidFill>
                <a:srgbClr val="00AC8C"/>
              </a:solidFill>
            </a:endParaRPr>
          </a:p>
        </p:txBody>
      </p:sp>
      <p:sp>
        <p:nvSpPr>
          <p:cNvPr id="16" name="Espace réservé du pied de page 15">
            <a:extLst>
              <a:ext uri="{FF2B5EF4-FFF2-40B4-BE49-F238E27FC236}">
                <a16:creationId xmlns:a16="http://schemas.microsoft.com/office/drawing/2014/main" id="{6CA505BC-EF2D-4F58-95BC-6B07D77063E2}"/>
              </a:ext>
            </a:extLst>
          </p:cNvPr>
          <p:cNvSpPr>
            <a:spLocks noGrp="1"/>
          </p:cNvSpPr>
          <p:nvPr>
            <p:ph type="ftr" sz="quarter" idx="11"/>
          </p:nvPr>
        </p:nvSpPr>
        <p:spPr/>
        <p:txBody>
          <a:bodyPr/>
          <a:lstStyle/>
          <a:p>
            <a:r>
              <a:rPr lang="fr-FR" dirty="0"/>
              <a:t>Module 1</a:t>
            </a:r>
          </a:p>
        </p:txBody>
      </p:sp>
      <p:sp>
        <p:nvSpPr>
          <p:cNvPr id="20" name="Freeform 430">
            <a:extLst>
              <a:ext uri="{FF2B5EF4-FFF2-40B4-BE49-F238E27FC236}">
                <a16:creationId xmlns:a16="http://schemas.microsoft.com/office/drawing/2014/main" id="{438A74F4-ED4A-44D1-836A-671DEBEA5588}"/>
              </a:ext>
            </a:extLst>
          </p:cNvPr>
          <p:cNvSpPr/>
          <p:nvPr/>
        </p:nvSpPr>
        <p:spPr>
          <a:xfrm>
            <a:off x="4750135" y="2333880"/>
            <a:ext cx="396000" cy="324000"/>
          </a:xfrm>
          <a:custGeom>
            <a:avLst/>
            <a:gdLst>
              <a:gd name="connsiteX0" fmla="*/ 414678 w 468485"/>
              <a:gd name="connsiteY0" fmla="*/ 18311 h 396648"/>
              <a:gd name="connsiteX1" fmla="*/ 430736 w 468485"/>
              <a:gd name="connsiteY1" fmla="*/ 25072 h 396648"/>
              <a:gd name="connsiteX2" fmla="*/ 461724 w 468485"/>
              <a:gd name="connsiteY2" fmla="*/ 56060 h 396648"/>
              <a:gd name="connsiteX3" fmla="*/ 468485 w 468485"/>
              <a:gd name="connsiteY3" fmla="*/ 72118 h 396648"/>
              <a:gd name="connsiteX4" fmla="*/ 461724 w 468485"/>
              <a:gd name="connsiteY4" fmla="*/ 88175 h 396648"/>
              <a:gd name="connsiteX5" fmla="*/ 232412 w 468485"/>
              <a:gd name="connsiteY5" fmla="*/ 317487 h 396648"/>
              <a:gd name="connsiteX6" fmla="*/ 216354 w 468485"/>
              <a:gd name="connsiteY6" fmla="*/ 324249 h 396648"/>
              <a:gd name="connsiteX7" fmla="*/ 200297 w 468485"/>
              <a:gd name="connsiteY7" fmla="*/ 317487 h 396648"/>
              <a:gd name="connsiteX8" fmla="*/ 79161 w 468485"/>
              <a:gd name="connsiteY8" fmla="*/ 196352 h 396648"/>
              <a:gd name="connsiteX9" fmla="*/ 72400 w 468485"/>
              <a:gd name="connsiteY9" fmla="*/ 180295 h 396648"/>
              <a:gd name="connsiteX10" fmla="*/ 79161 w 468485"/>
              <a:gd name="connsiteY10" fmla="*/ 164237 h 396648"/>
              <a:gd name="connsiteX11" fmla="*/ 110149 w 468485"/>
              <a:gd name="connsiteY11" fmla="*/ 133249 h 396648"/>
              <a:gd name="connsiteX12" fmla="*/ 126207 w 468485"/>
              <a:gd name="connsiteY12" fmla="*/ 126488 h 396648"/>
              <a:gd name="connsiteX13" fmla="*/ 142264 w 468485"/>
              <a:gd name="connsiteY13" fmla="*/ 133249 h 396648"/>
              <a:gd name="connsiteX14" fmla="*/ 216354 w 468485"/>
              <a:gd name="connsiteY14" fmla="*/ 207339 h 396648"/>
              <a:gd name="connsiteX15" fmla="*/ 398621 w 468485"/>
              <a:gd name="connsiteY15" fmla="*/ 25072 h 396648"/>
              <a:gd name="connsiteX16" fmla="*/ 414678 w 468485"/>
              <a:gd name="connsiteY16" fmla="*/ 18311 h 396648"/>
              <a:gd name="connsiteX17" fmla="*/ 81132 w 468485"/>
              <a:gd name="connsiteY17" fmla="*/ 0 h 396648"/>
              <a:gd name="connsiteX18" fmla="*/ 315515 w 468485"/>
              <a:gd name="connsiteY18" fmla="*/ 0 h 396648"/>
              <a:gd name="connsiteX19" fmla="*/ 348476 w 468485"/>
              <a:gd name="connsiteY19" fmla="*/ 7043 h 396648"/>
              <a:gd name="connsiteX20" fmla="*/ 353546 w 468485"/>
              <a:gd name="connsiteY20" fmla="*/ 13522 h 396648"/>
              <a:gd name="connsiteX21" fmla="*/ 351011 w 468485"/>
              <a:gd name="connsiteY21" fmla="*/ 21692 h 396648"/>
              <a:gd name="connsiteX22" fmla="*/ 337207 w 468485"/>
              <a:gd name="connsiteY22" fmla="*/ 35495 h 396648"/>
              <a:gd name="connsiteX23" fmla="*/ 330728 w 468485"/>
              <a:gd name="connsiteY23" fmla="*/ 38313 h 396648"/>
              <a:gd name="connsiteX24" fmla="*/ 328192 w 468485"/>
              <a:gd name="connsiteY24" fmla="*/ 37749 h 396648"/>
              <a:gd name="connsiteX25" fmla="*/ 315515 w 468485"/>
              <a:gd name="connsiteY25" fmla="*/ 36059 h 396648"/>
              <a:gd name="connsiteX26" fmla="*/ 81132 w 468485"/>
              <a:gd name="connsiteY26" fmla="*/ 36059 h 396648"/>
              <a:gd name="connsiteX27" fmla="*/ 49299 w 468485"/>
              <a:gd name="connsiteY27" fmla="*/ 49299 h 396648"/>
              <a:gd name="connsiteX28" fmla="*/ 36058 w 468485"/>
              <a:gd name="connsiteY28" fmla="*/ 81132 h 396648"/>
              <a:gd name="connsiteX29" fmla="*/ 36058 w 468485"/>
              <a:gd name="connsiteY29" fmla="*/ 315515 h 396648"/>
              <a:gd name="connsiteX30" fmla="*/ 49299 w 468485"/>
              <a:gd name="connsiteY30" fmla="*/ 347349 h 396648"/>
              <a:gd name="connsiteX31" fmla="*/ 81132 w 468485"/>
              <a:gd name="connsiteY31" fmla="*/ 360589 h 396648"/>
              <a:gd name="connsiteX32" fmla="*/ 315515 w 468485"/>
              <a:gd name="connsiteY32" fmla="*/ 360589 h 396648"/>
              <a:gd name="connsiteX33" fmla="*/ 347348 w 468485"/>
              <a:gd name="connsiteY33" fmla="*/ 347349 h 396648"/>
              <a:gd name="connsiteX34" fmla="*/ 360589 w 468485"/>
              <a:gd name="connsiteY34" fmla="*/ 315515 h 396648"/>
              <a:gd name="connsiteX35" fmla="*/ 360589 w 468485"/>
              <a:gd name="connsiteY35" fmla="*/ 243961 h 396648"/>
              <a:gd name="connsiteX36" fmla="*/ 363124 w 468485"/>
              <a:gd name="connsiteY36" fmla="*/ 237764 h 396648"/>
              <a:gd name="connsiteX37" fmla="*/ 381154 w 468485"/>
              <a:gd name="connsiteY37" fmla="*/ 219734 h 396648"/>
              <a:gd name="connsiteX38" fmla="*/ 387633 w 468485"/>
              <a:gd name="connsiteY38" fmla="*/ 216917 h 396648"/>
              <a:gd name="connsiteX39" fmla="*/ 391014 w 468485"/>
              <a:gd name="connsiteY39" fmla="*/ 217762 h 396648"/>
              <a:gd name="connsiteX40" fmla="*/ 396648 w 468485"/>
              <a:gd name="connsiteY40" fmla="*/ 225932 h 396648"/>
              <a:gd name="connsiteX41" fmla="*/ 396648 w 468485"/>
              <a:gd name="connsiteY41" fmla="*/ 315515 h 396648"/>
              <a:gd name="connsiteX42" fmla="*/ 372843 w 468485"/>
              <a:gd name="connsiteY42" fmla="*/ 372844 h 396648"/>
              <a:gd name="connsiteX43" fmla="*/ 315515 w 468485"/>
              <a:gd name="connsiteY43" fmla="*/ 396648 h 396648"/>
              <a:gd name="connsiteX44" fmla="*/ 81132 w 468485"/>
              <a:gd name="connsiteY44" fmla="*/ 396648 h 396648"/>
              <a:gd name="connsiteX45" fmla="*/ 23804 w 468485"/>
              <a:gd name="connsiteY45" fmla="*/ 372844 h 396648"/>
              <a:gd name="connsiteX46" fmla="*/ 0 w 468485"/>
              <a:gd name="connsiteY46" fmla="*/ 315515 h 396648"/>
              <a:gd name="connsiteX47" fmla="*/ 0 w 468485"/>
              <a:gd name="connsiteY47" fmla="*/ 81132 h 396648"/>
              <a:gd name="connsiteX48" fmla="*/ 23804 w 468485"/>
              <a:gd name="connsiteY48" fmla="*/ 23804 h 396648"/>
              <a:gd name="connsiteX49" fmla="*/ 81132 w 468485"/>
              <a:gd name="connsiteY49" fmla="*/ 0 h 39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68485" h="396648">
                <a:moveTo>
                  <a:pt x="414678" y="18311"/>
                </a:moveTo>
                <a:cubicBezTo>
                  <a:pt x="420876" y="18311"/>
                  <a:pt x="426229" y="20565"/>
                  <a:pt x="430736" y="25072"/>
                </a:cubicBezTo>
                <a:lnTo>
                  <a:pt x="461724" y="56060"/>
                </a:lnTo>
                <a:cubicBezTo>
                  <a:pt x="466231" y="60568"/>
                  <a:pt x="468485" y="65920"/>
                  <a:pt x="468485" y="72118"/>
                </a:cubicBezTo>
                <a:cubicBezTo>
                  <a:pt x="468485" y="78315"/>
                  <a:pt x="466231" y="83668"/>
                  <a:pt x="461724" y="88175"/>
                </a:cubicBezTo>
                <a:lnTo>
                  <a:pt x="232412" y="317487"/>
                </a:lnTo>
                <a:cubicBezTo>
                  <a:pt x="227904" y="321995"/>
                  <a:pt x="222552" y="324249"/>
                  <a:pt x="216354" y="324249"/>
                </a:cubicBezTo>
                <a:cubicBezTo>
                  <a:pt x="210156" y="324249"/>
                  <a:pt x="204804" y="321995"/>
                  <a:pt x="200297" y="317487"/>
                </a:cubicBezTo>
                <a:lnTo>
                  <a:pt x="79161" y="196352"/>
                </a:lnTo>
                <a:cubicBezTo>
                  <a:pt x="74654" y="191845"/>
                  <a:pt x="72400" y="186492"/>
                  <a:pt x="72400" y="180295"/>
                </a:cubicBezTo>
                <a:cubicBezTo>
                  <a:pt x="72400" y="174097"/>
                  <a:pt x="74654" y="168744"/>
                  <a:pt x="79161" y="164237"/>
                </a:cubicBezTo>
                <a:lnTo>
                  <a:pt x="110149" y="133249"/>
                </a:lnTo>
                <a:cubicBezTo>
                  <a:pt x="114657" y="128742"/>
                  <a:pt x="120009" y="126488"/>
                  <a:pt x="126207" y="126488"/>
                </a:cubicBezTo>
                <a:cubicBezTo>
                  <a:pt x="132405" y="126488"/>
                  <a:pt x="137757" y="128742"/>
                  <a:pt x="142264" y="133249"/>
                </a:cubicBezTo>
                <a:lnTo>
                  <a:pt x="216354" y="207339"/>
                </a:lnTo>
                <a:lnTo>
                  <a:pt x="398621" y="25072"/>
                </a:lnTo>
                <a:cubicBezTo>
                  <a:pt x="403128" y="20565"/>
                  <a:pt x="408481" y="18311"/>
                  <a:pt x="414678" y="18311"/>
                </a:cubicBezTo>
                <a:close/>
                <a:moveTo>
                  <a:pt x="81132" y="0"/>
                </a:moveTo>
                <a:lnTo>
                  <a:pt x="315515" y="0"/>
                </a:lnTo>
                <a:cubicBezTo>
                  <a:pt x="327347" y="0"/>
                  <a:pt x="338334" y="2348"/>
                  <a:pt x="348476" y="7043"/>
                </a:cubicBezTo>
                <a:cubicBezTo>
                  <a:pt x="351293" y="8357"/>
                  <a:pt x="352983" y="10517"/>
                  <a:pt x="353546" y="13522"/>
                </a:cubicBezTo>
                <a:cubicBezTo>
                  <a:pt x="354110" y="16715"/>
                  <a:pt x="353264" y="19438"/>
                  <a:pt x="351011" y="21692"/>
                </a:cubicBezTo>
                <a:lnTo>
                  <a:pt x="337207" y="35495"/>
                </a:lnTo>
                <a:cubicBezTo>
                  <a:pt x="335329" y="37373"/>
                  <a:pt x="333169" y="38313"/>
                  <a:pt x="330728" y="38313"/>
                </a:cubicBezTo>
                <a:cubicBezTo>
                  <a:pt x="330164" y="38313"/>
                  <a:pt x="329319" y="38125"/>
                  <a:pt x="328192" y="37749"/>
                </a:cubicBezTo>
                <a:cubicBezTo>
                  <a:pt x="323873" y="36622"/>
                  <a:pt x="319647" y="36059"/>
                  <a:pt x="315515" y="36059"/>
                </a:cubicBezTo>
                <a:lnTo>
                  <a:pt x="81132" y="36059"/>
                </a:lnTo>
                <a:cubicBezTo>
                  <a:pt x="68737" y="36059"/>
                  <a:pt x="58126" y="40472"/>
                  <a:pt x="49299" y="49299"/>
                </a:cubicBezTo>
                <a:cubicBezTo>
                  <a:pt x="40472" y="58126"/>
                  <a:pt x="36058" y="68737"/>
                  <a:pt x="36058" y="81132"/>
                </a:cubicBezTo>
                <a:lnTo>
                  <a:pt x="36058" y="315515"/>
                </a:lnTo>
                <a:cubicBezTo>
                  <a:pt x="36058" y="327911"/>
                  <a:pt x="40472" y="338522"/>
                  <a:pt x="49299" y="347349"/>
                </a:cubicBezTo>
                <a:cubicBezTo>
                  <a:pt x="58126" y="356176"/>
                  <a:pt x="68737" y="360589"/>
                  <a:pt x="81132" y="360589"/>
                </a:cubicBezTo>
                <a:lnTo>
                  <a:pt x="315515" y="360589"/>
                </a:lnTo>
                <a:cubicBezTo>
                  <a:pt x="327911" y="360589"/>
                  <a:pt x="338522" y="356176"/>
                  <a:pt x="347348" y="347349"/>
                </a:cubicBezTo>
                <a:cubicBezTo>
                  <a:pt x="356175" y="338522"/>
                  <a:pt x="360589" y="327911"/>
                  <a:pt x="360589" y="315515"/>
                </a:cubicBezTo>
                <a:lnTo>
                  <a:pt x="360589" y="243961"/>
                </a:lnTo>
                <a:cubicBezTo>
                  <a:pt x="360589" y="241520"/>
                  <a:pt x="361434" y="239454"/>
                  <a:pt x="363124" y="237764"/>
                </a:cubicBezTo>
                <a:lnTo>
                  <a:pt x="381154" y="219734"/>
                </a:lnTo>
                <a:cubicBezTo>
                  <a:pt x="383032" y="217856"/>
                  <a:pt x="385192" y="216917"/>
                  <a:pt x="387633" y="216917"/>
                </a:cubicBezTo>
                <a:cubicBezTo>
                  <a:pt x="388760" y="216917"/>
                  <a:pt x="389887" y="217198"/>
                  <a:pt x="391014" y="217762"/>
                </a:cubicBezTo>
                <a:cubicBezTo>
                  <a:pt x="394770" y="219264"/>
                  <a:pt x="396648" y="221988"/>
                  <a:pt x="396648" y="225932"/>
                </a:cubicBezTo>
                <a:lnTo>
                  <a:pt x="396648" y="315515"/>
                </a:lnTo>
                <a:cubicBezTo>
                  <a:pt x="396648" y="337865"/>
                  <a:pt x="388713" y="356974"/>
                  <a:pt x="372843" y="372844"/>
                </a:cubicBezTo>
                <a:cubicBezTo>
                  <a:pt x="356974" y="388713"/>
                  <a:pt x="337864" y="396648"/>
                  <a:pt x="315515" y="396648"/>
                </a:cubicBezTo>
                <a:lnTo>
                  <a:pt x="81132" y="396648"/>
                </a:lnTo>
                <a:cubicBezTo>
                  <a:pt x="58783" y="396648"/>
                  <a:pt x="39674" y="388713"/>
                  <a:pt x="23804" y="372844"/>
                </a:cubicBezTo>
                <a:cubicBezTo>
                  <a:pt x="7935" y="356974"/>
                  <a:pt x="0" y="337865"/>
                  <a:pt x="0" y="315515"/>
                </a:cubicBezTo>
                <a:lnTo>
                  <a:pt x="0" y="81132"/>
                </a:lnTo>
                <a:cubicBezTo>
                  <a:pt x="0" y="58783"/>
                  <a:pt x="7935" y="39674"/>
                  <a:pt x="23804" y="23804"/>
                </a:cubicBezTo>
                <a:cubicBezTo>
                  <a:pt x="39674" y="7935"/>
                  <a:pt x="58783" y="0"/>
                  <a:pt x="811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0">
            <a:noAutofit/>
          </a:bodyPr>
          <a:lstStyle/>
          <a:p>
            <a:pPr algn="ctr"/>
            <a:endParaRPr lang="en-US" sz="1350" dirty="0"/>
          </a:p>
        </p:txBody>
      </p:sp>
      <p:sp>
        <p:nvSpPr>
          <p:cNvPr id="3" name="Espace réservé de la date 2">
            <a:extLst>
              <a:ext uri="{FF2B5EF4-FFF2-40B4-BE49-F238E27FC236}">
                <a16:creationId xmlns:a16="http://schemas.microsoft.com/office/drawing/2014/main" id="{0A5C017B-A2D6-4D56-985D-950B0AA7AF2F}"/>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576564E-C443-4330-B7EB-0775C53AD250}"/>
              </a:ext>
            </a:extLst>
          </p:cNvPr>
          <p:cNvSpPr>
            <a:spLocks noGrp="1"/>
          </p:cNvSpPr>
          <p:nvPr>
            <p:ph type="sldNum" sz="quarter" idx="12"/>
          </p:nvPr>
        </p:nvSpPr>
        <p:spPr/>
        <p:txBody>
          <a:bodyPr/>
          <a:lstStyle/>
          <a:p>
            <a:fld id="{FE954997-C674-43B3-87A7-1C878AE16C45}" type="slidenum">
              <a:rPr lang="fr-FR" smtClean="0"/>
              <a:pPr/>
              <a:t>3</a:t>
            </a:fld>
            <a:endParaRPr lang="fr-FR" dirty="0"/>
          </a:p>
        </p:txBody>
      </p:sp>
    </p:spTree>
    <p:extLst>
      <p:ext uri="{BB962C8B-B14F-4D97-AF65-F5344CB8AC3E}">
        <p14:creationId xmlns:p14="http://schemas.microsoft.com/office/powerpoint/2010/main" val="1715539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E7B5A-8D41-46AE-8DC7-669E82763FDE}"/>
              </a:ext>
            </a:extLst>
          </p:cNvPr>
          <p:cNvSpPr>
            <a:spLocks noGrp="1"/>
          </p:cNvSpPr>
          <p:nvPr>
            <p:ph type="title"/>
          </p:nvPr>
        </p:nvSpPr>
        <p:spPr/>
        <p:txBody>
          <a:bodyPr>
            <a:normAutofit fontScale="90000"/>
          </a:bodyPr>
          <a:lstStyle/>
          <a:p>
            <a:r>
              <a:rPr lang="fr-FR" dirty="0"/>
              <a:t>2-1-3 Créer un stage (4)</a:t>
            </a:r>
          </a:p>
        </p:txBody>
      </p:sp>
      <p:sp>
        <p:nvSpPr>
          <p:cNvPr id="4" name="Espace réservé du pied de page 3">
            <a:extLst>
              <a:ext uri="{FF2B5EF4-FFF2-40B4-BE49-F238E27FC236}">
                <a16:creationId xmlns:a16="http://schemas.microsoft.com/office/drawing/2014/main" id="{5BDC9279-113B-42CF-BA59-7B4E4579EE1D}"/>
              </a:ext>
            </a:extLst>
          </p:cNvPr>
          <p:cNvSpPr>
            <a:spLocks noGrp="1"/>
          </p:cNvSpPr>
          <p:nvPr>
            <p:ph type="ftr" sz="quarter" idx="11"/>
          </p:nvPr>
        </p:nvSpPr>
        <p:spPr/>
        <p:txBody>
          <a:bodyPr/>
          <a:lstStyle/>
          <a:p>
            <a:r>
              <a:rPr lang="fr-FR" dirty="0"/>
              <a:t>Module 1</a:t>
            </a:r>
          </a:p>
        </p:txBody>
      </p:sp>
      <p:sp>
        <p:nvSpPr>
          <p:cNvPr id="6" name="ZoneTexte 5">
            <a:extLst>
              <a:ext uri="{FF2B5EF4-FFF2-40B4-BE49-F238E27FC236}">
                <a16:creationId xmlns:a16="http://schemas.microsoft.com/office/drawing/2014/main" id="{CFEEDD85-C456-467C-BA50-16C357255BE2}"/>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Créer un stage / une session</a:t>
            </a:r>
          </a:p>
        </p:txBody>
      </p:sp>
      <p:cxnSp>
        <p:nvCxnSpPr>
          <p:cNvPr id="24" name="Straight Connector 103">
            <a:extLst>
              <a:ext uri="{FF2B5EF4-FFF2-40B4-BE49-F238E27FC236}">
                <a16:creationId xmlns:a16="http://schemas.microsoft.com/office/drawing/2014/main" id="{A1A5C2A5-D159-408A-A689-7B80CEA2F0D3}"/>
              </a:ext>
            </a:extLst>
          </p:cNvPr>
          <p:cNvCxnSpPr>
            <a:cxnSpLocks/>
          </p:cNvCxnSpPr>
          <p:nvPr/>
        </p:nvCxnSpPr>
        <p:spPr>
          <a:xfrm flipV="1">
            <a:off x="1524671" y="1520070"/>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125" name="Groupe 124">
            <a:extLst>
              <a:ext uri="{FF2B5EF4-FFF2-40B4-BE49-F238E27FC236}">
                <a16:creationId xmlns:a16="http://schemas.microsoft.com/office/drawing/2014/main" id="{77EA312D-F5D7-4F00-A749-BA7372A13E79}"/>
              </a:ext>
            </a:extLst>
          </p:cNvPr>
          <p:cNvGrpSpPr/>
          <p:nvPr/>
        </p:nvGrpSpPr>
        <p:grpSpPr>
          <a:xfrm>
            <a:off x="1537310" y="1250070"/>
            <a:ext cx="2293651" cy="1269162"/>
            <a:chOff x="1573922" y="1931238"/>
            <a:chExt cx="2293651" cy="1269162"/>
          </a:xfrm>
        </p:grpSpPr>
        <p:sp>
          <p:nvSpPr>
            <p:cNvPr id="36" name="Rectangle 35">
              <a:extLst>
                <a:ext uri="{FF2B5EF4-FFF2-40B4-BE49-F238E27FC236}">
                  <a16:creationId xmlns:a16="http://schemas.microsoft.com/office/drawing/2014/main" id="{C26F0038-DB45-424F-ACD0-D422981A9CE7}"/>
                </a:ext>
              </a:extLst>
            </p:cNvPr>
            <p:cNvSpPr/>
            <p:nvPr/>
          </p:nvSpPr>
          <p:spPr>
            <a:xfrm>
              <a:off x="15739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ZoneTexte 36">
              <a:extLst>
                <a:ext uri="{FF2B5EF4-FFF2-40B4-BE49-F238E27FC236}">
                  <a16:creationId xmlns:a16="http://schemas.microsoft.com/office/drawing/2014/main" id="{41F2A1E5-0708-4BE0-B48C-9CFB56A22DAE}"/>
                </a:ext>
              </a:extLst>
            </p:cNvPr>
            <p:cNvSpPr txBox="1"/>
            <p:nvPr/>
          </p:nvSpPr>
          <p:spPr>
            <a:xfrm>
              <a:off x="15739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données générales du stage</a:t>
              </a:r>
            </a:p>
          </p:txBody>
        </p:sp>
        <p:sp>
          <p:nvSpPr>
            <p:cNvPr id="38" name="Ellipse 37">
              <a:extLst>
                <a:ext uri="{FF2B5EF4-FFF2-40B4-BE49-F238E27FC236}">
                  <a16:creationId xmlns:a16="http://schemas.microsoft.com/office/drawing/2014/main" id="{FF49AEE8-1E87-4CEB-8E71-B990EC4601A0}"/>
                </a:ext>
              </a:extLst>
            </p:cNvPr>
            <p:cNvSpPr/>
            <p:nvPr/>
          </p:nvSpPr>
          <p:spPr>
            <a:xfrm>
              <a:off x="245074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2" name="ZoneTexte 21">
              <a:extLst>
                <a:ext uri="{FF2B5EF4-FFF2-40B4-BE49-F238E27FC236}">
                  <a16:creationId xmlns:a16="http://schemas.microsoft.com/office/drawing/2014/main" id="{1EE01991-594B-46C7-A6EC-C9A727F69D68}"/>
                </a:ext>
              </a:extLst>
            </p:cNvPr>
            <p:cNvSpPr txBox="1"/>
            <p:nvPr/>
          </p:nvSpPr>
          <p:spPr>
            <a:xfrm>
              <a:off x="2564311"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grpSp>
        <p:nvGrpSpPr>
          <p:cNvPr id="124" name="Groupe 123">
            <a:extLst>
              <a:ext uri="{FF2B5EF4-FFF2-40B4-BE49-F238E27FC236}">
                <a16:creationId xmlns:a16="http://schemas.microsoft.com/office/drawing/2014/main" id="{2D9548E7-A781-4186-A12C-1B5D99C4B86C}"/>
              </a:ext>
            </a:extLst>
          </p:cNvPr>
          <p:cNvGrpSpPr/>
          <p:nvPr/>
        </p:nvGrpSpPr>
        <p:grpSpPr>
          <a:xfrm>
            <a:off x="4035903" y="1250070"/>
            <a:ext cx="2293651" cy="1269162"/>
            <a:chOff x="4045422" y="1931238"/>
            <a:chExt cx="2293651" cy="1269162"/>
          </a:xfrm>
        </p:grpSpPr>
        <p:sp>
          <p:nvSpPr>
            <p:cNvPr id="103" name="Rectangle 102">
              <a:extLst>
                <a:ext uri="{FF2B5EF4-FFF2-40B4-BE49-F238E27FC236}">
                  <a16:creationId xmlns:a16="http://schemas.microsoft.com/office/drawing/2014/main" id="{8A4AD2D0-6286-42BA-A9E4-08E048158F34}"/>
                </a:ext>
              </a:extLst>
            </p:cNvPr>
            <p:cNvSpPr/>
            <p:nvPr/>
          </p:nvSpPr>
          <p:spPr>
            <a:xfrm>
              <a:off x="4045422" y="2384466"/>
              <a:ext cx="2293651"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4" name="ZoneTexte 103">
              <a:extLst>
                <a:ext uri="{FF2B5EF4-FFF2-40B4-BE49-F238E27FC236}">
                  <a16:creationId xmlns:a16="http://schemas.microsoft.com/office/drawing/2014/main" id="{7A026F66-F2CC-407A-8695-343FFEF40BE2}"/>
                </a:ext>
              </a:extLst>
            </p:cNvPr>
            <p:cNvSpPr txBox="1"/>
            <p:nvPr/>
          </p:nvSpPr>
          <p:spPr>
            <a:xfrm>
              <a:off x="40454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 la définition</a:t>
              </a:r>
              <a:br>
                <a:rPr lang="fr-FR" sz="1600" b="1" dirty="0">
                  <a:solidFill>
                    <a:schemeClr val="tx1">
                      <a:lumMod val="65000"/>
                      <a:lumOff val="35000"/>
                    </a:schemeClr>
                  </a:solidFill>
                </a:rPr>
              </a:br>
              <a:r>
                <a:rPr lang="fr-FR" sz="1600" b="1" dirty="0">
                  <a:solidFill>
                    <a:schemeClr val="tx1">
                      <a:lumMod val="65000"/>
                      <a:lumOff val="35000"/>
                    </a:schemeClr>
                  </a:solidFill>
                </a:rPr>
                <a:t>du stage</a:t>
              </a:r>
            </a:p>
          </p:txBody>
        </p:sp>
        <p:sp>
          <p:nvSpPr>
            <p:cNvPr id="105" name="Ellipse 104">
              <a:extLst>
                <a:ext uri="{FF2B5EF4-FFF2-40B4-BE49-F238E27FC236}">
                  <a16:creationId xmlns:a16="http://schemas.microsoft.com/office/drawing/2014/main" id="{3A2FA55D-FA2B-4929-9F5C-61C273A373E3}"/>
                </a:ext>
              </a:extLst>
            </p:cNvPr>
            <p:cNvSpPr/>
            <p:nvPr/>
          </p:nvSpPr>
          <p:spPr>
            <a:xfrm>
              <a:off x="4922247"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06" name="ZoneTexte 105">
              <a:extLst>
                <a:ext uri="{FF2B5EF4-FFF2-40B4-BE49-F238E27FC236}">
                  <a16:creationId xmlns:a16="http://schemas.microsoft.com/office/drawing/2014/main" id="{603D87DD-E469-4642-B25D-F0BD7E732888}"/>
                </a:ext>
              </a:extLst>
            </p:cNvPr>
            <p:cNvSpPr txBox="1"/>
            <p:nvPr/>
          </p:nvSpPr>
          <p:spPr>
            <a:xfrm>
              <a:off x="5035811"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nvGrpSpPr>
          <p:cNvPr id="126" name="Groupe 125">
            <a:extLst>
              <a:ext uri="{FF2B5EF4-FFF2-40B4-BE49-F238E27FC236}">
                <a16:creationId xmlns:a16="http://schemas.microsoft.com/office/drawing/2014/main" id="{3A73CFA0-0F28-4D3B-AF3E-003C3577EA33}"/>
              </a:ext>
            </a:extLst>
          </p:cNvPr>
          <p:cNvGrpSpPr/>
          <p:nvPr/>
        </p:nvGrpSpPr>
        <p:grpSpPr>
          <a:xfrm>
            <a:off x="6534496" y="1250070"/>
            <a:ext cx="2293651" cy="1269162"/>
            <a:chOff x="6506762" y="1931238"/>
            <a:chExt cx="2293651" cy="1269162"/>
          </a:xfrm>
        </p:grpSpPr>
        <p:sp>
          <p:nvSpPr>
            <p:cNvPr id="107" name="Rectangle 106">
              <a:extLst>
                <a:ext uri="{FF2B5EF4-FFF2-40B4-BE49-F238E27FC236}">
                  <a16:creationId xmlns:a16="http://schemas.microsoft.com/office/drawing/2014/main" id="{1A4EF8C5-6AAC-4F2E-A0F4-A52EBF276F20}"/>
                </a:ext>
              </a:extLst>
            </p:cNvPr>
            <p:cNvSpPr/>
            <p:nvPr/>
          </p:nvSpPr>
          <p:spPr>
            <a:xfrm>
              <a:off x="650676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8" name="ZoneTexte 107">
              <a:extLst>
                <a:ext uri="{FF2B5EF4-FFF2-40B4-BE49-F238E27FC236}">
                  <a16:creationId xmlns:a16="http://schemas.microsoft.com/office/drawing/2014/main" id="{8EC87534-BFE0-4574-B627-DC8BCD132765}"/>
                </a:ext>
              </a:extLst>
            </p:cNvPr>
            <p:cNvSpPr txBox="1"/>
            <p:nvPr/>
          </p:nvSpPr>
          <p:spPr>
            <a:xfrm>
              <a:off x="650676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 l’organisation</a:t>
              </a:r>
              <a:br>
                <a:rPr lang="fr-FR" sz="1600" b="1" dirty="0">
                  <a:solidFill>
                    <a:schemeClr val="tx1">
                      <a:lumMod val="65000"/>
                      <a:lumOff val="35000"/>
                    </a:schemeClr>
                  </a:solidFill>
                </a:rPr>
              </a:br>
              <a:r>
                <a:rPr lang="fr-FR" sz="1600" b="1" dirty="0">
                  <a:solidFill>
                    <a:schemeClr val="tx1">
                      <a:lumMod val="65000"/>
                      <a:lumOff val="35000"/>
                    </a:schemeClr>
                  </a:solidFill>
                </a:rPr>
                <a:t>du stage</a:t>
              </a:r>
            </a:p>
          </p:txBody>
        </p:sp>
        <p:sp>
          <p:nvSpPr>
            <p:cNvPr id="109" name="Ellipse 108">
              <a:extLst>
                <a:ext uri="{FF2B5EF4-FFF2-40B4-BE49-F238E27FC236}">
                  <a16:creationId xmlns:a16="http://schemas.microsoft.com/office/drawing/2014/main" id="{F16E0118-3BDA-4E58-A6B5-2587C1B6972D}"/>
                </a:ext>
              </a:extLst>
            </p:cNvPr>
            <p:cNvSpPr/>
            <p:nvPr/>
          </p:nvSpPr>
          <p:spPr>
            <a:xfrm>
              <a:off x="738358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10" name="ZoneTexte 109">
              <a:extLst>
                <a:ext uri="{FF2B5EF4-FFF2-40B4-BE49-F238E27FC236}">
                  <a16:creationId xmlns:a16="http://schemas.microsoft.com/office/drawing/2014/main" id="{2204B833-586A-4891-B504-0839574E1EF8}"/>
                </a:ext>
              </a:extLst>
            </p:cNvPr>
            <p:cNvSpPr txBox="1"/>
            <p:nvPr/>
          </p:nvSpPr>
          <p:spPr>
            <a:xfrm>
              <a:off x="7497151"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grpSp>
        <p:nvGrpSpPr>
          <p:cNvPr id="127" name="Groupe 126">
            <a:extLst>
              <a:ext uri="{FF2B5EF4-FFF2-40B4-BE49-F238E27FC236}">
                <a16:creationId xmlns:a16="http://schemas.microsoft.com/office/drawing/2014/main" id="{EBDF1831-45AC-4A98-9514-DA1CC0419D16}"/>
              </a:ext>
            </a:extLst>
          </p:cNvPr>
          <p:cNvGrpSpPr/>
          <p:nvPr/>
        </p:nvGrpSpPr>
        <p:grpSpPr>
          <a:xfrm>
            <a:off x="9033090" y="1250070"/>
            <a:ext cx="2293651" cy="1269162"/>
            <a:chOff x="9069702" y="1931238"/>
            <a:chExt cx="2293651" cy="1269162"/>
          </a:xfrm>
        </p:grpSpPr>
        <p:sp>
          <p:nvSpPr>
            <p:cNvPr id="111" name="Rectangle 110">
              <a:extLst>
                <a:ext uri="{FF2B5EF4-FFF2-40B4-BE49-F238E27FC236}">
                  <a16:creationId xmlns:a16="http://schemas.microsoft.com/office/drawing/2014/main" id="{A93E1350-4530-4C64-BA36-C36E82B6DA03}"/>
                </a:ext>
              </a:extLst>
            </p:cNvPr>
            <p:cNvSpPr/>
            <p:nvPr/>
          </p:nvSpPr>
          <p:spPr>
            <a:xfrm>
              <a:off x="906970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 name="ZoneTexte 111">
              <a:extLst>
                <a:ext uri="{FF2B5EF4-FFF2-40B4-BE49-F238E27FC236}">
                  <a16:creationId xmlns:a16="http://schemas.microsoft.com/office/drawing/2014/main" id="{25E703DE-AEB6-4B83-A47F-73A23A4C01B4}"/>
                </a:ext>
              </a:extLst>
            </p:cNvPr>
            <p:cNvSpPr txBox="1"/>
            <p:nvPr/>
          </p:nvSpPr>
          <p:spPr>
            <a:xfrm>
              <a:off x="906970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du contenu</a:t>
              </a:r>
              <a:br>
                <a:rPr lang="fr-FR" sz="1600" b="1" dirty="0">
                  <a:solidFill>
                    <a:schemeClr val="tx1">
                      <a:lumMod val="65000"/>
                      <a:lumOff val="35000"/>
                    </a:schemeClr>
                  </a:solidFill>
                </a:rPr>
              </a:br>
              <a:r>
                <a:rPr lang="fr-FR" sz="1600" b="1" dirty="0">
                  <a:solidFill>
                    <a:schemeClr val="tx1">
                      <a:lumMod val="65000"/>
                      <a:lumOff val="35000"/>
                    </a:schemeClr>
                  </a:solidFill>
                </a:rPr>
                <a:t>du stage</a:t>
              </a:r>
            </a:p>
          </p:txBody>
        </p:sp>
        <p:sp>
          <p:nvSpPr>
            <p:cNvPr id="113" name="Ellipse 112">
              <a:extLst>
                <a:ext uri="{FF2B5EF4-FFF2-40B4-BE49-F238E27FC236}">
                  <a16:creationId xmlns:a16="http://schemas.microsoft.com/office/drawing/2014/main" id="{03D1AB44-D191-4DAB-8A86-625CE945A795}"/>
                </a:ext>
              </a:extLst>
            </p:cNvPr>
            <p:cNvSpPr/>
            <p:nvPr/>
          </p:nvSpPr>
          <p:spPr>
            <a:xfrm>
              <a:off x="994652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14" name="ZoneTexte 113">
              <a:extLst>
                <a:ext uri="{FF2B5EF4-FFF2-40B4-BE49-F238E27FC236}">
                  <a16:creationId xmlns:a16="http://schemas.microsoft.com/office/drawing/2014/main" id="{B7877152-9097-42D6-8F5E-2F04654B10A8}"/>
                </a:ext>
              </a:extLst>
            </p:cNvPr>
            <p:cNvSpPr txBox="1"/>
            <p:nvPr/>
          </p:nvSpPr>
          <p:spPr>
            <a:xfrm>
              <a:off x="10060091" y="1970406"/>
              <a:ext cx="312872" cy="461665"/>
            </a:xfrm>
            <a:prstGeom prst="rect">
              <a:avLst/>
            </a:prstGeom>
            <a:noFill/>
          </p:spPr>
          <p:txBody>
            <a:bodyPr wrap="square" rtlCol="0">
              <a:spAutoFit/>
            </a:bodyPr>
            <a:lstStyle/>
            <a:p>
              <a:r>
                <a:rPr lang="fr-FR" sz="2400" b="1" dirty="0">
                  <a:solidFill>
                    <a:schemeClr val="bg1"/>
                  </a:solidFill>
                </a:rPr>
                <a:t>4</a:t>
              </a:r>
              <a:endParaRPr lang="fr-FR" b="1" dirty="0">
                <a:solidFill>
                  <a:schemeClr val="bg1"/>
                </a:solidFill>
              </a:endParaRPr>
            </a:p>
          </p:txBody>
        </p:sp>
      </p:grpSp>
      <p:pic>
        <p:nvPicPr>
          <p:cNvPr id="49" name="Image 48">
            <a:extLst>
              <a:ext uri="{FF2B5EF4-FFF2-40B4-BE49-F238E27FC236}">
                <a16:creationId xmlns:a16="http://schemas.microsoft.com/office/drawing/2014/main" id="{B3EB972B-5343-40D6-9A74-04E40AFDEE22}"/>
              </a:ext>
            </a:extLst>
          </p:cNvPr>
          <p:cNvPicPr/>
          <p:nvPr/>
        </p:nvPicPr>
        <p:blipFill rotWithShape="1">
          <a:blip r:embed="rId2"/>
          <a:srcRect l="1008"/>
          <a:stretch/>
        </p:blipFill>
        <p:spPr bwMode="auto">
          <a:xfrm>
            <a:off x="7875378" y="2639415"/>
            <a:ext cx="3403125" cy="3582235"/>
          </a:xfrm>
          <a:prstGeom prst="rect">
            <a:avLst/>
          </a:prstGeom>
          <a:ln>
            <a:solidFill>
              <a:schemeClr val="bg1">
                <a:lumMod val="50000"/>
              </a:schemeClr>
            </a:solidFill>
          </a:ln>
          <a:extLst>
            <a:ext uri="{53640926-AAD7-44D8-BBD7-CCE9431645EC}">
              <a14:shadowObscured xmlns:a14="http://schemas.microsoft.com/office/drawing/2010/main"/>
            </a:ext>
          </a:extLst>
        </p:spPr>
      </p:pic>
      <p:sp>
        <p:nvSpPr>
          <p:cNvPr id="54" name="ZoneTexte 53">
            <a:extLst>
              <a:ext uri="{FF2B5EF4-FFF2-40B4-BE49-F238E27FC236}">
                <a16:creationId xmlns:a16="http://schemas.microsoft.com/office/drawing/2014/main" id="{B6E2B3CB-FA93-4E02-B4B0-5E0888546F7F}"/>
              </a:ext>
            </a:extLst>
          </p:cNvPr>
          <p:cNvSpPr txBox="1"/>
          <p:nvPr/>
        </p:nvSpPr>
        <p:spPr>
          <a:xfrm>
            <a:off x="8419478" y="5148949"/>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59" name="ZoneTexte 58">
            <a:extLst>
              <a:ext uri="{FF2B5EF4-FFF2-40B4-BE49-F238E27FC236}">
                <a16:creationId xmlns:a16="http://schemas.microsoft.com/office/drawing/2014/main" id="{6C5E5849-4ACB-4D35-BE59-CEE15010522E}"/>
              </a:ext>
            </a:extLst>
          </p:cNvPr>
          <p:cNvSpPr txBox="1"/>
          <p:nvPr/>
        </p:nvSpPr>
        <p:spPr>
          <a:xfrm>
            <a:off x="8132310" y="4263427"/>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cxnSp>
        <p:nvCxnSpPr>
          <p:cNvPr id="60" name="Straight Connector 103">
            <a:extLst>
              <a:ext uri="{FF2B5EF4-FFF2-40B4-BE49-F238E27FC236}">
                <a16:creationId xmlns:a16="http://schemas.microsoft.com/office/drawing/2014/main" id="{06FB67D7-221B-4FB6-B40C-8136FE72F282}"/>
              </a:ext>
            </a:extLst>
          </p:cNvPr>
          <p:cNvCxnSpPr>
            <a:cxnSpLocks/>
          </p:cNvCxnSpPr>
          <p:nvPr/>
        </p:nvCxnSpPr>
        <p:spPr>
          <a:xfrm>
            <a:off x="4020983" y="2647248"/>
            <a:ext cx="2306290"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sp>
        <p:nvSpPr>
          <p:cNvPr id="61" name="Triangle isocèle 60">
            <a:extLst>
              <a:ext uri="{FF2B5EF4-FFF2-40B4-BE49-F238E27FC236}">
                <a16:creationId xmlns:a16="http://schemas.microsoft.com/office/drawing/2014/main" id="{9760B29D-5916-4F6F-8273-6891D6D017FE}"/>
              </a:ext>
            </a:extLst>
          </p:cNvPr>
          <p:cNvSpPr/>
          <p:nvPr/>
        </p:nvSpPr>
        <p:spPr>
          <a:xfrm rot="10800000">
            <a:off x="4914453" y="2627749"/>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62" name="Tableau 140">
            <a:extLst>
              <a:ext uri="{FF2B5EF4-FFF2-40B4-BE49-F238E27FC236}">
                <a16:creationId xmlns:a16="http://schemas.microsoft.com/office/drawing/2014/main" id="{BF18F49F-9700-4A3D-BCF0-C5DBE31F203C}"/>
              </a:ext>
            </a:extLst>
          </p:cNvPr>
          <p:cNvGraphicFramePr>
            <a:graphicFrameLocks noGrp="1"/>
          </p:cNvGraphicFramePr>
          <p:nvPr>
            <p:extLst>
              <p:ext uri="{D42A27DB-BD31-4B8C-83A1-F6EECF244321}">
                <p14:modId xmlns:p14="http://schemas.microsoft.com/office/powerpoint/2010/main" val="232835273"/>
              </p:ext>
            </p:extLst>
          </p:nvPr>
        </p:nvGraphicFramePr>
        <p:xfrm>
          <a:off x="1305256" y="2942366"/>
          <a:ext cx="6414911" cy="3161087"/>
        </p:xfrm>
        <a:graphic>
          <a:graphicData uri="http://schemas.openxmlformats.org/drawingml/2006/table">
            <a:tbl>
              <a:tblPr firstRow="1" bandRow="1">
                <a:tableStyleId>{5C22544A-7EE6-4342-B048-85BDC9FD1C3A}</a:tableStyleId>
              </a:tblPr>
              <a:tblGrid>
                <a:gridCol w="1897369">
                  <a:extLst>
                    <a:ext uri="{9D8B030D-6E8A-4147-A177-3AD203B41FA5}">
                      <a16:colId xmlns:a16="http://schemas.microsoft.com/office/drawing/2014/main" val="1458599572"/>
                    </a:ext>
                  </a:extLst>
                </a:gridCol>
                <a:gridCol w="4517542">
                  <a:extLst>
                    <a:ext uri="{9D8B030D-6E8A-4147-A177-3AD203B41FA5}">
                      <a16:colId xmlns:a16="http://schemas.microsoft.com/office/drawing/2014/main" val="1754413335"/>
                    </a:ext>
                  </a:extLst>
                </a:gridCol>
              </a:tblGrid>
              <a:tr h="348006">
                <a:tc>
                  <a:txBody>
                    <a:bodyPr/>
                    <a:lstStyle/>
                    <a:p>
                      <a:pPr algn="ctr"/>
                      <a:r>
                        <a:rPr lang="fr-FR" sz="1600" dirty="0">
                          <a:solidFill>
                            <a:schemeClr val="bg1"/>
                          </a:solidFill>
                        </a:rPr>
                        <a:t>Champ</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tc>
                  <a:txBody>
                    <a:bodyPr/>
                    <a:lstStyle/>
                    <a:p>
                      <a:pPr algn="ctr"/>
                      <a:r>
                        <a:rPr lang="fr-FR" sz="1600" dirty="0">
                          <a:solidFill>
                            <a:schemeClr val="bg1"/>
                          </a:solidFill>
                        </a:rPr>
                        <a:t>Règle de gestion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extLst>
                  <a:ext uri="{0D108BD9-81ED-4DB2-BD59-A6C34878D82A}">
                    <a16:rowId xmlns:a16="http://schemas.microsoft.com/office/drawing/2014/main" val="2736262865"/>
                  </a:ext>
                </a:extLst>
              </a:tr>
              <a:tr h="550109">
                <a:tc>
                  <a:txBody>
                    <a:bodyPr/>
                    <a:lstStyle/>
                    <a:p>
                      <a:r>
                        <a:rPr lang="fr-FR" sz="1600" b="0" u="sng" dirty="0"/>
                        <a:t>Stage</a:t>
                      </a:r>
                      <a:r>
                        <a:rPr lang="fr-FR" sz="1600" b="0" u="sng" baseline="0" dirty="0"/>
                        <a:t> n</a:t>
                      </a:r>
                      <a:r>
                        <a:rPr lang="fr-FR" sz="1600" b="0" u="sng" dirty="0"/>
                        <a:t>on</a:t>
                      </a:r>
                      <a:r>
                        <a:rPr lang="fr-FR" sz="1600" b="0" u="sng" baseline="0" dirty="0"/>
                        <a:t> </a:t>
                      </a:r>
                      <a:r>
                        <a:rPr lang="fr-FR" sz="1600" b="0" u="sng" dirty="0"/>
                        <a:t>publiable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l" defTabSz="914400" rtl="0" eaLnBrk="1" latinLnBrk="0" hangingPunct="1"/>
                      <a:r>
                        <a:rPr lang="fr-FR" sz="1400" kern="1200" dirty="0">
                          <a:solidFill>
                            <a:schemeClr val="dk1"/>
                          </a:solidFill>
                          <a:latin typeface="+mn-lt"/>
                          <a:ea typeface="+mn-ea"/>
                          <a:cs typeface="+mn-cs"/>
                        </a:rPr>
                        <a:t>Si coché, le stage n’est pas visible sur le Self mobile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460980347"/>
                  </a:ext>
                </a:extLst>
              </a:tr>
              <a:tr h="324316">
                <a:tc>
                  <a:txBody>
                    <a:bodyPr/>
                    <a:lstStyle/>
                    <a:p>
                      <a:r>
                        <a:rPr lang="fr-FR" sz="1600" b="0" dirty="0"/>
                        <a:t>Public concerné</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l" defTabSz="914400" rtl="0" eaLnBrk="1" latinLnBrk="0" hangingPunct="1"/>
                      <a:r>
                        <a:rPr lang="fr-FR" sz="1400" kern="1200" dirty="0">
                          <a:solidFill>
                            <a:schemeClr val="dk1"/>
                          </a:solidFill>
                          <a:latin typeface="+mn-lt"/>
                          <a:ea typeface="+mn-ea"/>
                          <a:cs typeface="+mn-cs"/>
                        </a:rPr>
                        <a:t>Voir référentiel en annexe de la Séquence N°2 du Manuel</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494486646"/>
                  </a:ext>
                </a:extLst>
              </a:tr>
              <a:tr h="501215">
                <a:tc>
                  <a:txBody>
                    <a:bodyPr/>
                    <a:lstStyle/>
                    <a:p>
                      <a:r>
                        <a:rPr lang="fr-FR" sz="1600" b="0" u="sng" dirty="0"/>
                        <a:t>E-Learning</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l" defTabSz="914400" rtl="0" eaLnBrk="1" latinLnBrk="0" hangingPunct="1"/>
                      <a:r>
                        <a:rPr lang="fr-FR" sz="1400" kern="1200" dirty="0">
                          <a:solidFill>
                            <a:schemeClr val="dk1"/>
                          </a:solidFill>
                          <a:latin typeface="+mn-lt"/>
                          <a:ea typeface="+mn-ea"/>
                          <a:cs typeface="+mn-cs"/>
                        </a:rPr>
                        <a:t>A cocher si le stage est tout ou partie en distanciel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dk1"/>
                          </a:solidFill>
                          <a:latin typeface="+mn-lt"/>
                          <a:ea typeface="+mn-ea"/>
                          <a:cs typeface="+mn-cs"/>
                        </a:rPr>
                        <a:t>(type de stage </a:t>
                      </a:r>
                      <a:r>
                        <a:rPr lang="fr-FR" sz="1400" kern="1200" dirty="0" smtClean="0">
                          <a:solidFill>
                            <a:schemeClr val="dk1"/>
                          </a:solidFill>
                          <a:latin typeface="+mn-lt"/>
                          <a:ea typeface="+mn-ea"/>
                          <a:cs typeface="+mn-cs"/>
                        </a:rPr>
                        <a:t>saisi : </a:t>
                      </a:r>
                      <a:r>
                        <a:rPr lang="fr-FR" sz="1400" dirty="0" err="1" smtClean="0"/>
                        <a:t>Elearning</a:t>
                      </a:r>
                      <a:r>
                        <a:rPr lang="fr-FR" sz="1400" baseline="0" dirty="0" smtClean="0"/>
                        <a:t> </a:t>
                      </a:r>
                      <a:r>
                        <a:rPr lang="fr-FR" sz="1400" baseline="0" dirty="0"/>
                        <a:t>(</a:t>
                      </a:r>
                      <a:r>
                        <a:rPr lang="fr-FR" sz="1400" baseline="0" dirty="0" err="1"/>
                        <a:t>distanciel</a:t>
                      </a:r>
                      <a:r>
                        <a:rPr lang="fr-FR" sz="1400" baseline="0" dirty="0" smtClean="0"/>
                        <a:t>) </a:t>
                      </a:r>
                      <a:r>
                        <a:rPr lang="fr-FR" sz="1400" baseline="0" dirty="0"/>
                        <a:t>ou Hybride)</a:t>
                      </a:r>
                      <a:endParaRPr lang="fr-FR" sz="1400" kern="1200" dirty="0">
                        <a:solidFill>
                          <a:schemeClr val="dk1"/>
                        </a:solidFill>
                        <a:latin typeface="+mn-lt"/>
                        <a:ea typeface="+mn-ea"/>
                        <a:cs typeface="+mn-cs"/>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346742261"/>
                  </a:ext>
                </a:extLst>
              </a:tr>
              <a:tr h="678012">
                <a:tc>
                  <a:txBody>
                    <a:bodyPr/>
                    <a:lstStyle/>
                    <a:p>
                      <a:r>
                        <a:rPr lang="fr-FR" sz="1600" b="1" u="sng" dirty="0"/>
                        <a:t>Durée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400" dirty="0"/>
                        <a:t>Saisie possible en heure, demi-journée ou journée</a:t>
                      </a:r>
                    </a:p>
                    <a:p>
                      <a:r>
                        <a:rPr lang="fr-FR" sz="1400" dirty="0"/>
                        <a:t>Alimente </a:t>
                      </a:r>
                      <a:r>
                        <a:rPr lang="fr-FR" sz="1400" kern="1200" dirty="0">
                          <a:solidFill>
                            <a:schemeClr val="dk1"/>
                          </a:solidFill>
                          <a:latin typeface="+mn-lt"/>
                          <a:ea typeface="+mn-ea"/>
                          <a:cs typeface="+mn-cs"/>
                        </a:rPr>
                        <a:t>les champs </a:t>
                      </a:r>
                      <a:r>
                        <a:rPr lang="fr-FR" sz="1400" b="0" kern="1200" dirty="0">
                          <a:solidFill>
                            <a:schemeClr val="dk1"/>
                          </a:solidFill>
                          <a:latin typeface="+mn-lt"/>
                          <a:ea typeface="+mn-ea"/>
                          <a:cs typeface="+mn-cs"/>
                        </a:rPr>
                        <a:t>Heures totales et sur temps de travail. </a:t>
                      </a:r>
                    </a:p>
                    <a:p>
                      <a:r>
                        <a:rPr lang="fr-FR" sz="1400" kern="1200" dirty="0">
                          <a:solidFill>
                            <a:schemeClr val="dk1"/>
                          </a:solidFill>
                          <a:latin typeface="+mn-lt"/>
                          <a:ea typeface="+mn-ea"/>
                          <a:cs typeface="+mn-cs"/>
                        </a:rPr>
                        <a:t>Durée reportée dans les sessions </a:t>
                      </a:r>
                      <a:r>
                        <a:rPr lang="fr-FR" sz="1400" b="1" i="1" kern="1200" dirty="0">
                          <a:solidFill>
                            <a:srgbClr val="0070C0"/>
                          </a:solidFill>
                          <a:latin typeface="+mn-lt"/>
                          <a:ea typeface="+mn-ea"/>
                          <a:cs typeface="+mn-cs"/>
                        </a:rPr>
                        <a:t>: 1 jour</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887072426"/>
                  </a:ext>
                </a:extLst>
              </a:tr>
              <a:tr h="678012">
                <a:tc>
                  <a:txBody>
                    <a:bodyPr/>
                    <a:lstStyle/>
                    <a:p>
                      <a:r>
                        <a:rPr lang="fr-FR" sz="1600" b="1" u="sng" dirty="0"/>
                        <a:t>Gestion des périodes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i="1" kern="1200" dirty="0">
                          <a:solidFill>
                            <a:srgbClr val="0070C0"/>
                          </a:solidFill>
                          <a:latin typeface="+mn-lt"/>
                          <a:ea typeface="+mn-ea"/>
                          <a:cs typeface="+mn-cs"/>
                        </a:rPr>
                        <a:t>A cocher </a:t>
                      </a:r>
                      <a:r>
                        <a:rPr lang="fr-FR" sz="1400" kern="1200" dirty="0">
                          <a:solidFill>
                            <a:schemeClr val="dk1"/>
                          </a:solidFill>
                          <a:latin typeface="+mn-lt"/>
                          <a:ea typeface="+mn-ea"/>
                          <a:cs typeface="+mn-cs"/>
                        </a:rPr>
                        <a:t>si</a:t>
                      </a:r>
                      <a:r>
                        <a:rPr lang="fr-FR" sz="1400" kern="1200" baseline="0" dirty="0">
                          <a:solidFill>
                            <a:schemeClr val="dk1"/>
                          </a:solidFill>
                          <a:latin typeface="+mn-lt"/>
                          <a:ea typeface="+mn-ea"/>
                          <a:cs typeface="+mn-cs"/>
                        </a:rPr>
                        <a:t> le stage se déroule en plusieurs périodes</a:t>
                      </a:r>
                      <a:endParaRPr lang="fr-FR" sz="1400" kern="1200" dirty="0">
                        <a:solidFill>
                          <a:schemeClr val="dk1"/>
                        </a:solidFill>
                        <a:latin typeface="+mn-lt"/>
                        <a:ea typeface="+mn-ea"/>
                        <a:cs typeface="+mn-cs"/>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640873013"/>
                  </a:ext>
                </a:extLst>
              </a:tr>
            </a:tbl>
          </a:graphicData>
        </a:graphic>
      </p:graphicFrame>
      <p:sp>
        <p:nvSpPr>
          <p:cNvPr id="56" name="Rectangle : avec coins arrondis en diagonale 55">
            <a:extLst>
              <a:ext uri="{FF2B5EF4-FFF2-40B4-BE49-F238E27FC236}">
                <a16:creationId xmlns:a16="http://schemas.microsoft.com/office/drawing/2014/main" id="{0CCEF145-FB8D-4A83-AC01-AF55DFDCACD4}"/>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57" name="Rectangle : avec coins arrondis en diagonale 56">
            <a:extLst>
              <a:ext uri="{FF2B5EF4-FFF2-40B4-BE49-F238E27FC236}">
                <a16:creationId xmlns:a16="http://schemas.microsoft.com/office/drawing/2014/main" id="{EA13021D-64AD-46B0-9656-FAB735E18037}"/>
              </a:ext>
            </a:extLst>
          </p:cNvPr>
          <p:cNvSpPr/>
          <p:nvPr/>
        </p:nvSpPr>
        <p:spPr>
          <a:xfrm>
            <a:off x="60960" y="1604709"/>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 –</a:t>
            </a:r>
            <a:br>
              <a:rPr lang="fr-FR" sz="1000" dirty="0"/>
            </a:br>
            <a:r>
              <a:rPr lang="fr-FR" sz="1000" dirty="0"/>
              <a:t>Stage / Session</a:t>
            </a:r>
          </a:p>
        </p:txBody>
      </p:sp>
      <p:sp>
        <p:nvSpPr>
          <p:cNvPr id="58" name="Rectangle : avec coins arrondis en diagonale 57">
            <a:extLst>
              <a:ext uri="{FF2B5EF4-FFF2-40B4-BE49-F238E27FC236}">
                <a16:creationId xmlns:a16="http://schemas.microsoft.com/office/drawing/2014/main" id="{F13BCC7C-B3BF-42CD-840E-6DD9D181D304}"/>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63" name="Rectangle : avec coins arrondis en diagonale 62">
            <a:extLst>
              <a:ext uri="{FF2B5EF4-FFF2-40B4-BE49-F238E27FC236}">
                <a16:creationId xmlns:a16="http://schemas.microsoft.com/office/drawing/2014/main" id="{3170B378-E605-4D15-9C28-8AA941F4AF21}"/>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64" name="Rectangle : avec coins arrondis en diagonale 63">
            <a:extLst>
              <a:ext uri="{FF2B5EF4-FFF2-40B4-BE49-F238E27FC236}">
                <a16:creationId xmlns:a16="http://schemas.microsoft.com/office/drawing/2014/main" id="{7F9EEC7D-75A6-4EF9-9C4D-E024F145818E}"/>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75" name="Rectangle : avec coins arrondis en diagonale 74">
            <a:extLst>
              <a:ext uri="{FF2B5EF4-FFF2-40B4-BE49-F238E27FC236}">
                <a16:creationId xmlns:a16="http://schemas.microsoft.com/office/drawing/2014/main" id="{A2509F79-F0B9-46D5-918D-6BCEE8FD1725}"/>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76" name="Rectangle : avec coins arrondis en diagonale 75">
            <a:extLst>
              <a:ext uri="{FF2B5EF4-FFF2-40B4-BE49-F238E27FC236}">
                <a16:creationId xmlns:a16="http://schemas.microsoft.com/office/drawing/2014/main" id="{13C9BBBF-3ACA-4071-A4A6-B8AF68688699}"/>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77" name="Rectangle : avec coins arrondis en diagonale 76">
            <a:extLst>
              <a:ext uri="{FF2B5EF4-FFF2-40B4-BE49-F238E27FC236}">
                <a16:creationId xmlns:a16="http://schemas.microsoft.com/office/drawing/2014/main" id="{D968C3AE-4B7E-4602-A873-A6EFF8012E57}"/>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78" name="Rectangle : avec coins arrondis en diagonale 77">
            <a:extLst>
              <a:ext uri="{FF2B5EF4-FFF2-40B4-BE49-F238E27FC236}">
                <a16:creationId xmlns:a16="http://schemas.microsoft.com/office/drawing/2014/main" id="{91D9E735-E386-4242-A4B2-68F3ABA98053}"/>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79" name="ZoneTexte 78">
            <a:extLst>
              <a:ext uri="{FF2B5EF4-FFF2-40B4-BE49-F238E27FC236}">
                <a16:creationId xmlns:a16="http://schemas.microsoft.com/office/drawing/2014/main" id="{A9F05988-E074-43C5-935C-FB233E641B72}"/>
              </a:ext>
            </a:extLst>
          </p:cNvPr>
          <p:cNvSpPr txBox="1"/>
          <p:nvPr/>
        </p:nvSpPr>
        <p:spPr>
          <a:xfrm>
            <a:off x="4072515" y="693823"/>
            <a:ext cx="7340919" cy="315471"/>
          </a:xfrm>
          <a:prstGeom prst="rect">
            <a:avLst/>
          </a:prstGeom>
          <a:solidFill>
            <a:srgbClr val="00AC8C"/>
          </a:solidFill>
        </p:spPr>
        <p:txBody>
          <a:bodyPr wrap="square" rtlCol="0">
            <a:spAutoFit/>
          </a:bodyPr>
          <a:lstStyle/>
          <a:p>
            <a:r>
              <a:rPr lang="fr-FR" sz="1450" b="1" dirty="0">
                <a:solidFill>
                  <a:schemeClr val="bg1"/>
                </a:solidFill>
              </a:rPr>
              <a:t>Accès à l’écran </a:t>
            </a:r>
            <a:r>
              <a:rPr lang="fr-FR" sz="1450" dirty="0">
                <a:solidFill>
                  <a:schemeClr val="bg1"/>
                </a:solidFill>
              </a:rPr>
              <a:t>: Formation </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Offre de formation </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Elaborer des stages </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Définition des stages</a:t>
            </a:r>
            <a:endParaRPr lang="fr-FR" sz="1450" dirty="0">
              <a:solidFill>
                <a:schemeClr val="bg1"/>
              </a:solidFill>
            </a:endParaRPr>
          </a:p>
        </p:txBody>
      </p:sp>
      <p:sp>
        <p:nvSpPr>
          <p:cNvPr id="80" name="ZoneTexte 79">
            <a:extLst>
              <a:ext uri="{FF2B5EF4-FFF2-40B4-BE49-F238E27FC236}">
                <a16:creationId xmlns:a16="http://schemas.microsoft.com/office/drawing/2014/main" id="{45696E69-4A1F-4368-AEE0-7C09F051D327}"/>
              </a:ext>
            </a:extLst>
          </p:cNvPr>
          <p:cNvSpPr txBox="1"/>
          <p:nvPr/>
        </p:nvSpPr>
        <p:spPr>
          <a:xfrm>
            <a:off x="8017632" y="3419941"/>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81" name="ZoneTexte 80">
            <a:extLst>
              <a:ext uri="{FF2B5EF4-FFF2-40B4-BE49-F238E27FC236}">
                <a16:creationId xmlns:a16="http://schemas.microsoft.com/office/drawing/2014/main" id="{1D9E8FE1-F954-4786-AB4A-48F5D90BD798}"/>
              </a:ext>
            </a:extLst>
          </p:cNvPr>
          <p:cNvSpPr txBox="1"/>
          <p:nvPr/>
        </p:nvSpPr>
        <p:spPr>
          <a:xfrm>
            <a:off x="8225710" y="4528737"/>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82" name="ZoneTexte 81">
            <a:extLst>
              <a:ext uri="{FF2B5EF4-FFF2-40B4-BE49-F238E27FC236}">
                <a16:creationId xmlns:a16="http://schemas.microsoft.com/office/drawing/2014/main" id="{4FF1B513-7102-4F39-9005-285C87C7C5BB}"/>
              </a:ext>
            </a:extLst>
          </p:cNvPr>
          <p:cNvSpPr txBox="1"/>
          <p:nvPr/>
        </p:nvSpPr>
        <p:spPr>
          <a:xfrm>
            <a:off x="7979805" y="5634035"/>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7" name="Espace réservé de la date 6">
            <a:extLst>
              <a:ext uri="{FF2B5EF4-FFF2-40B4-BE49-F238E27FC236}">
                <a16:creationId xmlns:a16="http://schemas.microsoft.com/office/drawing/2014/main" id="{3D0C0273-2DA7-47B7-8658-33AA17BCC2A8}"/>
              </a:ext>
            </a:extLst>
          </p:cNvPr>
          <p:cNvSpPr>
            <a:spLocks noGrp="1"/>
          </p:cNvSpPr>
          <p:nvPr>
            <p:ph type="dt" sz="half" idx="10"/>
          </p:nvPr>
        </p:nvSpPr>
        <p:spPr/>
        <p:txBody>
          <a:bodyPr/>
          <a:lstStyle/>
          <a:p>
            <a:endParaRPr lang="fr-FR" dirty="0"/>
          </a:p>
        </p:txBody>
      </p:sp>
      <p:grpSp>
        <p:nvGrpSpPr>
          <p:cNvPr id="48" name="Groupe 47"/>
          <p:cNvGrpSpPr/>
          <p:nvPr/>
        </p:nvGrpSpPr>
        <p:grpSpPr>
          <a:xfrm>
            <a:off x="11278503" y="121767"/>
            <a:ext cx="756938" cy="527878"/>
            <a:chOff x="10975331" y="352297"/>
            <a:chExt cx="756938" cy="527878"/>
          </a:xfrm>
        </p:grpSpPr>
        <p:sp>
          <p:nvSpPr>
            <p:cNvPr id="50" name="Rectangle avec coins arrondis en diagonale 49"/>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ZoneTexte 50"/>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
        <p:nvSpPr>
          <p:cNvPr id="5" name="Rectangle 4"/>
          <p:cNvSpPr/>
          <p:nvPr/>
        </p:nvSpPr>
        <p:spPr>
          <a:xfrm>
            <a:off x="8616074" y="4271047"/>
            <a:ext cx="806055" cy="99265"/>
          </a:xfrm>
          <a:prstGeom prst="rect">
            <a:avLst/>
          </a:prstGeom>
          <a:no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p:cNvSpPr/>
          <p:nvPr/>
        </p:nvSpPr>
        <p:spPr>
          <a:xfrm>
            <a:off x="8419478" y="4662127"/>
            <a:ext cx="684022" cy="102552"/>
          </a:xfrm>
          <a:prstGeom prst="rect">
            <a:avLst/>
          </a:prstGeom>
          <a:no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numéro de diapositive 7">
            <a:extLst>
              <a:ext uri="{FF2B5EF4-FFF2-40B4-BE49-F238E27FC236}">
                <a16:creationId xmlns:a16="http://schemas.microsoft.com/office/drawing/2014/main" id="{B1CD6B3D-2CE2-4F38-AAF5-D48621CD3450}"/>
              </a:ext>
            </a:extLst>
          </p:cNvPr>
          <p:cNvSpPr>
            <a:spLocks noGrp="1"/>
          </p:cNvSpPr>
          <p:nvPr>
            <p:ph type="sldNum" sz="quarter" idx="12"/>
          </p:nvPr>
        </p:nvSpPr>
        <p:spPr/>
        <p:txBody>
          <a:bodyPr/>
          <a:lstStyle/>
          <a:p>
            <a:fld id="{FE954997-C674-43B3-87A7-1C878AE16C45}" type="slidenum">
              <a:rPr lang="fr-FR" smtClean="0"/>
              <a:pPr/>
              <a:t>30</a:t>
            </a:fld>
            <a:endParaRPr lang="fr-FR" dirty="0"/>
          </a:p>
        </p:txBody>
      </p:sp>
    </p:spTree>
    <p:extLst>
      <p:ext uri="{BB962C8B-B14F-4D97-AF65-F5344CB8AC3E}">
        <p14:creationId xmlns:p14="http://schemas.microsoft.com/office/powerpoint/2010/main" val="2258273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E7B5A-8D41-46AE-8DC7-669E82763FDE}"/>
              </a:ext>
            </a:extLst>
          </p:cNvPr>
          <p:cNvSpPr>
            <a:spLocks noGrp="1"/>
          </p:cNvSpPr>
          <p:nvPr>
            <p:ph type="title"/>
          </p:nvPr>
        </p:nvSpPr>
        <p:spPr/>
        <p:txBody>
          <a:bodyPr>
            <a:normAutofit fontScale="90000"/>
          </a:bodyPr>
          <a:lstStyle/>
          <a:p>
            <a:r>
              <a:rPr lang="fr-FR" dirty="0"/>
              <a:t>2-1-3 Créer un stage (5)</a:t>
            </a:r>
          </a:p>
        </p:txBody>
      </p:sp>
      <p:sp>
        <p:nvSpPr>
          <p:cNvPr id="4" name="Espace réservé du pied de page 3">
            <a:extLst>
              <a:ext uri="{FF2B5EF4-FFF2-40B4-BE49-F238E27FC236}">
                <a16:creationId xmlns:a16="http://schemas.microsoft.com/office/drawing/2014/main" id="{5BDC9279-113B-42CF-BA59-7B4E4579EE1D}"/>
              </a:ext>
            </a:extLst>
          </p:cNvPr>
          <p:cNvSpPr>
            <a:spLocks noGrp="1"/>
          </p:cNvSpPr>
          <p:nvPr>
            <p:ph type="ftr" sz="quarter" idx="11"/>
          </p:nvPr>
        </p:nvSpPr>
        <p:spPr/>
        <p:txBody>
          <a:bodyPr/>
          <a:lstStyle/>
          <a:p>
            <a:r>
              <a:rPr lang="fr-FR" dirty="0"/>
              <a:t>Module 1</a:t>
            </a:r>
          </a:p>
        </p:txBody>
      </p:sp>
      <p:sp>
        <p:nvSpPr>
          <p:cNvPr id="6" name="ZoneTexte 5">
            <a:extLst>
              <a:ext uri="{FF2B5EF4-FFF2-40B4-BE49-F238E27FC236}">
                <a16:creationId xmlns:a16="http://schemas.microsoft.com/office/drawing/2014/main" id="{CFEEDD85-C456-467C-BA50-16C357255BE2}"/>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Créer un stage / une session</a:t>
            </a:r>
          </a:p>
        </p:txBody>
      </p:sp>
      <p:cxnSp>
        <p:nvCxnSpPr>
          <p:cNvPr id="24" name="Straight Connector 103">
            <a:extLst>
              <a:ext uri="{FF2B5EF4-FFF2-40B4-BE49-F238E27FC236}">
                <a16:creationId xmlns:a16="http://schemas.microsoft.com/office/drawing/2014/main" id="{A1A5C2A5-D159-408A-A689-7B80CEA2F0D3}"/>
              </a:ext>
            </a:extLst>
          </p:cNvPr>
          <p:cNvCxnSpPr>
            <a:cxnSpLocks/>
          </p:cNvCxnSpPr>
          <p:nvPr/>
        </p:nvCxnSpPr>
        <p:spPr>
          <a:xfrm flipV="1">
            <a:off x="1570996" y="1452340"/>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125" name="Groupe 124">
            <a:extLst>
              <a:ext uri="{FF2B5EF4-FFF2-40B4-BE49-F238E27FC236}">
                <a16:creationId xmlns:a16="http://schemas.microsoft.com/office/drawing/2014/main" id="{77EA312D-F5D7-4F00-A749-BA7372A13E79}"/>
              </a:ext>
            </a:extLst>
          </p:cNvPr>
          <p:cNvGrpSpPr/>
          <p:nvPr/>
        </p:nvGrpSpPr>
        <p:grpSpPr>
          <a:xfrm>
            <a:off x="1583635" y="1182340"/>
            <a:ext cx="2293651" cy="1269162"/>
            <a:chOff x="1573922" y="1931238"/>
            <a:chExt cx="2293651" cy="1269162"/>
          </a:xfrm>
        </p:grpSpPr>
        <p:sp>
          <p:nvSpPr>
            <p:cNvPr id="36" name="Rectangle 35">
              <a:extLst>
                <a:ext uri="{FF2B5EF4-FFF2-40B4-BE49-F238E27FC236}">
                  <a16:creationId xmlns:a16="http://schemas.microsoft.com/office/drawing/2014/main" id="{C26F0038-DB45-424F-ACD0-D422981A9CE7}"/>
                </a:ext>
              </a:extLst>
            </p:cNvPr>
            <p:cNvSpPr/>
            <p:nvPr/>
          </p:nvSpPr>
          <p:spPr>
            <a:xfrm>
              <a:off x="15739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ZoneTexte 36">
              <a:extLst>
                <a:ext uri="{FF2B5EF4-FFF2-40B4-BE49-F238E27FC236}">
                  <a16:creationId xmlns:a16="http://schemas.microsoft.com/office/drawing/2014/main" id="{41F2A1E5-0708-4BE0-B48C-9CFB56A22DAE}"/>
                </a:ext>
              </a:extLst>
            </p:cNvPr>
            <p:cNvSpPr txBox="1"/>
            <p:nvPr/>
          </p:nvSpPr>
          <p:spPr>
            <a:xfrm>
              <a:off x="15739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données générales du stage</a:t>
              </a:r>
            </a:p>
          </p:txBody>
        </p:sp>
        <p:sp>
          <p:nvSpPr>
            <p:cNvPr id="38" name="Ellipse 37">
              <a:extLst>
                <a:ext uri="{FF2B5EF4-FFF2-40B4-BE49-F238E27FC236}">
                  <a16:creationId xmlns:a16="http://schemas.microsoft.com/office/drawing/2014/main" id="{FF49AEE8-1E87-4CEB-8E71-B990EC4601A0}"/>
                </a:ext>
              </a:extLst>
            </p:cNvPr>
            <p:cNvSpPr/>
            <p:nvPr/>
          </p:nvSpPr>
          <p:spPr>
            <a:xfrm>
              <a:off x="245074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2" name="ZoneTexte 21">
              <a:extLst>
                <a:ext uri="{FF2B5EF4-FFF2-40B4-BE49-F238E27FC236}">
                  <a16:creationId xmlns:a16="http://schemas.microsoft.com/office/drawing/2014/main" id="{1EE01991-594B-46C7-A6EC-C9A727F69D68}"/>
                </a:ext>
              </a:extLst>
            </p:cNvPr>
            <p:cNvSpPr txBox="1"/>
            <p:nvPr/>
          </p:nvSpPr>
          <p:spPr>
            <a:xfrm>
              <a:off x="2564311"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grpSp>
        <p:nvGrpSpPr>
          <p:cNvPr id="124" name="Groupe 123">
            <a:extLst>
              <a:ext uri="{FF2B5EF4-FFF2-40B4-BE49-F238E27FC236}">
                <a16:creationId xmlns:a16="http://schemas.microsoft.com/office/drawing/2014/main" id="{2D9548E7-A781-4186-A12C-1B5D99C4B86C}"/>
              </a:ext>
            </a:extLst>
          </p:cNvPr>
          <p:cNvGrpSpPr/>
          <p:nvPr/>
        </p:nvGrpSpPr>
        <p:grpSpPr>
          <a:xfrm>
            <a:off x="4082228" y="1182340"/>
            <a:ext cx="2293651" cy="1269162"/>
            <a:chOff x="4045422" y="1931238"/>
            <a:chExt cx="2293651" cy="1269162"/>
          </a:xfrm>
        </p:grpSpPr>
        <p:sp>
          <p:nvSpPr>
            <p:cNvPr id="103" name="Rectangle 102">
              <a:extLst>
                <a:ext uri="{FF2B5EF4-FFF2-40B4-BE49-F238E27FC236}">
                  <a16:creationId xmlns:a16="http://schemas.microsoft.com/office/drawing/2014/main" id="{8A4AD2D0-6286-42BA-A9E4-08E048158F34}"/>
                </a:ext>
              </a:extLst>
            </p:cNvPr>
            <p:cNvSpPr/>
            <p:nvPr/>
          </p:nvSpPr>
          <p:spPr>
            <a:xfrm>
              <a:off x="4045422" y="2384466"/>
              <a:ext cx="2293651"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4" name="ZoneTexte 103">
              <a:extLst>
                <a:ext uri="{FF2B5EF4-FFF2-40B4-BE49-F238E27FC236}">
                  <a16:creationId xmlns:a16="http://schemas.microsoft.com/office/drawing/2014/main" id="{7A026F66-F2CC-407A-8695-343FFEF40BE2}"/>
                </a:ext>
              </a:extLst>
            </p:cNvPr>
            <p:cNvSpPr txBox="1"/>
            <p:nvPr/>
          </p:nvSpPr>
          <p:spPr>
            <a:xfrm>
              <a:off x="40454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 la définition</a:t>
              </a:r>
              <a:br>
                <a:rPr lang="fr-FR" sz="1600" b="1" dirty="0">
                  <a:solidFill>
                    <a:schemeClr val="tx1">
                      <a:lumMod val="65000"/>
                      <a:lumOff val="35000"/>
                    </a:schemeClr>
                  </a:solidFill>
                </a:rPr>
              </a:br>
              <a:r>
                <a:rPr lang="fr-FR" sz="1600" b="1" dirty="0">
                  <a:solidFill>
                    <a:schemeClr val="tx1">
                      <a:lumMod val="65000"/>
                      <a:lumOff val="35000"/>
                    </a:schemeClr>
                  </a:solidFill>
                </a:rPr>
                <a:t>du stage</a:t>
              </a:r>
            </a:p>
          </p:txBody>
        </p:sp>
        <p:sp>
          <p:nvSpPr>
            <p:cNvPr id="105" name="Ellipse 104">
              <a:extLst>
                <a:ext uri="{FF2B5EF4-FFF2-40B4-BE49-F238E27FC236}">
                  <a16:creationId xmlns:a16="http://schemas.microsoft.com/office/drawing/2014/main" id="{3A2FA55D-FA2B-4929-9F5C-61C273A373E3}"/>
                </a:ext>
              </a:extLst>
            </p:cNvPr>
            <p:cNvSpPr/>
            <p:nvPr/>
          </p:nvSpPr>
          <p:spPr>
            <a:xfrm>
              <a:off x="4922247"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06" name="ZoneTexte 105">
              <a:extLst>
                <a:ext uri="{FF2B5EF4-FFF2-40B4-BE49-F238E27FC236}">
                  <a16:creationId xmlns:a16="http://schemas.microsoft.com/office/drawing/2014/main" id="{603D87DD-E469-4642-B25D-F0BD7E732888}"/>
                </a:ext>
              </a:extLst>
            </p:cNvPr>
            <p:cNvSpPr txBox="1"/>
            <p:nvPr/>
          </p:nvSpPr>
          <p:spPr>
            <a:xfrm>
              <a:off x="5035811"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nvGrpSpPr>
          <p:cNvPr id="126" name="Groupe 125">
            <a:extLst>
              <a:ext uri="{FF2B5EF4-FFF2-40B4-BE49-F238E27FC236}">
                <a16:creationId xmlns:a16="http://schemas.microsoft.com/office/drawing/2014/main" id="{3A73CFA0-0F28-4D3B-AF3E-003C3577EA33}"/>
              </a:ext>
            </a:extLst>
          </p:cNvPr>
          <p:cNvGrpSpPr/>
          <p:nvPr/>
        </p:nvGrpSpPr>
        <p:grpSpPr>
          <a:xfrm>
            <a:off x="6580821" y="1182340"/>
            <a:ext cx="2293651" cy="1269162"/>
            <a:chOff x="6506762" y="1931238"/>
            <a:chExt cx="2293651" cy="1269162"/>
          </a:xfrm>
        </p:grpSpPr>
        <p:sp>
          <p:nvSpPr>
            <p:cNvPr id="107" name="Rectangle 106">
              <a:extLst>
                <a:ext uri="{FF2B5EF4-FFF2-40B4-BE49-F238E27FC236}">
                  <a16:creationId xmlns:a16="http://schemas.microsoft.com/office/drawing/2014/main" id="{1A4EF8C5-6AAC-4F2E-A0F4-A52EBF276F20}"/>
                </a:ext>
              </a:extLst>
            </p:cNvPr>
            <p:cNvSpPr/>
            <p:nvPr/>
          </p:nvSpPr>
          <p:spPr>
            <a:xfrm>
              <a:off x="650676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8" name="ZoneTexte 107">
              <a:extLst>
                <a:ext uri="{FF2B5EF4-FFF2-40B4-BE49-F238E27FC236}">
                  <a16:creationId xmlns:a16="http://schemas.microsoft.com/office/drawing/2014/main" id="{8EC87534-BFE0-4574-B627-DC8BCD132765}"/>
                </a:ext>
              </a:extLst>
            </p:cNvPr>
            <p:cNvSpPr txBox="1"/>
            <p:nvPr/>
          </p:nvSpPr>
          <p:spPr>
            <a:xfrm>
              <a:off x="650676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 l’organisation</a:t>
              </a:r>
              <a:br>
                <a:rPr lang="fr-FR" sz="1600" b="1" dirty="0">
                  <a:solidFill>
                    <a:schemeClr val="tx1">
                      <a:lumMod val="65000"/>
                      <a:lumOff val="35000"/>
                    </a:schemeClr>
                  </a:solidFill>
                </a:rPr>
              </a:br>
              <a:r>
                <a:rPr lang="fr-FR" sz="1600" b="1" dirty="0">
                  <a:solidFill>
                    <a:schemeClr val="tx1">
                      <a:lumMod val="65000"/>
                      <a:lumOff val="35000"/>
                    </a:schemeClr>
                  </a:solidFill>
                </a:rPr>
                <a:t>du stage</a:t>
              </a:r>
            </a:p>
          </p:txBody>
        </p:sp>
        <p:sp>
          <p:nvSpPr>
            <p:cNvPr id="109" name="Ellipse 108">
              <a:extLst>
                <a:ext uri="{FF2B5EF4-FFF2-40B4-BE49-F238E27FC236}">
                  <a16:creationId xmlns:a16="http://schemas.microsoft.com/office/drawing/2014/main" id="{F16E0118-3BDA-4E58-A6B5-2587C1B6972D}"/>
                </a:ext>
              </a:extLst>
            </p:cNvPr>
            <p:cNvSpPr/>
            <p:nvPr/>
          </p:nvSpPr>
          <p:spPr>
            <a:xfrm>
              <a:off x="738358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10" name="ZoneTexte 109">
              <a:extLst>
                <a:ext uri="{FF2B5EF4-FFF2-40B4-BE49-F238E27FC236}">
                  <a16:creationId xmlns:a16="http://schemas.microsoft.com/office/drawing/2014/main" id="{2204B833-586A-4891-B504-0839574E1EF8}"/>
                </a:ext>
              </a:extLst>
            </p:cNvPr>
            <p:cNvSpPr txBox="1"/>
            <p:nvPr/>
          </p:nvSpPr>
          <p:spPr>
            <a:xfrm>
              <a:off x="7497151"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grpSp>
        <p:nvGrpSpPr>
          <p:cNvPr id="127" name="Groupe 126">
            <a:extLst>
              <a:ext uri="{FF2B5EF4-FFF2-40B4-BE49-F238E27FC236}">
                <a16:creationId xmlns:a16="http://schemas.microsoft.com/office/drawing/2014/main" id="{EBDF1831-45AC-4A98-9514-DA1CC0419D16}"/>
              </a:ext>
            </a:extLst>
          </p:cNvPr>
          <p:cNvGrpSpPr/>
          <p:nvPr/>
        </p:nvGrpSpPr>
        <p:grpSpPr>
          <a:xfrm>
            <a:off x="9079415" y="1182340"/>
            <a:ext cx="2293651" cy="1269162"/>
            <a:chOff x="9069702" y="1931238"/>
            <a:chExt cx="2293651" cy="1269162"/>
          </a:xfrm>
        </p:grpSpPr>
        <p:sp>
          <p:nvSpPr>
            <p:cNvPr id="111" name="Rectangle 110">
              <a:extLst>
                <a:ext uri="{FF2B5EF4-FFF2-40B4-BE49-F238E27FC236}">
                  <a16:creationId xmlns:a16="http://schemas.microsoft.com/office/drawing/2014/main" id="{A93E1350-4530-4C64-BA36-C36E82B6DA03}"/>
                </a:ext>
              </a:extLst>
            </p:cNvPr>
            <p:cNvSpPr/>
            <p:nvPr/>
          </p:nvSpPr>
          <p:spPr>
            <a:xfrm>
              <a:off x="906970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 name="ZoneTexte 111">
              <a:extLst>
                <a:ext uri="{FF2B5EF4-FFF2-40B4-BE49-F238E27FC236}">
                  <a16:creationId xmlns:a16="http://schemas.microsoft.com/office/drawing/2014/main" id="{25E703DE-AEB6-4B83-A47F-73A23A4C01B4}"/>
                </a:ext>
              </a:extLst>
            </p:cNvPr>
            <p:cNvSpPr txBox="1"/>
            <p:nvPr/>
          </p:nvSpPr>
          <p:spPr>
            <a:xfrm>
              <a:off x="906970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du contenu</a:t>
              </a:r>
              <a:br>
                <a:rPr lang="fr-FR" sz="1600" b="1" dirty="0">
                  <a:solidFill>
                    <a:schemeClr val="tx1">
                      <a:lumMod val="65000"/>
                      <a:lumOff val="35000"/>
                    </a:schemeClr>
                  </a:solidFill>
                </a:rPr>
              </a:br>
              <a:r>
                <a:rPr lang="fr-FR" sz="1600" b="1" dirty="0">
                  <a:solidFill>
                    <a:schemeClr val="tx1">
                      <a:lumMod val="65000"/>
                      <a:lumOff val="35000"/>
                    </a:schemeClr>
                  </a:solidFill>
                </a:rPr>
                <a:t>du stage</a:t>
              </a:r>
            </a:p>
          </p:txBody>
        </p:sp>
        <p:sp>
          <p:nvSpPr>
            <p:cNvPr id="113" name="Ellipse 112">
              <a:extLst>
                <a:ext uri="{FF2B5EF4-FFF2-40B4-BE49-F238E27FC236}">
                  <a16:creationId xmlns:a16="http://schemas.microsoft.com/office/drawing/2014/main" id="{03D1AB44-D191-4DAB-8A86-625CE945A795}"/>
                </a:ext>
              </a:extLst>
            </p:cNvPr>
            <p:cNvSpPr/>
            <p:nvPr/>
          </p:nvSpPr>
          <p:spPr>
            <a:xfrm>
              <a:off x="994652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14" name="ZoneTexte 113">
              <a:extLst>
                <a:ext uri="{FF2B5EF4-FFF2-40B4-BE49-F238E27FC236}">
                  <a16:creationId xmlns:a16="http://schemas.microsoft.com/office/drawing/2014/main" id="{B7877152-9097-42D6-8F5E-2F04654B10A8}"/>
                </a:ext>
              </a:extLst>
            </p:cNvPr>
            <p:cNvSpPr txBox="1"/>
            <p:nvPr/>
          </p:nvSpPr>
          <p:spPr>
            <a:xfrm>
              <a:off x="10060091" y="1970406"/>
              <a:ext cx="312872" cy="461665"/>
            </a:xfrm>
            <a:prstGeom prst="rect">
              <a:avLst/>
            </a:prstGeom>
            <a:noFill/>
          </p:spPr>
          <p:txBody>
            <a:bodyPr wrap="square" rtlCol="0">
              <a:spAutoFit/>
            </a:bodyPr>
            <a:lstStyle/>
            <a:p>
              <a:r>
                <a:rPr lang="fr-FR" sz="2400" b="1" dirty="0">
                  <a:solidFill>
                    <a:schemeClr val="bg1"/>
                  </a:solidFill>
                </a:rPr>
                <a:t>4</a:t>
              </a:r>
              <a:endParaRPr lang="fr-FR" b="1" dirty="0">
                <a:solidFill>
                  <a:schemeClr val="bg1"/>
                </a:solidFill>
              </a:endParaRPr>
            </a:p>
          </p:txBody>
        </p:sp>
      </p:grpSp>
      <p:pic>
        <p:nvPicPr>
          <p:cNvPr id="49" name="Image 48">
            <a:extLst>
              <a:ext uri="{FF2B5EF4-FFF2-40B4-BE49-F238E27FC236}">
                <a16:creationId xmlns:a16="http://schemas.microsoft.com/office/drawing/2014/main" id="{B3EB972B-5343-40D6-9A74-04E40AFDEE22}"/>
              </a:ext>
            </a:extLst>
          </p:cNvPr>
          <p:cNvPicPr/>
          <p:nvPr/>
        </p:nvPicPr>
        <p:blipFill rotWithShape="1">
          <a:blip r:embed="rId2"/>
          <a:srcRect l="1008"/>
          <a:stretch/>
        </p:blipFill>
        <p:spPr bwMode="auto">
          <a:xfrm>
            <a:off x="7546980" y="2542485"/>
            <a:ext cx="3572124" cy="3714532"/>
          </a:xfrm>
          <a:prstGeom prst="rect">
            <a:avLst/>
          </a:prstGeom>
          <a:ln>
            <a:solidFill>
              <a:schemeClr val="bg1">
                <a:lumMod val="50000"/>
              </a:schemeClr>
            </a:solidFill>
          </a:ln>
          <a:extLst>
            <a:ext uri="{53640926-AAD7-44D8-BBD7-CCE9431645EC}">
              <a14:shadowObscured xmlns:a14="http://schemas.microsoft.com/office/drawing/2010/main"/>
            </a:ext>
          </a:extLst>
        </p:spPr>
      </p:pic>
      <p:sp>
        <p:nvSpPr>
          <p:cNvPr id="59" name="ZoneTexte 58">
            <a:extLst>
              <a:ext uri="{FF2B5EF4-FFF2-40B4-BE49-F238E27FC236}">
                <a16:creationId xmlns:a16="http://schemas.microsoft.com/office/drawing/2014/main" id="{6C5E5849-4ACB-4D35-BE59-CEE15010522E}"/>
              </a:ext>
            </a:extLst>
          </p:cNvPr>
          <p:cNvSpPr txBox="1"/>
          <p:nvPr/>
        </p:nvSpPr>
        <p:spPr>
          <a:xfrm>
            <a:off x="8014222" y="5991955"/>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cxnSp>
        <p:nvCxnSpPr>
          <p:cNvPr id="60" name="Straight Connector 103">
            <a:extLst>
              <a:ext uri="{FF2B5EF4-FFF2-40B4-BE49-F238E27FC236}">
                <a16:creationId xmlns:a16="http://schemas.microsoft.com/office/drawing/2014/main" id="{06FB67D7-221B-4FB6-B40C-8136FE72F282}"/>
              </a:ext>
            </a:extLst>
          </p:cNvPr>
          <p:cNvCxnSpPr>
            <a:cxnSpLocks/>
          </p:cNvCxnSpPr>
          <p:nvPr/>
        </p:nvCxnSpPr>
        <p:spPr>
          <a:xfrm>
            <a:off x="4067308" y="2579518"/>
            <a:ext cx="2306290"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sp>
        <p:nvSpPr>
          <p:cNvPr id="61" name="Triangle isocèle 60">
            <a:extLst>
              <a:ext uri="{FF2B5EF4-FFF2-40B4-BE49-F238E27FC236}">
                <a16:creationId xmlns:a16="http://schemas.microsoft.com/office/drawing/2014/main" id="{9760B29D-5916-4F6F-8273-6891D6D017FE}"/>
              </a:ext>
            </a:extLst>
          </p:cNvPr>
          <p:cNvSpPr/>
          <p:nvPr/>
        </p:nvSpPr>
        <p:spPr>
          <a:xfrm rot="10800000">
            <a:off x="4960778" y="2560019"/>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62" name="Tableau 140">
            <a:extLst>
              <a:ext uri="{FF2B5EF4-FFF2-40B4-BE49-F238E27FC236}">
                <a16:creationId xmlns:a16="http://schemas.microsoft.com/office/drawing/2014/main" id="{BF18F49F-9700-4A3D-BCF0-C5DBE31F203C}"/>
              </a:ext>
            </a:extLst>
          </p:cNvPr>
          <p:cNvGraphicFramePr>
            <a:graphicFrameLocks noGrp="1"/>
          </p:cNvGraphicFramePr>
          <p:nvPr>
            <p:extLst>
              <p:ext uri="{D42A27DB-BD31-4B8C-83A1-F6EECF244321}">
                <p14:modId xmlns:p14="http://schemas.microsoft.com/office/powerpoint/2010/main" val="874520447"/>
              </p:ext>
            </p:extLst>
          </p:nvPr>
        </p:nvGraphicFramePr>
        <p:xfrm>
          <a:off x="1583635" y="3075005"/>
          <a:ext cx="5725916" cy="2225040"/>
        </p:xfrm>
        <a:graphic>
          <a:graphicData uri="http://schemas.openxmlformats.org/drawingml/2006/table">
            <a:tbl>
              <a:tblPr firstRow="1" bandRow="1">
                <a:tableStyleId>{5C22544A-7EE6-4342-B048-85BDC9FD1C3A}</a:tableStyleId>
              </a:tblPr>
              <a:tblGrid>
                <a:gridCol w="933780">
                  <a:extLst>
                    <a:ext uri="{9D8B030D-6E8A-4147-A177-3AD203B41FA5}">
                      <a16:colId xmlns:a16="http://schemas.microsoft.com/office/drawing/2014/main" val="1458599572"/>
                    </a:ext>
                  </a:extLst>
                </a:gridCol>
                <a:gridCol w="4792136">
                  <a:extLst>
                    <a:ext uri="{9D8B030D-6E8A-4147-A177-3AD203B41FA5}">
                      <a16:colId xmlns:a16="http://schemas.microsoft.com/office/drawing/2014/main" val="1754413335"/>
                    </a:ext>
                  </a:extLst>
                </a:gridCol>
              </a:tblGrid>
              <a:tr h="295988">
                <a:tc>
                  <a:txBody>
                    <a:bodyPr/>
                    <a:lstStyle/>
                    <a:p>
                      <a:pPr algn="ctr"/>
                      <a:r>
                        <a:rPr lang="fr-FR" sz="1600" dirty="0">
                          <a:solidFill>
                            <a:schemeClr val="bg1"/>
                          </a:solidFill>
                        </a:rPr>
                        <a:t>Champ</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tc>
                  <a:txBody>
                    <a:bodyPr/>
                    <a:lstStyle/>
                    <a:p>
                      <a:pPr algn="ctr"/>
                      <a:r>
                        <a:rPr lang="fr-FR" sz="1600" dirty="0">
                          <a:solidFill>
                            <a:schemeClr val="bg1"/>
                          </a:solidFill>
                        </a:rPr>
                        <a:t>Règle de gestion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extLst>
                  <a:ext uri="{0D108BD9-81ED-4DB2-BD59-A6C34878D82A}">
                    <a16:rowId xmlns:a16="http://schemas.microsoft.com/office/drawing/2014/main" val="2736262865"/>
                  </a:ext>
                </a:extLst>
              </a:tr>
              <a:tr h="1659486">
                <a:tc>
                  <a:txBody>
                    <a:bodyPr/>
                    <a:lstStyle/>
                    <a:p>
                      <a:r>
                        <a:rPr lang="fr-FR" sz="1600" b="1" u="sng" dirty="0"/>
                        <a:t>Offre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dk1"/>
                          </a:solidFill>
                          <a:latin typeface="+mn-lt"/>
                          <a:ea typeface="+mn-ea"/>
                          <a:cs typeface="+mn-cs"/>
                        </a:rPr>
                        <a:t>Indispensable pour que le stage soit visible par les agents destinataires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dk1"/>
                          </a:solidFill>
                          <a:latin typeface="+mn-lt"/>
                          <a:ea typeface="+mn-ea"/>
                          <a:cs typeface="+mn-cs"/>
                        </a:rPr>
                        <a:t>Pour ajouter une ou plusieurs offres : cliquez sur « + »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dk1"/>
                          </a:solidFill>
                          <a:latin typeface="+mn-lt"/>
                          <a:ea typeface="+mn-ea"/>
                          <a:cs typeface="+mn-cs"/>
                        </a:rPr>
                        <a:t>Voir liste des </a:t>
                      </a:r>
                      <a:r>
                        <a:rPr lang="fr-FR" sz="1400" kern="1200" dirty="0" smtClean="0">
                          <a:solidFill>
                            <a:schemeClr val="dk1"/>
                          </a:solidFill>
                          <a:latin typeface="+mn-lt"/>
                          <a:ea typeface="+mn-ea"/>
                          <a:cs typeface="+mn-cs"/>
                        </a:rPr>
                        <a:t>offres </a:t>
                      </a:r>
                      <a:r>
                        <a:rPr lang="fr-FR" sz="1400" kern="1200" dirty="0">
                          <a:solidFill>
                            <a:schemeClr val="dk1"/>
                          </a:solidFill>
                          <a:latin typeface="+mn-lt"/>
                          <a:ea typeface="+mn-ea"/>
                          <a:cs typeface="+mn-cs"/>
                        </a:rPr>
                        <a:t>en annexe de la Séquence N°2 du Manuel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i="1" kern="1200" dirty="0">
                          <a:solidFill>
                            <a:srgbClr val="0070C0"/>
                          </a:solidFill>
                          <a:latin typeface="+mn-lt"/>
                          <a:ea typeface="+mn-ea"/>
                          <a:cs typeface="+mn-cs"/>
                        </a:rPr>
                        <a:t>Ajouter une offre nationale : « </a:t>
                      </a:r>
                      <a:r>
                        <a:rPr lang="fr-FR" sz="1400" b="1" i="1" kern="1200" dirty="0" smtClean="0">
                          <a:solidFill>
                            <a:srgbClr val="0070C0"/>
                          </a:solidFill>
                          <a:latin typeface="+mn-lt"/>
                          <a:ea typeface="+mn-ea"/>
                          <a:cs typeface="+mn-cs"/>
                        </a:rPr>
                        <a:t>N</a:t>
                      </a:r>
                      <a:r>
                        <a:rPr lang="fr-FR" sz="1400" b="1" i="1" kern="1200" baseline="0" dirty="0" smtClean="0">
                          <a:solidFill>
                            <a:srgbClr val="0070C0"/>
                          </a:solidFill>
                          <a:latin typeface="+mn-lt"/>
                          <a:ea typeface="+mn-ea"/>
                          <a:cs typeface="+mn-cs"/>
                        </a:rPr>
                        <a:t>ationale </a:t>
                      </a:r>
                      <a:r>
                        <a:rPr lang="fr-FR" sz="1400" b="1" i="1" kern="1200" baseline="0" dirty="0">
                          <a:solidFill>
                            <a:srgbClr val="0070C0"/>
                          </a:solidFill>
                          <a:latin typeface="+mn-lt"/>
                          <a:ea typeface="+mn-ea"/>
                          <a:cs typeface="+mn-cs"/>
                        </a:rPr>
                        <a:t>transverse »</a:t>
                      </a:r>
                      <a:endParaRPr lang="fr-FR" sz="1400" b="1" i="1" kern="1200" dirty="0">
                        <a:solidFill>
                          <a:srgbClr val="0070C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dk1"/>
                          </a:solidFill>
                          <a:latin typeface="+mn-lt"/>
                          <a:ea typeface="+mn-ea"/>
                          <a:cs typeface="+mn-cs"/>
                        </a:rPr>
                        <a:t>Pour ajouter un grand nombre d’offres : passer par la procédure de saisie des offres en masse </a:t>
                      </a:r>
                      <a:r>
                        <a:rPr lang="fr-FR" sz="1400" kern="1200" dirty="0" smtClean="0">
                          <a:solidFill>
                            <a:schemeClr val="dk1"/>
                          </a:solidFill>
                          <a:latin typeface="+mn-lt"/>
                          <a:ea typeface="+mn-ea"/>
                          <a:cs typeface="+mn-cs"/>
                        </a:rPr>
                        <a:t>(</a:t>
                      </a:r>
                      <a:r>
                        <a:rPr lang="fr-FR" sz="1400" kern="1200" dirty="0" err="1" smtClean="0">
                          <a:solidFill>
                            <a:schemeClr val="dk1"/>
                          </a:solidFill>
                          <a:latin typeface="+mn-lt"/>
                          <a:ea typeface="+mn-ea"/>
                          <a:cs typeface="+mn-cs"/>
                        </a:rPr>
                        <a:t>cf</a:t>
                      </a:r>
                      <a:r>
                        <a:rPr lang="fr-FR" sz="1400" kern="1200" dirty="0" smtClean="0">
                          <a:solidFill>
                            <a:schemeClr val="dk1"/>
                          </a:solidFill>
                          <a:latin typeface="+mn-lt"/>
                          <a:ea typeface="+mn-ea"/>
                          <a:cs typeface="+mn-cs"/>
                        </a:rPr>
                        <a:t> </a:t>
                      </a:r>
                      <a:r>
                        <a:rPr lang="fr-FR" sz="1400" kern="1200" dirty="0">
                          <a:solidFill>
                            <a:schemeClr val="dk1"/>
                          </a:solidFill>
                          <a:latin typeface="+mn-lt"/>
                          <a:ea typeface="+mn-ea"/>
                          <a:cs typeface="+mn-cs"/>
                        </a:rPr>
                        <a:t>Manuel Séquence </a:t>
                      </a:r>
                      <a:r>
                        <a:rPr lang="fr-FR" sz="1400" kern="1200" dirty="0" smtClean="0">
                          <a:solidFill>
                            <a:schemeClr val="dk1"/>
                          </a:solidFill>
                          <a:latin typeface="+mn-lt"/>
                          <a:ea typeface="+mn-ea"/>
                          <a:cs typeface="+mn-cs"/>
                        </a:rPr>
                        <a:t>2, annexe 5)</a:t>
                      </a:r>
                      <a:endParaRPr lang="fr-FR" sz="1400" kern="1200" dirty="0">
                        <a:solidFill>
                          <a:schemeClr val="dk1"/>
                        </a:solidFill>
                        <a:latin typeface="+mn-lt"/>
                        <a:ea typeface="+mn-ea"/>
                        <a:cs typeface="+mn-cs"/>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959424988"/>
                  </a:ext>
                </a:extLst>
              </a:tr>
            </a:tbl>
          </a:graphicData>
        </a:graphic>
      </p:graphicFrame>
      <p:sp>
        <p:nvSpPr>
          <p:cNvPr id="56" name="ZoneTexte 55">
            <a:extLst>
              <a:ext uri="{FF2B5EF4-FFF2-40B4-BE49-F238E27FC236}">
                <a16:creationId xmlns:a16="http://schemas.microsoft.com/office/drawing/2014/main" id="{210B3A79-C846-4BC4-A3B7-57F3624B6FAC}"/>
              </a:ext>
            </a:extLst>
          </p:cNvPr>
          <p:cNvSpPr txBox="1"/>
          <p:nvPr/>
        </p:nvSpPr>
        <p:spPr>
          <a:xfrm>
            <a:off x="4072515" y="693823"/>
            <a:ext cx="7340919" cy="315471"/>
          </a:xfrm>
          <a:prstGeom prst="rect">
            <a:avLst/>
          </a:prstGeom>
          <a:solidFill>
            <a:srgbClr val="00AC8C"/>
          </a:solidFill>
        </p:spPr>
        <p:txBody>
          <a:bodyPr wrap="square" rtlCol="0">
            <a:spAutoFit/>
          </a:bodyPr>
          <a:lstStyle/>
          <a:p>
            <a:r>
              <a:rPr lang="fr-FR" sz="1450" b="1" dirty="0">
                <a:solidFill>
                  <a:schemeClr val="bg1"/>
                </a:solidFill>
              </a:rPr>
              <a:t>Accès à l’écran </a:t>
            </a:r>
            <a:r>
              <a:rPr lang="fr-FR" sz="1450" dirty="0">
                <a:solidFill>
                  <a:schemeClr val="bg1"/>
                </a:solidFill>
              </a:rPr>
              <a:t>: Formation </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Offre de formation </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Elaborer des stages </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Définition des stages</a:t>
            </a:r>
            <a:endParaRPr lang="fr-FR" sz="1450" dirty="0">
              <a:solidFill>
                <a:schemeClr val="bg1"/>
              </a:solidFill>
            </a:endParaRPr>
          </a:p>
        </p:txBody>
      </p:sp>
      <p:sp>
        <p:nvSpPr>
          <p:cNvPr id="57" name="Rectangle : avec coins arrondis en diagonale 56">
            <a:extLst>
              <a:ext uri="{FF2B5EF4-FFF2-40B4-BE49-F238E27FC236}">
                <a16:creationId xmlns:a16="http://schemas.microsoft.com/office/drawing/2014/main" id="{2DEDA57F-5F5C-47D8-AFD9-61124E711E93}"/>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58" name="Rectangle : avec coins arrondis en diagonale 57">
            <a:extLst>
              <a:ext uri="{FF2B5EF4-FFF2-40B4-BE49-F238E27FC236}">
                <a16:creationId xmlns:a16="http://schemas.microsoft.com/office/drawing/2014/main" id="{3B7DB65E-70F8-457E-8EF6-5DE44B1080D9}"/>
              </a:ext>
            </a:extLst>
          </p:cNvPr>
          <p:cNvSpPr/>
          <p:nvPr/>
        </p:nvSpPr>
        <p:spPr>
          <a:xfrm>
            <a:off x="60960" y="1604709"/>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 –</a:t>
            </a:r>
            <a:br>
              <a:rPr lang="fr-FR" sz="1000" dirty="0"/>
            </a:br>
            <a:r>
              <a:rPr lang="fr-FR" sz="1000" dirty="0"/>
              <a:t>Stage / Session</a:t>
            </a:r>
          </a:p>
        </p:txBody>
      </p:sp>
      <p:sp>
        <p:nvSpPr>
          <p:cNvPr id="63" name="Rectangle : avec coins arrondis en diagonale 62">
            <a:extLst>
              <a:ext uri="{FF2B5EF4-FFF2-40B4-BE49-F238E27FC236}">
                <a16:creationId xmlns:a16="http://schemas.microsoft.com/office/drawing/2014/main" id="{E33B7EE1-914C-4DF2-B9CA-CF10F993A12D}"/>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64" name="Rectangle : avec coins arrondis en diagonale 63">
            <a:extLst>
              <a:ext uri="{FF2B5EF4-FFF2-40B4-BE49-F238E27FC236}">
                <a16:creationId xmlns:a16="http://schemas.microsoft.com/office/drawing/2014/main" id="{F0DD134D-426D-4459-ACBE-D1CE4C385219}"/>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75" name="Rectangle : avec coins arrondis en diagonale 74">
            <a:extLst>
              <a:ext uri="{FF2B5EF4-FFF2-40B4-BE49-F238E27FC236}">
                <a16:creationId xmlns:a16="http://schemas.microsoft.com/office/drawing/2014/main" id="{81641143-F20C-4E97-A737-D72420C9205A}"/>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76" name="Rectangle : avec coins arrondis en diagonale 75">
            <a:extLst>
              <a:ext uri="{FF2B5EF4-FFF2-40B4-BE49-F238E27FC236}">
                <a16:creationId xmlns:a16="http://schemas.microsoft.com/office/drawing/2014/main" id="{3C88DB19-F2B4-4220-A620-D106E2F06ECA}"/>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77" name="Rectangle : avec coins arrondis en diagonale 76">
            <a:extLst>
              <a:ext uri="{FF2B5EF4-FFF2-40B4-BE49-F238E27FC236}">
                <a16:creationId xmlns:a16="http://schemas.microsoft.com/office/drawing/2014/main" id="{EAF121D5-D7B6-4178-BB0A-59E1BF2E1B95}"/>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78" name="Rectangle : avec coins arrondis en diagonale 77">
            <a:extLst>
              <a:ext uri="{FF2B5EF4-FFF2-40B4-BE49-F238E27FC236}">
                <a16:creationId xmlns:a16="http://schemas.microsoft.com/office/drawing/2014/main" id="{F04833C6-E062-4BEE-B7C0-EF69B6BA205E}"/>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79" name="Rectangle : avec coins arrondis en diagonale 78">
            <a:extLst>
              <a:ext uri="{FF2B5EF4-FFF2-40B4-BE49-F238E27FC236}">
                <a16:creationId xmlns:a16="http://schemas.microsoft.com/office/drawing/2014/main" id="{E977C106-057F-43E4-8F9D-8E7B332B4318}"/>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7" name="Espace réservé de la date 6">
            <a:extLst>
              <a:ext uri="{FF2B5EF4-FFF2-40B4-BE49-F238E27FC236}">
                <a16:creationId xmlns:a16="http://schemas.microsoft.com/office/drawing/2014/main" id="{87C684B8-F54C-4302-A470-8CEE4A829977}"/>
              </a:ext>
            </a:extLst>
          </p:cNvPr>
          <p:cNvSpPr>
            <a:spLocks noGrp="1"/>
          </p:cNvSpPr>
          <p:nvPr>
            <p:ph type="dt" sz="half" idx="10"/>
          </p:nvPr>
        </p:nvSpPr>
        <p:spPr/>
        <p:txBody>
          <a:bodyPr/>
          <a:lstStyle/>
          <a:p>
            <a:endParaRPr lang="fr-FR" dirty="0"/>
          </a:p>
        </p:txBody>
      </p:sp>
      <p:grpSp>
        <p:nvGrpSpPr>
          <p:cNvPr id="44" name="Groupe 43"/>
          <p:cNvGrpSpPr/>
          <p:nvPr/>
        </p:nvGrpSpPr>
        <p:grpSpPr>
          <a:xfrm>
            <a:off x="11278503" y="121767"/>
            <a:ext cx="756938" cy="527878"/>
            <a:chOff x="10975331" y="352297"/>
            <a:chExt cx="756938" cy="527878"/>
          </a:xfrm>
        </p:grpSpPr>
        <p:sp>
          <p:nvSpPr>
            <p:cNvPr id="45" name="Rectangle avec coins arrondis en diagonale 44"/>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ZoneTexte 45"/>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
        <p:nvSpPr>
          <p:cNvPr id="47" name="Rectangle 46"/>
          <p:cNvSpPr/>
          <p:nvPr/>
        </p:nvSpPr>
        <p:spPr>
          <a:xfrm>
            <a:off x="8232914" y="6096227"/>
            <a:ext cx="1532878" cy="160789"/>
          </a:xfrm>
          <a:prstGeom prst="rect">
            <a:avLst/>
          </a:prstGeom>
          <a:no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numéro de diapositive 4">
            <a:extLst>
              <a:ext uri="{FF2B5EF4-FFF2-40B4-BE49-F238E27FC236}">
                <a16:creationId xmlns:a16="http://schemas.microsoft.com/office/drawing/2014/main" id="{437E00E9-CC47-4686-B358-6D938F53C825}"/>
              </a:ext>
            </a:extLst>
          </p:cNvPr>
          <p:cNvSpPr>
            <a:spLocks noGrp="1"/>
          </p:cNvSpPr>
          <p:nvPr>
            <p:ph type="sldNum" sz="quarter" idx="12"/>
          </p:nvPr>
        </p:nvSpPr>
        <p:spPr/>
        <p:txBody>
          <a:bodyPr/>
          <a:lstStyle/>
          <a:p>
            <a:fld id="{FE954997-C674-43B3-87A7-1C878AE16C45}" type="slidenum">
              <a:rPr lang="fr-FR" smtClean="0"/>
              <a:pPr/>
              <a:t>31</a:t>
            </a:fld>
            <a:endParaRPr lang="fr-FR" dirty="0"/>
          </a:p>
        </p:txBody>
      </p:sp>
    </p:spTree>
    <p:extLst>
      <p:ext uri="{BB962C8B-B14F-4D97-AF65-F5344CB8AC3E}">
        <p14:creationId xmlns:p14="http://schemas.microsoft.com/office/powerpoint/2010/main" val="128742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E7B5A-8D41-46AE-8DC7-669E82763FDE}"/>
              </a:ext>
            </a:extLst>
          </p:cNvPr>
          <p:cNvSpPr>
            <a:spLocks noGrp="1"/>
          </p:cNvSpPr>
          <p:nvPr>
            <p:ph type="title"/>
          </p:nvPr>
        </p:nvSpPr>
        <p:spPr/>
        <p:txBody>
          <a:bodyPr>
            <a:normAutofit fontScale="90000"/>
          </a:bodyPr>
          <a:lstStyle/>
          <a:p>
            <a:r>
              <a:rPr lang="fr-FR" dirty="0"/>
              <a:t>2-1-3 Créer un stage (6)</a:t>
            </a:r>
          </a:p>
        </p:txBody>
      </p:sp>
      <p:sp>
        <p:nvSpPr>
          <p:cNvPr id="4" name="Espace réservé du pied de page 3">
            <a:extLst>
              <a:ext uri="{FF2B5EF4-FFF2-40B4-BE49-F238E27FC236}">
                <a16:creationId xmlns:a16="http://schemas.microsoft.com/office/drawing/2014/main" id="{5BDC9279-113B-42CF-BA59-7B4E4579EE1D}"/>
              </a:ext>
            </a:extLst>
          </p:cNvPr>
          <p:cNvSpPr>
            <a:spLocks noGrp="1"/>
          </p:cNvSpPr>
          <p:nvPr>
            <p:ph type="ftr" sz="quarter" idx="11"/>
          </p:nvPr>
        </p:nvSpPr>
        <p:spPr/>
        <p:txBody>
          <a:bodyPr/>
          <a:lstStyle/>
          <a:p>
            <a:r>
              <a:rPr lang="fr-FR" dirty="0"/>
              <a:t>Module 1</a:t>
            </a:r>
          </a:p>
        </p:txBody>
      </p:sp>
      <p:sp>
        <p:nvSpPr>
          <p:cNvPr id="6" name="ZoneTexte 5">
            <a:extLst>
              <a:ext uri="{FF2B5EF4-FFF2-40B4-BE49-F238E27FC236}">
                <a16:creationId xmlns:a16="http://schemas.microsoft.com/office/drawing/2014/main" id="{CFEEDD85-C456-467C-BA50-16C357255BE2}"/>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Créer un stage / une session</a:t>
            </a:r>
          </a:p>
        </p:txBody>
      </p:sp>
      <p:cxnSp>
        <p:nvCxnSpPr>
          <p:cNvPr id="24" name="Straight Connector 103">
            <a:extLst>
              <a:ext uri="{FF2B5EF4-FFF2-40B4-BE49-F238E27FC236}">
                <a16:creationId xmlns:a16="http://schemas.microsoft.com/office/drawing/2014/main" id="{A1A5C2A5-D159-408A-A689-7B80CEA2F0D3}"/>
              </a:ext>
            </a:extLst>
          </p:cNvPr>
          <p:cNvCxnSpPr>
            <a:cxnSpLocks/>
          </p:cNvCxnSpPr>
          <p:nvPr/>
        </p:nvCxnSpPr>
        <p:spPr>
          <a:xfrm flipV="1">
            <a:off x="1476433" y="1497553"/>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125" name="Groupe 124">
            <a:extLst>
              <a:ext uri="{FF2B5EF4-FFF2-40B4-BE49-F238E27FC236}">
                <a16:creationId xmlns:a16="http://schemas.microsoft.com/office/drawing/2014/main" id="{77EA312D-F5D7-4F00-A749-BA7372A13E79}"/>
              </a:ext>
            </a:extLst>
          </p:cNvPr>
          <p:cNvGrpSpPr/>
          <p:nvPr/>
        </p:nvGrpSpPr>
        <p:grpSpPr>
          <a:xfrm>
            <a:off x="1489072" y="1227553"/>
            <a:ext cx="2293651" cy="1269162"/>
            <a:chOff x="1573922" y="1931238"/>
            <a:chExt cx="2293651" cy="1269162"/>
          </a:xfrm>
        </p:grpSpPr>
        <p:sp>
          <p:nvSpPr>
            <p:cNvPr id="36" name="Rectangle 35">
              <a:extLst>
                <a:ext uri="{FF2B5EF4-FFF2-40B4-BE49-F238E27FC236}">
                  <a16:creationId xmlns:a16="http://schemas.microsoft.com/office/drawing/2014/main" id="{C26F0038-DB45-424F-ACD0-D422981A9CE7}"/>
                </a:ext>
              </a:extLst>
            </p:cNvPr>
            <p:cNvSpPr/>
            <p:nvPr/>
          </p:nvSpPr>
          <p:spPr>
            <a:xfrm>
              <a:off x="15739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ZoneTexte 36">
              <a:extLst>
                <a:ext uri="{FF2B5EF4-FFF2-40B4-BE49-F238E27FC236}">
                  <a16:creationId xmlns:a16="http://schemas.microsoft.com/office/drawing/2014/main" id="{41F2A1E5-0708-4BE0-B48C-9CFB56A22DAE}"/>
                </a:ext>
              </a:extLst>
            </p:cNvPr>
            <p:cNvSpPr txBox="1"/>
            <p:nvPr/>
          </p:nvSpPr>
          <p:spPr>
            <a:xfrm>
              <a:off x="15739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données générales du stage</a:t>
              </a:r>
            </a:p>
          </p:txBody>
        </p:sp>
        <p:sp>
          <p:nvSpPr>
            <p:cNvPr id="38" name="Ellipse 37">
              <a:extLst>
                <a:ext uri="{FF2B5EF4-FFF2-40B4-BE49-F238E27FC236}">
                  <a16:creationId xmlns:a16="http://schemas.microsoft.com/office/drawing/2014/main" id="{FF49AEE8-1E87-4CEB-8E71-B990EC4601A0}"/>
                </a:ext>
              </a:extLst>
            </p:cNvPr>
            <p:cNvSpPr/>
            <p:nvPr/>
          </p:nvSpPr>
          <p:spPr>
            <a:xfrm>
              <a:off x="245074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2" name="ZoneTexte 21">
              <a:extLst>
                <a:ext uri="{FF2B5EF4-FFF2-40B4-BE49-F238E27FC236}">
                  <a16:creationId xmlns:a16="http://schemas.microsoft.com/office/drawing/2014/main" id="{1EE01991-594B-46C7-A6EC-C9A727F69D68}"/>
                </a:ext>
              </a:extLst>
            </p:cNvPr>
            <p:cNvSpPr txBox="1"/>
            <p:nvPr/>
          </p:nvSpPr>
          <p:spPr>
            <a:xfrm>
              <a:off x="2564311"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grpSp>
        <p:nvGrpSpPr>
          <p:cNvPr id="124" name="Groupe 123">
            <a:extLst>
              <a:ext uri="{FF2B5EF4-FFF2-40B4-BE49-F238E27FC236}">
                <a16:creationId xmlns:a16="http://schemas.microsoft.com/office/drawing/2014/main" id="{2D9548E7-A781-4186-A12C-1B5D99C4B86C}"/>
              </a:ext>
            </a:extLst>
          </p:cNvPr>
          <p:cNvGrpSpPr/>
          <p:nvPr/>
        </p:nvGrpSpPr>
        <p:grpSpPr>
          <a:xfrm>
            <a:off x="3987665" y="1227553"/>
            <a:ext cx="2293651" cy="1269162"/>
            <a:chOff x="4045422" y="1931238"/>
            <a:chExt cx="2293651" cy="1269162"/>
          </a:xfrm>
        </p:grpSpPr>
        <p:sp>
          <p:nvSpPr>
            <p:cNvPr id="103" name="Rectangle 102">
              <a:extLst>
                <a:ext uri="{FF2B5EF4-FFF2-40B4-BE49-F238E27FC236}">
                  <a16:creationId xmlns:a16="http://schemas.microsoft.com/office/drawing/2014/main" id="{8A4AD2D0-6286-42BA-A9E4-08E048158F34}"/>
                </a:ext>
              </a:extLst>
            </p:cNvPr>
            <p:cNvSpPr/>
            <p:nvPr/>
          </p:nvSpPr>
          <p:spPr>
            <a:xfrm>
              <a:off x="40454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4" name="ZoneTexte 103">
              <a:extLst>
                <a:ext uri="{FF2B5EF4-FFF2-40B4-BE49-F238E27FC236}">
                  <a16:creationId xmlns:a16="http://schemas.microsoft.com/office/drawing/2014/main" id="{7A026F66-F2CC-407A-8695-343FFEF40BE2}"/>
                </a:ext>
              </a:extLst>
            </p:cNvPr>
            <p:cNvSpPr txBox="1"/>
            <p:nvPr/>
          </p:nvSpPr>
          <p:spPr>
            <a:xfrm>
              <a:off x="40454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 la définition</a:t>
              </a:r>
              <a:br>
                <a:rPr lang="fr-FR" sz="1600" b="1" dirty="0">
                  <a:solidFill>
                    <a:schemeClr val="tx1">
                      <a:lumMod val="65000"/>
                      <a:lumOff val="35000"/>
                    </a:schemeClr>
                  </a:solidFill>
                </a:rPr>
              </a:br>
              <a:r>
                <a:rPr lang="fr-FR" sz="1600" b="1" dirty="0">
                  <a:solidFill>
                    <a:schemeClr val="tx1">
                      <a:lumMod val="65000"/>
                      <a:lumOff val="35000"/>
                    </a:schemeClr>
                  </a:solidFill>
                </a:rPr>
                <a:t>du stage</a:t>
              </a:r>
            </a:p>
          </p:txBody>
        </p:sp>
        <p:sp>
          <p:nvSpPr>
            <p:cNvPr id="105" name="Ellipse 104">
              <a:extLst>
                <a:ext uri="{FF2B5EF4-FFF2-40B4-BE49-F238E27FC236}">
                  <a16:creationId xmlns:a16="http://schemas.microsoft.com/office/drawing/2014/main" id="{3A2FA55D-FA2B-4929-9F5C-61C273A373E3}"/>
                </a:ext>
              </a:extLst>
            </p:cNvPr>
            <p:cNvSpPr/>
            <p:nvPr/>
          </p:nvSpPr>
          <p:spPr>
            <a:xfrm>
              <a:off x="492224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06" name="ZoneTexte 105">
              <a:extLst>
                <a:ext uri="{FF2B5EF4-FFF2-40B4-BE49-F238E27FC236}">
                  <a16:creationId xmlns:a16="http://schemas.microsoft.com/office/drawing/2014/main" id="{603D87DD-E469-4642-B25D-F0BD7E732888}"/>
                </a:ext>
              </a:extLst>
            </p:cNvPr>
            <p:cNvSpPr txBox="1"/>
            <p:nvPr/>
          </p:nvSpPr>
          <p:spPr>
            <a:xfrm>
              <a:off x="5035811"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nvGrpSpPr>
          <p:cNvPr id="126" name="Groupe 125">
            <a:extLst>
              <a:ext uri="{FF2B5EF4-FFF2-40B4-BE49-F238E27FC236}">
                <a16:creationId xmlns:a16="http://schemas.microsoft.com/office/drawing/2014/main" id="{3A73CFA0-0F28-4D3B-AF3E-003C3577EA33}"/>
              </a:ext>
            </a:extLst>
          </p:cNvPr>
          <p:cNvGrpSpPr/>
          <p:nvPr/>
        </p:nvGrpSpPr>
        <p:grpSpPr>
          <a:xfrm>
            <a:off x="6486258" y="1227553"/>
            <a:ext cx="2293651" cy="1269162"/>
            <a:chOff x="6506762" y="1931238"/>
            <a:chExt cx="2293651" cy="1269162"/>
          </a:xfrm>
        </p:grpSpPr>
        <p:sp>
          <p:nvSpPr>
            <p:cNvPr id="107" name="Rectangle 106">
              <a:extLst>
                <a:ext uri="{FF2B5EF4-FFF2-40B4-BE49-F238E27FC236}">
                  <a16:creationId xmlns:a16="http://schemas.microsoft.com/office/drawing/2014/main" id="{1A4EF8C5-6AAC-4F2E-A0F4-A52EBF276F20}"/>
                </a:ext>
              </a:extLst>
            </p:cNvPr>
            <p:cNvSpPr/>
            <p:nvPr/>
          </p:nvSpPr>
          <p:spPr>
            <a:xfrm>
              <a:off x="6506762" y="2384466"/>
              <a:ext cx="2293651"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8" name="ZoneTexte 107">
              <a:extLst>
                <a:ext uri="{FF2B5EF4-FFF2-40B4-BE49-F238E27FC236}">
                  <a16:creationId xmlns:a16="http://schemas.microsoft.com/office/drawing/2014/main" id="{8EC87534-BFE0-4574-B627-DC8BCD132765}"/>
                </a:ext>
              </a:extLst>
            </p:cNvPr>
            <p:cNvSpPr txBox="1"/>
            <p:nvPr/>
          </p:nvSpPr>
          <p:spPr>
            <a:xfrm>
              <a:off x="650676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 l’organisation</a:t>
              </a:r>
              <a:br>
                <a:rPr lang="fr-FR" sz="1600" b="1" dirty="0">
                  <a:solidFill>
                    <a:schemeClr val="tx1">
                      <a:lumMod val="65000"/>
                      <a:lumOff val="35000"/>
                    </a:schemeClr>
                  </a:solidFill>
                </a:rPr>
              </a:br>
              <a:r>
                <a:rPr lang="fr-FR" sz="1600" b="1" dirty="0">
                  <a:solidFill>
                    <a:schemeClr val="tx1">
                      <a:lumMod val="65000"/>
                      <a:lumOff val="35000"/>
                    </a:schemeClr>
                  </a:solidFill>
                </a:rPr>
                <a:t>du stage</a:t>
              </a:r>
            </a:p>
          </p:txBody>
        </p:sp>
        <p:sp>
          <p:nvSpPr>
            <p:cNvPr id="109" name="Ellipse 108">
              <a:extLst>
                <a:ext uri="{FF2B5EF4-FFF2-40B4-BE49-F238E27FC236}">
                  <a16:creationId xmlns:a16="http://schemas.microsoft.com/office/drawing/2014/main" id="{F16E0118-3BDA-4E58-A6B5-2587C1B6972D}"/>
                </a:ext>
              </a:extLst>
            </p:cNvPr>
            <p:cNvSpPr/>
            <p:nvPr/>
          </p:nvSpPr>
          <p:spPr>
            <a:xfrm>
              <a:off x="7383587"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10" name="ZoneTexte 109">
              <a:extLst>
                <a:ext uri="{FF2B5EF4-FFF2-40B4-BE49-F238E27FC236}">
                  <a16:creationId xmlns:a16="http://schemas.microsoft.com/office/drawing/2014/main" id="{2204B833-586A-4891-B504-0839574E1EF8}"/>
                </a:ext>
              </a:extLst>
            </p:cNvPr>
            <p:cNvSpPr txBox="1"/>
            <p:nvPr/>
          </p:nvSpPr>
          <p:spPr>
            <a:xfrm>
              <a:off x="7497151"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grpSp>
        <p:nvGrpSpPr>
          <p:cNvPr id="127" name="Groupe 126">
            <a:extLst>
              <a:ext uri="{FF2B5EF4-FFF2-40B4-BE49-F238E27FC236}">
                <a16:creationId xmlns:a16="http://schemas.microsoft.com/office/drawing/2014/main" id="{EBDF1831-45AC-4A98-9514-DA1CC0419D16}"/>
              </a:ext>
            </a:extLst>
          </p:cNvPr>
          <p:cNvGrpSpPr/>
          <p:nvPr/>
        </p:nvGrpSpPr>
        <p:grpSpPr>
          <a:xfrm>
            <a:off x="8984852" y="1227553"/>
            <a:ext cx="2293651" cy="1269162"/>
            <a:chOff x="9069702" y="1931238"/>
            <a:chExt cx="2293651" cy="1269162"/>
          </a:xfrm>
        </p:grpSpPr>
        <p:sp>
          <p:nvSpPr>
            <p:cNvPr id="111" name="Rectangle 110">
              <a:extLst>
                <a:ext uri="{FF2B5EF4-FFF2-40B4-BE49-F238E27FC236}">
                  <a16:creationId xmlns:a16="http://schemas.microsoft.com/office/drawing/2014/main" id="{A93E1350-4530-4C64-BA36-C36E82B6DA03}"/>
                </a:ext>
              </a:extLst>
            </p:cNvPr>
            <p:cNvSpPr/>
            <p:nvPr/>
          </p:nvSpPr>
          <p:spPr>
            <a:xfrm>
              <a:off x="906970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 name="ZoneTexte 111">
              <a:extLst>
                <a:ext uri="{FF2B5EF4-FFF2-40B4-BE49-F238E27FC236}">
                  <a16:creationId xmlns:a16="http://schemas.microsoft.com/office/drawing/2014/main" id="{25E703DE-AEB6-4B83-A47F-73A23A4C01B4}"/>
                </a:ext>
              </a:extLst>
            </p:cNvPr>
            <p:cNvSpPr txBox="1"/>
            <p:nvPr/>
          </p:nvSpPr>
          <p:spPr>
            <a:xfrm>
              <a:off x="906970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du contenu</a:t>
              </a:r>
              <a:br>
                <a:rPr lang="fr-FR" sz="1600" b="1" dirty="0">
                  <a:solidFill>
                    <a:schemeClr val="tx1">
                      <a:lumMod val="65000"/>
                      <a:lumOff val="35000"/>
                    </a:schemeClr>
                  </a:solidFill>
                </a:rPr>
              </a:br>
              <a:r>
                <a:rPr lang="fr-FR" sz="1600" b="1" dirty="0">
                  <a:solidFill>
                    <a:schemeClr val="tx1">
                      <a:lumMod val="65000"/>
                      <a:lumOff val="35000"/>
                    </a:schemeClr>
                  </a:solidFill>
                </a:rPr>
                <a:t>du stage</a:t>
              </a:r>
            </a:p>
          </p:txBody>
        </p:sp>
        <p:sp>
          <p:nvSpPr>
            <p:cNvPr id="113" name="Ellipse 112">
              <a:extLst>
                <a:ext uri="{FF2B5EF4-FFF2-40B4-BE49-F238E27FC236}">
                  <a16:creationId xmlns:a16="http://schemas.microsoft.com/office/drawing/2014/main" id="{03D1AB44-D191-4DAB-8A86-625CE945A795}"/>
                </a:ext>
              </a:extLst>
            </p:cNvPr>
            <p:cNvSpPr/>
            <p:nvPr/>
          </p:nvSpPr>
          <p:spPr>
            <a:xfrm>
              <a:off x="994652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14" name="ZoneTexte 113">
              <a:extLst>
                <a:ext uri="{FF2B5EF4-FFF2-40B4-BE49-F238E27FC236}">
                  <a16:creationId xmlns:a16="http://schemas.microsoft.com/office/drawing/2014/main" id="{B7877152-9097-42D6-8F5E-2F04654B10A8}"/>
                </a:ext>
              </a:extLst>
            </p:cNvPr>
            <p:cNvSpPr txBox="1"/>
            <p:nvPr/>
          </p:nvSpPr>
          <p:spPr>
            <a:xfrm>
              <a:off x="10060091" y="1970406"/>
              <a:ext cx="312872" cy="461665"/>
            </a:xfrm>
            <a:prstGeom prst="rect">
              <a:avLst/>
            </a:prstGeom>
            <a:noFill/>
          </p:spPr>
          <p:txBody>
            <a:bodyPr wrap="square" rtlCol="0">
              <a:spAutoFit/>
            </a:bodyPr>
            <a:lstStyle/>
            <a:p>
              <a:r>
                <a:rPr lang="fr-FR" sz="2400" b="1" dirty="0">
                  <a:solidFill>
                    <a:schemeClr val="bg1"/>
                  </a:solidFill>
                </a:rPr>
                <a:t>4</a:t>
              </a:r>
              <a:endParaRPr lang="fr-FR" b="1" dirty="0">
                <a:solidFill>
                  <a:schemeClr val="bg1"/>
                </a:solidFill>
              </a:endParaRPr>
            </a:p>
          </p:txBody>
        </p:sp>
      </p:grpSp>
      <p:cxnSp>
        <p:nvCxnSpPr>
          <p:cNvPr id="62" name="Straight Connector 103">
            <a:extLst>
              <a:ext uri="{FF2B5EF4-FFF2-40B4-BE49-F238E27FC236}">
                <a16:creationId xmlns:a16="http://schemas.microsoft.com/office/drawing/2014/main" id="{C4436EB7-E864-424C-B3AE-7C677AB3258B}"/>
              </a:ext>
            </a:extLst>
          </p:cNvPr>
          <p:cNvCxnSpPr>
            <a:cxnSpLocks/>
          </p:cNvCxnSpPr>
          <p:nvPr/>
        </p:nvCxnSpPr>
        <p:spPr>
          <a:xfrm>
            <a:off x="6450769" y="2624731"/>
            <a:ext cx="2306290"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aphicFrame>
        <p:nvGraphicFramePr>
          <p:cNvPr id="64" name="Tableau 140">
            <a:extLst>
              <a:ext uri="{FF2B5EF4-FFF2-40B4-BE49-F238E27FC236}">
                <a16:creationId xmlns:a16="http://schemas.microsoft.com/office/drawing/2014/main" id="{EE3F0CBD-D312-4B33-9E50-AB2059BED444}"/>
              </a:ext>
            </a:extLst>
          </p:cNvPr>
          <p:cNvGraphicFramePr>
            <a:graphicFrameLocks noGrp="1"/>
          </p:cNvGraphicFramePr>
          <p:nvPr>
            <p:extLst>
              <p:ext uri="{D42A27DB-BD31-4B8C-83A1-F6EECF244321}">
                <p14:modId xmlns:p14="http://schemas.microsoft.com/office/powerpoint/2010/main" val="2927019253"/>
              </p:ext>
            </p:extLst>
          </p:nvPr>
        </p:nvGraphicFramePr>
        <p:xfrm>
          <a:off x="1292309" y="2848984"/>
          <a:ext cx="6234334" cy="3448162"/>
        </p:xfrm>
        <a:graphic>
          <a:graphicData uri="http://schemas.openxmlformats.org/drawingml/2006/table">
            <a:tbl>
              <a:tblPr firstRow="1" bandRow="1">
                <a:tableStyleId>{5C22544A-7EE6-4342-B048-85BDC9FD1C3A}</a:tableStyleId>
              </a:tblPr>
              <a:tblGrid>
                <a:gridCol w="1466760">
                  <a:extLst>
                    <a:ext uri="{9D8B030D-6E8A-4147-A177-3AD203B41FA5}">
                      <a16:colId xmlns:a16="http://schemas.microsoft.com/office/drawing/2014/main" val="1458599572"/>
                    </a:ext>
                  </a:extLst>
                </a:gridCol>
                <a:gridCol w="4767574">
                  <a:extLst>
                    <a:ext uri="{9D8B030D-6E8A-4147-A177-3AD203B41FA5}">
                      <a16:colId xmlns:a16="http://schemas.microsoft.com/office/drawing/2014/main" val="1754413335"/>
                    </a:ext>
                  </a:extLst>
                </a:gridCol>
              </a:tblGrid>
              <a:tr h="374768">
                <a:tc>
                  <a:txBody>
                    <a:bodyPr/>
                    <a:lstStyle/>
                    <a:p>
                      <a:pPr algn="ctr"/>
                      <a:r>
                        <a:rPr lang="fr-FR" sz="1600" dirty="0">
                          <a:solidFill>
                            <a:schemeClr val="bg1"/>
                          </a:solidFill>
                        </a:rPr>
                        <a:t>Champ</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tc>
                  <a:txBody>
                    <a:bodyPr/>
                    <a:lstStyle/>
                    <a:p>
                      <a:pPr algn="ctr"/>
                      <a:r>
                        <a:rPr lang="fr-FR" sz="1600" dirty="0">
                          <a:solidFill>
                            <a:schemeClr val="bg1"/>
                          </a:solidFill>
                        </a:rPr>
                        <a:t>Règle de gestion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extLst>
                  <a:ext uri="{0D108BD9-81ED-4DB2-BD59-A6C34878D82A}">
                    <a16:rowId xmlns:a16="http://schemas.microsoft.com/office/drawing/2014/main" val="2736262865"/>
                  </a:ext>
                </a:extLst>
              </a:tr>
              <a:tr h="1056164">
                <a:tc>
                  <a:txBody>
                    <a:bodyPr/>
                    <a:lstStyle/>
                    <a:p>
                      <a:r>
                        <a:rPr lang="fr-FR" sz="1400" b="1" u="sng" dirty="0">
                          <a:effectLst/>
                        </a:rPr>
                        <a:t>Organisation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400" dirty="0"/>
                        <a:t>- Niveau d’organisation du stage : </a:t>
                      </a:r>
                      <a:r>
                        <a:rPr lang="fr-FR" sz="1400" b="0" i="0" dirty="0" smtClean="0">
                          <a:solidFill>
                            <a:schemeClr val="tx1"/>
                          </a:solidFill>
                        </a:rPr>
                        <a:t>NAT/</a:t>
                      </a:r>
                      <a:r>
                        <a:rPr lang="fr-FR" sz="1400" dirty="0" smtClean="0"/>
                        <a:t>REG/LOC </a:t>
                      </a:r>
                      <a:r>
                        <a:rPr lang="fr-FR" sz="1000" dirty="0" smtClean="0"/>
                        <a:t>(pas sur base école)</a:t>
                      </a:r>
                      <a:endParaRPr lang="fr-FR" sz="1000" dirty="0"/>
                    </a:p>
                    <a:p>
                      <a:r>
                        <a:rPr lang="fr-FR" sz="1400" dirty="0"/>
                        <a:t>- UO organisatrice : s’affiche automatiquement</a:t>
                      </a:r>
                    </a:p>
                    <a:p>
                      <a:r>
                        <a:rPr lang="fr-FR" sz="1400" dirty="0"/>
                        <a:t>- Développé en</a:t>
                      </a:r>
                      <a:r>
                        <a:rPr lang="fr-FR" sz="1400" baseline="0" dirty="0"/>
                        <a:t> </a:t>
                      </a:r>
                      <a:r>
                        <a:rPr lang="fr-FR" sz="1400" b="1" i="1" dirty="0">
                          <a:solidFill>
                            <a:srgbClr val="0070C0"/>
                          </a:solidFill>
                        </a:rPr>
                        <a:t>interne</a:t>
                      </a:r>
                      <a:r>
                        <a:rPr lang="fr-FR" sz="1400" dirty="0"/>
                        <a:t> (MAA) /externe (hors MAA)</a:t>
                      </a:r>
                    </a:p>
                    <a:p>
                      <a:r>
                        <a:rPr lang="fr-FR" sz="1400" dirty="0"/>
                        <a:t>- Assuré en </a:t>
                      </a:r>
                      <a:r>
                        <a:rPr lang="fr-FR" sz="1400" b="1" i="1" dirty="0">
                          <a:solidFill>
                            <a:srgbClr val="0070C0"/>
                          </a:solidFill>
                        </a:rPr>
                        <a:t>interne</a:t>
                      </a:r>
                      <a:r>
                        <a:rPr lang="fr-FR" sz="1400" dirty="0"/>
                        <a:t> (Formateur interne) /externe (prestataire)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460980347"/>
                  </a:ext>
                </a:extLst>
              </a:tr>
              <a:tr h="491124">
                <a:tc>
                  <a:txBody>
                    <a:bodyPr/>
                    <a:lstStyle/>
                    <a:p>
                      <a:r>
                        <a:rPr lang="fr-FR" sz="1400" b="1" u="sng" dirty="0"/>
                        <a:t>Capacité du stage</a:t>
                      </a:r>
                      <a:endParaRPr lang="fr-FR" sz="1400" b="1"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dk1"/>
                          </a:solidFill>
                          <a:latin typeface="+mn-lt"/>
                          <a:ea typeface="+mn-ea"/>
                          <a:cs typeface="+mn-cs"/>
                        </a:rPr>
                        <a:t>Maximum / Minimum / Moyenne &gt; bloquant </a:t>
                      </a:r>
                      <a:r>
                        <a:rPr lang="fr-FR" sz="1400" kern="1200" dirty="0">
                          <a:solidFill>
                            <a:schemeClr val="dk1"/>
                          </a:solidFill>
                          <a:latin typeface="+mn-lt"/>
                          <a:ea typeface="+mn-ea"/>
                          <a:cs typeface="+mn-cs"/>
                        </a:rPr>
                        <a:t>si non renseigné (moy = entre max et min) </a:t>
                      </a:r>
                      <a:r>
                        <a:rPr lang="fr-FR" sz="1400" kern="1200" dirty="0" smtClean="0">
                          <a:solidFill>
                            <a:schemeClr val="dk1"/>
                          </a:solidFill>
                          <a:latin typeface="+mn-lt"/>
                          <a:ea typeface="+mn-ea"/>
                          <a:cs typeface="+mn-cs"/>
                        </a:rPr>
                        <a:t>: </a:t>
                      </a:r>
                      <a:r>
                        <a:rPr lang="fr-FR" sz="1400" b="1" i="1" kern="1200" dirty="0">
                          <a:solidFill>
                            <a:srgbClr val="0070C0"/>
                          </a:solidFill>
                          <a:latin typeface="+mn-lt"/>
                          <a:ea typeface="+mn-ea"/>
                          <a:cs typeface="+mn-cs"/>
                        </a:rPr>
                        <a:t>12 / 8 / 10</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887072426"/>
                  </a:ext>
                </a:extLst>
              </a:tr>
              <a:tr h="579186">
                <a:tc>
                  <a:txBody>
                    <a:bodyPr/>
                    <a:lstStyle/>
                    <a:p>
                      <a:r>
                        <a:rPr lang="fr-FR" sz="1400" b="0" dirty="0"/>
                        <a:t>Organisme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dk1"/>
                          </a:solidFill>
                          <a:latin typeface="+mn-lt"/>
                          <a:ea typeface="+mn-ea"/>
                          <a:cs typeface="+mn-cs"/>
                        </a:rPr>
                        <a:t>Si </a:t>
                      </a:r>
                      <a:r>
                        <a:rPr lang="fr-FR" sz="1400" kern="1200" dirty="0" smtClean="0">
                          <a:solidFill>
                            <a:schemeClr val="dk1"/>
                          </a:solidFill>
                          <a:latin typeface="+mn-lt"/>
                          <a:ea typeface="+mn-ea"/>
                          <a:cs typeface="+mn-cs"/>
                        </a:rPr>
                        <a:t>formation développé ou </a:t>
                      </a:r>
                      <a:r>
                        <a:rPr lang="fr-FR" sz="1400" kern="1200" dirty="0">
                          <a:solidFill>
                            <a:schemeClr val="dk1"/>
                          </a:solidFill>
                          <a:latin typeface="+mn-lt"/>
                          <a:ea typeface="+mn-ea"/>
                          <a:cs typeface="+mn-cs"/>
                        </a:rPr>
                        <a:t>assurée en externe </a:t>
                      </a:r>
                      <a:r>
                        <a:rPr lang="fr-FR" sz="1400" kern="1200" dirty="0" smtClean="0">
                          <a:solidFill>
                            <a:schemeClr val="dk1"/>
                          </a:solidFill>
                          <a:latin typeface="+mn-lt"/>
                          <a:ea typeface="+mn-ea"/>
                          <a:cs typeface="+mn-cs"/>
                        </a:rPr>
                        <a:t>= prestataire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dk1"/>
                          </a:solidFill>
                          <a:latin typeface="+mn-lt"/>
                          <a:ea typeface="+mn-ea"/>
                          <a:cs typeface="+mn-cs"/>
                        </a:rPr>
                        <a:t>Plutôt </a:t>
                      </a:r>
                      <a:r>
                        <a:rPr lang="fr-FR" sz="1400" kern="1200" dirty="0">
                          <a:solidFill>
                            <a:schemeClr val="dk1"/>
                          </a:solidFill>
                          <a:latin typeface="+mn-lt"/>
                          <a:ea typeface="+mn-ea"/>
                          <a:cs typeface="+mn-cs"/>
                        </a:rPr>
                        <a:t>à</a:t>
                      </a:r>
                      <a:r>
                        <a:rPr lang="fr-FR" sz="1400" kern="1200" baseline="0" dirty="0">
                          <a:solidFill>
                            <a:schemeClr val="dk1"/>
                          </a:solidFill>
                          <a:latin typeface="+mn-lt"/>
                          <a:ea typeface="+mn-ea"/>
                          <a:cs typeface="+mn-cs"/>
                        </a:rPr>
                        <a:t> saisir dans la session, sauf si prestataire pérenne</a:t>
                      </a:r>
                      <a:endParaRPr lang="fr-FR" sz="1400" kern="1200" dirty="0">
                        <a:solidFill>
                          <a:schemeClr val="dk1"/>
                        </a:solidFill>
                        <a:latin typeface="+mn-lt"/>
                        <a:ea typeface="+mn-ea"/>
                        <a:cs typeface="+mn-cs"/>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3283944"/>
                  </a:ext>
                </a:extLst>
              </a:tr>
              <a:tr h="340698">
                <a:tc>
                  <a:txBody>
                    <a:bodyPr/>
                    <a:lstStyle/>
                    <a:p>
                      <a:r>
                        <a:rPr lang="fr-FR" sz="1400" b="1" dirty="0">
                          <a:solidFill>
                            <a:srgbClr val="FF0000"/>
                          </a:solidFill>
                        </a:rPr>
                        <a:t>Lieu</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sng" kern="1200" dirty="0">
                          <a:solidFill>
                            <a:schemeClr val="dk1"/>
                          </a:solidFill>
                          <a:latin typeface="+mn-lt"/>
                          <a:ea typeface="+mn-ea"/>
                          <a:cs typeface="+mn-cs"/>
                        </a:rPr>
                        <a:t>Ne pas saisir</a:t>
                      </a:r>
                      <a:r>
                        <a:rPr lang="fr-FR" sz="1400" b="1" u="none" kern="1200" dirty="0">
                          <a:solidFill>
                            <a:schemeClr val="dk1"/>
                          </a:solidFill>
                          <a:latin typeface="+mn-lt"/>
                          <a:ea typeface="+mn-ea"/>
                          <a:cs typeface="+mn-cs"/>
                        </a:rPr>
                        <a:t> </a:t>
                      </a:r>
                      <a:r>
                        <a:rPr lang="fr-FR" sz="1400" kern="1200" dirty="0">
                          <a:solidFill>
                            <a:schemeClr val="dk1"/>
                          </a:solidFill>
                          <a:latin typeface="+mn-lt"/>
                          <a:ea typeface="+mn-ea"/>
                          <a:cs typeface="+mn-cs"/>
                        </a:rPr>
                        <a:t>sur le stage : à saisir dans la session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4029792635"/>
                  </a:ext>
                </a:extLst>
              </a:tr>
              <a:tr h="579186">
                <a:tc>
                  <a:txBody>
                    <a:bodyPr/>
                    <a:lstStyle/>
                    <a:p>
                      <a:r>
                        <a:rPr lang="fr-FR" sz="1400" b="1" u="sng" dirty="0"/>
                        <a:t>Signataire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dk1"/>
                          </a:solidFill>
                          <a:latin typeface="+mn-lt"/>
                          <a:ea typeface="+mn-ea"/>
                          <a:cs typeface="+mn-cs"/>
                        </a:rPr>
                        <a:t>Repris dans</a:t>
                      </a:r>
                      <a:r>
                        <a:rPr lang="fr-FR" sz="1400" kern="1200" baseline="0" dirty="0">
                          <a:solidFill>
                            <a:schemeClr val="dk1"/>
                          </a:solidFill>
                          <a:latin typeface="+mn-lt"/>
                          <a:ea typeface="+mn-ea"/>
                          <a:cs typeface="+mn-cs"/>
                        </a:rPr>
                        <a:t> l’attestation. La fonction est à saisir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i="1" kern="1200" baseline="0" dirty="0">
                          <a:solidFill>
                            <a:srgbClr val="0070C0"/>
                          </a:solidFill>
                          <a:latin typeface="+mn-lt"/>
                          <a:ea typeface="+mn-ea"/>
                          <a:cs typeface="+mn-cs"/>
                        </a:rPr>
                        <a:t>Responsable de formation</a:t>
                      </a:r>
                      <a:endParaRPr lang="fr-FR" sz="1400" b="1" i="1" kern="1200" dirty="0">
                        <a:solidFill>
                          <a:srgbClr val="0070C0"/>
                        </a:solidFill>
                        <a:latin typeface="+mn-lt"/>
                        <a:ea typeface="+mn-ea"/>
                        <a:cs typeface="+mn-cs"/>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336703877"/>
                  </a:ext>
                </a:extLst>
              </a:tr>
            </a:tbl>
          </a:graphicData>
        </a:graphic>
      </p:graphicFrame>
      <p:pic>
        <p:nvPicPr>
          <p:cNvPr id="8" name="Image 7"/>
          <p:cNvPicPr>
            <a:picLocks noChangeAspect="1"/>
          </p:cNvPicPr>
          <p:nvPr/>
        </p:nvPicPr>
        <p:blipFill rotWithShape="1">
          <a:blip r:embed="rId2"/>
          <a:srcRect l="2055"/>
          <a:stretch/>
        </p:blipFill>
        <p:spPr>
          <a:xfrm>
            <a:off x="7628480" y="2945049"/>
            <a:ext cx="3827417" cy="3187171"/>
          </a:xfrm>
          <a:prstGeom prst="rect">
            <a:avLst/>
          </a:prstGeom>
          <a:ln>
            <a:solidFill>
              <a:schemeClr val="bg1">
                <a:lumMod val="50000"/>
              </a:schemeClr>
            </a:solidFill>
          </a:ln>
        </p:spPr>
      </p:pic>
      <p:sp>
        <p:nvSpPr>
          <p:cNvPr id="63" name="Triangle isocèle 62">
            <a:extLst>
              <a:ext uri="{FF2B5EF4-FFF2-40B4-BE49-F238E27FC236}">
                <a16:creationId xmlns:a16="http://schemas.microsoft.com/office/drawing/2014/main" id="{6397EF81-4534-490E-A428-24FDFE56EBA4}"/>
              </a:ext>
            </a:extLst>
          </p:cNvPr>
          <p:cNvSpPr/>
          <p:nvPr/>
        </p:nvSpPr>
        <p:spPr>
          <a:xfrm rot="10800000">
            <a:off x="7344239" y="2605232"/>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ZoneTexte 52">
            <a:extLst>
              <a:ext uri="{FF2B5EF4-FFF2-40B4-BE49-F238E27FC236}">
                <a16:creationId xmlns:a16="http://schemas.microsoft.com/office/drawing/2014/main" id="{9FEAE27D-BAFB-4D69-9927-A1AD981D364E}"/>
              </a:ext>
            </a:extLst>
          </p:cNvPr>
          <p:cNvSpPr txBox="1"/>
          <p:nvPr/>
        </p:nvSpPr>
        <p:spPr>
          <a:xfrm>
            <a:off x="4072515" y="693823"/>
            <a:ext cx="7340919" cy="315471"/>
          </a:xfrm>
          <a:prstGeom prst="rect">
            <a:avLst/>
          </a:prstGeom>
          <a:solidFill>
            <a:srgbClr val="00AC8C"/>
          </a:solidFill>
        </p:spPr>
        <p:txBody>
          <a:bodyPr wrap="square" rtlCol="0">
            <a:spAutoFit/>
          </a:bodyPr>
          <a:lstStyle/>
          <a:p>
            <a:r>
              <a:rPr lang="fr-FR" sz="1450" b="1" dirty="0">
                <a:solidFill>
                  <a:schemeClr val="bg1"/>
                </a:solidFill>
              </a:rPr>
              <a:t>Accès à l’écran </a:t>
            </a:r>
            <a:r>
              <a:rPr lang="fr-FR" sz="1450" dirty="0">
                <a:solidFill>
                  <a:schemeClr val="bg1"/>
                </a:solidFill>
              </a:rPr>
              <a:t>: Formation </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Offre de formation </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Elaborer des stages </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Définition des stages</a:t>
            </a:r>
            <a:endParaRPr lang="fr-FR" sz="1450" dirty="0">
              <a:solidFill>
                <a:schemeClr val="bg1"/>
              </a:solidFill>
            </a:endParaRPr>
          </a:p>
        </p:txBody>
      </p:sp>
      <p:sp>
        <p:nvSpPr>
          <p:cNvPr id="54" name="Rectangle : avec coins arrondis en diagonale 53">
            <a:extLst>
              <a:ext uri="{FF2B5EF4-FFF2-40B4-BE49-F238E27FC236}">
                <a16:creationId xmlns:a16="http://schemas.microsoft.com/office/drawing/2014/main" id="{1D4E31FA-34D5-4B01-8934-8B50E18110A5}"/>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55" name="Rectangle : avec coins arrondis en diagonale 54">
            <a:extLst>
              <a:ext uri="{FF2B5EF4-FFF2-40B4-BE49-F238E27FC236}">
                <a16:creationId xmlns:a16="http://schemas.microsoft.com/office/drawing/2014/main" id="{36B1D04C-9815-4BD5-A78C-B6466AC126C3}"/>
              </a:ext>
            </a:extLst>
          </p:cNvPr>
          <p:cNvSpPr/>
          <p:nvPr/>
        </p:nvSpPr>
        <p:spPr>
          <a:xfrm>
            <a:off x="60960" y="1604709"/>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 –</a:t>
            </a:r>
            <a:br>
              <a:rPr lang="fr-FR" sz="1000" dirty="0"/>
            </a:br>
            <a:r>
              <a:rPr lang="fr-FR" sz="1000" dirty="0"/>
              <a:t>Stage / Session</a:t>
            </a:r>
          </a:p>
        </p:txBody>
      </p:sp>
      <p:sp>
        <p:nvSpPr>
          <p:cNvPr id="56" name="Rectangle : avec coins arrondis en diagonale 55">
            <a:extLst>
              <a:ext uri="{FF2B5EF4-FFF2-40B4-BE49-F238E27FC236}">
                <a16:creationId xmlns:a16="http://schemas.microsoft.com/office/drawing/2014/main" id="{739A0AC0-AB23-4AF3-AB9E-2474B5FDA7E0}"/>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57" name="Rectangle : avec coins arrondis en diagonale 56">
            <a:extLst>
              <a:ext uri="{FF2B5EF4-FFF2-40B4-BE49-F238E27FC236}">
                <a16:creationId xmlns:a16="http://schemas.microsoft.com/office/drawing/2014/main" id="{9C56EA25-0521-44DE-AAD4-2F725BB99779}"/>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59" name="Rectangle : avec coins arrondis en diagonale 58">
            <a:extLst>
              <a:ext uri="{FF2B5EF4-FFF2-40B4-BE49-F238E27FC236}">
                <a16:creationId xmlns:a16="http://schemas.microsoft.com/office/drawing/2014/main" id="{9DD082FD-EFC6-4418-9A94-6AAA9A9C07A9}"/>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61" name="Rectangle : avec coins arrondis en diagonale 60">
            <a:extLst>
              <a:ext uri="{FF2B5EF4-FFF2-40B4-BE49-F238E27FC236}">
                <a16:creationId xmlns:a16="http://schemas.microsoft.com/office/drawing/2014/main" id="{7372C945-3461-44AF-8253-87A488C09693}"/>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73" name="Rectangle : avec coins arrondis en diagonale 72">
            <a:extLst>
              <a:ext uri="{FF2B5EF4-FFF2-40B4-BE49-F238E27FC236}">
                <a16:creationId xmlns:a16="http://schemas.microsoft.com/office/drawing/2014/main" id="{3E2F559F-506D-43DE-A7FC-0897372C7698}"/>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74" name="Rectangle : avec coins arrondis en diagonale 73">
            <a:extLst>
              <a:ext uri="{FF2B5EF4-FFF2-40B4-BE49-F238E27FC236}">
                <a16:creationId xmlns:a16="http://schemas.microsoft.com/office/drawing/2014/main" id="{6B2C0C00-3E1D-4DEE-81B6-57C8C52DAC82}"/>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75" name="Rectangle : avec coins arrondis en diagonale 74">
            <a:extLst>
              <a:ext uri="{FF2B5EF4-FFF2-40B4-BE49-F238E27FC236}">
                <a16:creationId xmlns:a16="http://schemas.microsoft.com/office/drawing/2014/main" id="{14B80B3F-91EB-4647-B45D-ECCAD1AC996C}"/>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76" name="ZoneTexte 75">
            <a:extLst>
              <a:ext uri="{FF2B5EF4-FFF2-40B4-BE49-F238E27FC236}">
                <a16:creationId xmlns:a16="http://schemas.microsoft.com/office/drawing/2014/main" id="{430C4A00-B46A-4940-86EA-6DECF3A64210}"/>
              </a:ext>
            </a:extLst>
          </p:cNvPr>
          <p:cNvSpPr txBox="1"/>
          <p:nvPr/>
        </p:nvSpPr>
        <p:spPr>
          <a:xfrm>
            <a:off x="8400693" y="4746487"/>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77" name="ZoneTexte 76">
            <a:extLst>
              <a:ext uri="{FF2B5EF4-FFF2-40B4-BE49-F238E27FC236}">
                <a16:creationId xmlns:a16="http://schemas.microsoft.com/office/drawing/2014/main" id="{A5AD66D9-B493-4105-95CC-92F003D3574B}"/>
              </a:ext>
            </a:extLst>
          </p:cNvPr>
          <p:cNvSpPr txBox="1"/>
          <p:nvPr/>
        </p:nvSpPr>
        <p:spPr>
          <a:xfrm>
            <a:off x="7735825" y="5802976"/>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7" name="Espace réservé de la date 6">
            <a:extLst>
              <a:ext uri="{FF2B5EF4-FFF2-40B4-BE49-F238E27FC236}">
                <a16:creationId xmlns:a16="http://schemas.microsoft.com/office/drawing/2014/main" id="{D5F736B3-ACAC-4E46-9EFA-1A8B9D89CBFA}"/>
              </a:ext>
            </a:extLst>
          </p:cNvPr>
          <p:cNvSpPr>
            <a:spLocks noGrp="1"/>
          </p:cNvSpPr>
          <p:nvPr>
            <p:ph type="dt" sz="half" idx="10"/>
          </p:nvPr>
        </p:nvSpPr>
        <p:spPr/>
        <p:txBody>
          <a:bodyPr/>
          <a:lstStyle/>
          <a:p>
            <a:endParaRPr lang="fr-FR" dirty="0"/>
          </a:p>
        </p:txBody>
      </p:sp>
      <p:grpSp>
        <p:nvGrpSpPr>
          <p:cNvPr id="45" name="Groupe 44"/>
          <p:cNvGrpSpPr/>
          <p:nvPr/>
        </p:nvGrpSpPr>
        <p:grpSpPr>
          <a:xfrm>
            <a:off x="11278503" y="121767"/>
            <a:ext cx="756938" cy="527878"/>
            <a:chOff x="10975331" y="352297"/>
            <a:chExt cx="756938" cy="527878"/>
          </a:xfrm>
        </p:grpSpPr>
        <p:sp>
          <p:nvSpPr>
            <p:cNvPr id="46" name="Rectangle avec coins arrondis en diagonale 45"/>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ZoneTexte 46"/>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
        <p:nvSpPr>
          <p:cNvPr id="48" name="ZoneTexte 47">
            <a:extLst>
              <a:ext uri="{FF2B5EF4-FFF2-40B4-BE49-F238E27FC236}">
                <a16:creationId xmlns:a16="http://schemas.microsoft.com/office/drawing/2014/main" id="{430C4A00-B46A-4940-86EA-6DECF3A64210}"/>
              </a:ext>
            </a:extLst>
          </p:cNvPr>
          <p:cNvSpPr txBox="1"/>
          <p:nvPr/>
        </p:nvSpPr>
        <p:spPr>
          <a:xfrm>
            <a:off x="7754125" y="4883988"/>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9" name="Rectangle 8"/>
          <p:cNvSpPr/>
          <p:nvPr/>
        </p:nvSpPr>
        <p:spPr>
          <a:xfrm>
            <a:off x="7982712" y="4577218"/>
            <a:ext cx="3430722" cy="917578"/>
          </a:xfrm>
          <a:prstGeom prst="rect">
            <a:avLst/>
          </a:prstGeom>
          <a:no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numéro de diapositive 4">
            <a:extLst>
              <a:ext uri="{FF2B5EF4-FFF2-40B4-BE49-F238E27FC236}">
                <a16:creationId xmlns:a16="http://schemas.microsoft.com/office/drawing/2014/main" id="{15C850E1-9158-49E8-908B-98659212BD97}"/>
              </a:ext>
            </a:extLst>
          </p:cNvPr>
          <p:cNvSpPr>
            <a:spLocks noGrp="1"/>
          </p:cNvSpPr>
          <p:nvPr>
            <p:ph type="sldNum" sz="quarter" idx="12"/>
          </p:nvPr>
        </p:nvSpPr>
        <p:spPr/>
        <p:txBody>
          <a:bodyPr/>
          <a:lstStyle/>
          <a:p>
            <a:fld id="{FE954997-C674-43B3-87A7-1C878AE16C45}" type="slidenum">
              <a:rPr lang="fr-FR" smtClean="0"/>
              <a:pPr/>
              <a:t>32</a:t>
            </a:fld>
            <a:endParaRPr lang="fr-FR" dirty="0"/>
          </a:p>
        </p:txBody>
      </p:sp>
    </p:spTree>
    <p:extLst>
      <p:ext uri="{BB962C8B-B14F-4D97-AF65-F5344CB8AC3E}">
        <p14:creationId xmlns:p14="http://schemas.microsoft.com/office/powerpoint/2010/main" val="2612531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E7B5A-8D41-46AE-8DC7-669E82763FDE}"/>
              </a:ext>
            </a:extLst>
          </p:cNvPr>
          <p:cNvSpPr>
            <a:spLocks noGrp="1"/>
          </p:cNvSpPr>
          <p:nvPr>
            <p:ph type="title"/>
          </p:nvPr>
        </p:nvSpPr>
        <p:spPr/>
        <p:txBody>
          <a:bodyPr>
            <a:normAutofit fontScale="90000"/>
          </a:bodyPr>
          <a:lstStyle/>
          <a:p>
            <a:r>
              <a:rPr lang="fr-FR" dirty="0"/>
              <a:t>2-1-3 Créer un stage (7)</a:t>
            </a:r>
          </a:p>
        </p:txBody>
      </p:sp>
      <p:sp>
        <p:nvSpPr>
          <p:cNvPr id="4" name="Espace réservé du pied de page 3">
            <a:extLst>
              <a:ext uri="{FF2B5EF4-FFF2-40B4-BE49-F238E27FC236}">
                <a16:creationId xmlns:a16="http://schemas.microsoft.com/office/drawing/2014/main" id="{5BDC9279-113B-42CF-BA59-7B4E4579EE1D}"/>
              </a:ext>
            </a:extLst>
          </p:cNvPr>
          <p:cNvSpPr>
            <a:spLocks noGrp="1"/>
          </p:cNvSpPr>
          <p:nvPr>
            <p:ph type="ftr" sz="quarter" idx="11"/>
          </p:nvPr>
        </p:nvSpPr>
        <p:spPr/>
        <p:txBody>
          <a:bodyPr/>
          <a:lstStyle/>
          <a:p>
            <a:r>
              <a:rPr lang="fr-FR" dirty="0"/>
              <a:t>Module 1</a:t>
            </a:r>
          </a:p>
        </p:txBody>
      </p:sp>
      <p:sp>
        <p:nvSpPr>
          <p:cNvPr id="6" name="ZoneTexte 5">
            <a:extLst>
              <a:ext uri="{FF2B5EF4-FFF2-40B4-BE49-F238E27FC236}">
                <a16:creationId xmlns:a16="http://schemas.microsoft.com/office/drawing/2014/main" id="{CFEEDD85-C456-467C-BA50-16C357255BE2}"/>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Créer un stage / une session</a:t>
            </a:r>
          </a:p>
        </p:txBody>
      </p:sp>
      <p:cxnSp>
        <p:nvCxnSpPr>
          <p:cNvPr id="24" name="Straight Connector 103">
            <a:extLst>
              <a:ext uri="{FF2B5EF4-FFF2-40B4-BE49-F238E27FC236}">
                <a16:creationId xmlns:a16="http://schemas.microsoft.com/office/drawing/2014/main" id="{A1A5C2A5-D159-408A-A689-7B80CEA2F0D3}"/>
              </a:ext>
            </a:extLst>
          </p:cNvPr>
          <p:cNvCxnSpPr>
            <a:cxnSpLocks/>
          </p:cNvCxnSpPr>
          <p:nvPr/>
        </p:nvCxnSpPr>
        <p:spPr>
          <a:xfrm flipV="1">
            <a:off x="1551729" y="1627112"/>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125" name="Groupe 124">
            <a:extLst>
              <a:ext uri="{FF2B5EF4-FFF2-40B4-BE49-F238E27FC236}">
                <a16:creationId xmlns:a16="http://schemas.microsoft.com/office/drawing/2014/main" id="{77EA312D-F5D7-4F00-A749-BA7372A13E79}"/>
              </a:ext>
            </a:extLst>
          </p:cNvPr>
          <p:cNvGrpSpPr/>
          <p:nvPr/>
        </p:nvGrpSpPr>
        <p:grpSpPr>
          <a:xfrm>
            <a:off x="1564368" y="1357112"/>
            <a:ext cx="2293651" cy="1269162"/>
            <a:chOff x="1573922" y="1931238"/>
            <a:chExt cx="2293651" cy="1269162"/>
          </a:xfrm>
        </p:grpSpPr>
        <p:sp>
          <p:nvSpPr>
            <p:cNvPr id="36" name="Rectangle 35">
              <a:extLst>
                <a:ext uri="{FF2B5EF4-FFF2-40B4-BE49-F238E27FC236}">
                  <a16:creationId xmlns:a16="http://schemas.microsoft.com/office/drawing/2014/main" id="{C26F0038-DB45-424F-ACD0-D422981A9CE7}"/>
                </a:ext>
              </a:extLst>
            </p:cNvPr>
            <p:cNvSpPr/>
            <p:nvPr/>
          </p:nvSpPr>
          <p:spPr>
            <a:xfrm>
              <a:off x="15739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ZoneTexte 36">
              <a:extLst>
                <a:ext uri="{FF2B5EF4-FFF2-40B4-BE49-F238E27FC236}">
                  <a16:creationId xmlns:a16="http://schemas.microsoft.com/office/drawing/2014/main" id="{41F2A1E5-0708-4BE0-B48C-9CFB56A22DAE}"/>
                </a:ext>
              </a:extLst>
            </p:cNvPr>
            <p:cNvSpPr txBox="1"/>
            <p:nvPr/>
          </p:nvSpPr>
          <p:spPr>
            <a:xfrm>
              <a:off x="15739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données générales du stage</a:t>
              </a:r>
            </a:p>
          </p:txBody>
        </p:sp>
        <p:sp>
          <p:nvSpPr>
            <p:cNvPr id="38" name="Ellipse 37">
              <a:extLst>
                <a:ext uri="{FF2B5EF4-FFF2-40B4-BE49-F238E27FC236}">
                  <a16:creationId xmlns:a16="http://schemas.microsoft.com/office/drawing/2014/main" id="{FF49AEE8-1E87-4CEB-8E71-B990EC4601A0}"/>
                </a:ext>
              </a:extLst>
            </p:cNvPr>
            <p:cNvSpPr/>
            <p:nvPr/>
          </p:nvSpPr>
          <p:spPr>
            <a:xfrm>
              <a:off x="245074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2" name="ZoneTexte 21">
              <a:extLst>
                <a:ext uri="{FF2B5EF4-FFF2-40B4-BE49-F238E27FC236}">
                  <a16:creationId xmlns:a16="http://schemas.microsoft.com/office/drawing/2014/main" id="{1EE01991-594B-46C7-A6EC-C9A727F69D68}"/>
                </a:ext>
              </a:extLst>
            </p:cNvPr>
            <p:cNvSpPr txBox="1"/>
            <p:nvPr/>
          </p:nvSpPr>
          <p:spPr>
            <a:xfrm>
              <a:off x="2564311"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grpSp>
        <p:nvGrpSpPr>
          <p:cNvPr id="124" name="Groupe 123">
            <a:extLst>
              <a:ext uri="{FF2B5EF4-FFF2-40B4-BE49-F238E27FC236}">
                <a16:creationId xmlns:a16="http://schemas.microsoft.com/office/drawing/2014/main" id="{2D9548E7-A781-4186-A12C-1B5D99C4B86C}"/>
              </a:ext>
            </a:extLst>
          </p:cNvPr>
          <p:cNvGrpSpPr/>
          <p:nvPr/>
        </p:nvGrpSpPr>
        <p:grpSpPr>
          <a:xfrm>
            <a:off x="4062961" y="1357112"/>
            <a:ext cx="2293651" cy="1269162"/>
            <a:chOff x="4045422" y="1931238"/>
            <a:chExt cx="2293651" cy="1269162"/>
          </a:xfrm>
        </p:grpSpPr>
        <p:sp>
          <p:nvSpPr>
            <p:cNvPr id="103" name="Rectangle 102">
              <a:extLst>
                <a:ext uri="{FF2B5EF4-FFF2-40B4-BE49-F238E27FC236}">
                  <a16:creationId xmlns:a16="http://schemas.microsoft.com/office/drawing/2014/main" id="{8A4AD2D0-6286-42BA-A9E4-08E048158F34}"/>
                </a:ext>
              </a:extLst>
            </p:cNvPr>
            <p:cNvSpPr/>
            <p:nvPr/>
          </p:nvSpPr>
          <p:spPr>
            <a:xfrm>
              <a:off x="40454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4" name="ZoneTexte 103">
              <a:extLst>
                <a:ext uri="{FF2B5EF4-FFF2-40B4-BE49-F238E27FC236}">
                  <a16:creationId xmlns:a16="http://schemas.microsoft.com/office/drawing/2014/main" id="{7A026F66-F2CC-407A-8695-343FFEF40BE2}"/>
                </a:ext>
              </a:extLst>
            </p:cNvPr>
            <p:cNvSpPr txBox="1"/>
            <p:nvPr/>
          </p:nvSpPr>
          <p:spPr>
            <a:xfrm>
              <a:off x="40454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 la définition</a:t>
              </a:r>
              <a:br>
                <a:rPr lang="fr-FR" sz="1600" b="1" dirty="0">
                  <a:solidFill>
                    <a:schemeClr val="tx1">
                      <a:lumMod val="65000"/>
                      <a:lumOff val="35000"/>
                    </a:schemeClr>
                  </a:solidFill>
                </a:rPr>
              </a:br>
              <a:r>
                <a:rPr lang="fr-FR" sz="1600" b="1" dirty="0">
                  <a:solidFill>
                    <a:schemeClr val="tx1">
                      <a:lumMod val="65000"/>
                      <a:lumOff val="35000"/>
                    </a:schemeClr>
                  </a:solidFill>
                </a:rPr>
                <a:t>du stage</a:t>
              </a:r>
            </a:p>
          </p:txBody>
        </p:sp>
        <p:sp>
          <p:nvSpPr>
            <p:cNvPr id="105" name="Ellipse 104">
              <a:extLst>
                <a:ext uri="{FF2B5EF4-FFF2-40B4-BE49-F238E27FC236}">
                  <a16:creationId xmlns:a16="http://schemas.microsoft.com/office/drawing/2014/main" id="{3A2FA55D-FA2B-4929-9F5C-61C273A373E3}"/>
                </a:ext>
              </a:extLst>
            </p:cNvPr>
            <p:cNvSpPr/>
            <p:nvPr/>
          </p:nvSpPr>
          <p:spPr>
            <a:xfrm>
              <a:off x="492224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06" name="ZoneTexte 105">
              <a:extLst>
                <a:ext uri="{FF2B5EF4-FFF2-40B4-BE49-F238E27FC236}">
                  <a16:creationId xmlns:a16="http://schemas.microsoft.com/office/drawing/2014/main" id="{603D87DD-E469-4642-B25D-F0BD7E732888}"/>
                </a:ext>
              </a:extLst>
            </p:cNvPr>
            <p:cNvSpPr txBox="1"/>
            <p:nvPr/>
          </p:nvSpPr>
          <p:spPr>
            <a:xfrm>
              <a:off x="5035811"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nvGrpSpPr>
          <p:cNvPr id="126" name="Groupe 125">
            <a:extLst>
              <a:ext uri="{FF2B5EF4-FFF2-40B4-BE49-F238E27FC236}">
                <a16:creationId xmlns:a16="http://schemas.microsoft.com/office/drawing/2014/main" id="{3A73CFA0-0F28-4D3B-AF3E-003C3577EA33}"/>
              </a:ext>
            </a:extLst>
          </p:cNvPr>
          <p:cNvGrpSpPr/>
          <p:nvPr/>
        </p:nvGrpSpPr>
        <p:grpSpPr>
          <a:xfrm>
            <a:off x="6561554" y="1357112"/>
            <a:ext cx="2293651" cy="1269162"/>
            <a:chOff x="6506762" y="1931238"/>
            <a:chExt cx="2293651" cy="1269162"/>
          </a:xfrm>
        </p:grpSpPr>
        <p:sp>
          <p:nvSpPr>
            <p:cNvPr id="107" name="Rectangle 106">
              <a:extLst>
                <a:ext uri="{FF2B5EF4-FFF2-40B4-BE49-F238E27FC236}">
                  <a16:creationId xmlns:a16="http://schemas.microsoft.com/office/drawing/2014/main" id="{1A4EF8C5-6AAC-4F2E-A0F4-A52EBF276F20}"/>
                </a:ext>
              </a:extLst>
            </p:cNvPr>
            <p:cNvSpPr/>
            <p:nvPr/>
          </p:nvSpPr>
          <p:spPr>
            <a:xfrm>
              <a:off x="6506762" y="2384466"/>
              <a:ext cx="2293651"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8" name="ZoneTexte 107">
              <a:extLst>
                <a:ext uri="{FF2B5EF4-FFF2-40B4-BE49-F238E27FC236}">
                  <a16:creationId xmlns:a16="http://schemas.microsoft.com/office/drawing/2014/main" id="{8EC87534-BFE0-4574-B627-DC8BCD132765}"/>
                </a:ext>
              </a:extLst>
            </p:cNvPr>
            <p:cNvSpPr txBox="1"/>
            <p:nvPr/>
          </p:nvSpPr>
          <p:spPr>
            <a:xfrm>
              <a:off x="650676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 l’organisation</a:t>
              </a:r>
              <a:br>
                <a:rPr lang="fr-FR" sz="1600" b="1" dirty="0">
                  <a:solidFill>
                    <a:schemeClr val="tx1">
                      <a:lumMod val="65000"/>
                      <a:lumOff val="35000"/>
                    </a:schemeClr>
                  </a:solidFill>
                </a:rPr>
              </a:br>
              <a:r>
                <a:rPr lang="fr-FR" sz="1600" b="1" dirty="0">
                  <a:solidFill>
                    <a:schemeClr val="tx1">
                      <a:lumMod val="65000"/>
                      <a:lumOff val="35000"/>
                    </a:schemeClr>
                  </a:solidFill>
                </a:rPr>
                <a:t>du stage</a:t>
              </a:r>
            </a:p>
          </p:txBody>
        </p:sp>
        <p:sp>
          <p:nvSpPr>
            <p:cNvPr id="109" name="Ellipse 108">
              <a:extLst>
                <a:ext uri="{FF2B5EF4-FFF2-40B4-BE49-F238E27FC236}">
                  <a16:creationId xmlns:a16="http://schemas.microsoft.com/office/drawing/2014/main" id="{F16E0118-3BDA-4E58-A6B5-2587C1B6972D}"/>
                </a:ext>
              </a:extLst>
            </p:cNvPr>
            <p:cNvSpPr/>
            <p:nvPr/>
          </p:nvSpPr>
          <p:spPr>
            <a:xfrm>
              <a:off x="7383587"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10" name="ZoneTexte 109">
              <a:extLst>
                <a:ext uri="{FF2B5EF4-FFF2-40B4-BE49-F238E27FC236}">
                  <a16:creationId xmlns:a16="http://schemas.microsoft.com/office/drawing/2014/main" id="{2204B833-586A-4891-B504-0839574E1EF8}"/>
                </a:ext>
              </a:extLst>
            </p:cNvPr>
            <p:cNvSpPr txBox="1"/>
            <p:nvPr/>
          </p:nvSpPr>
          <p:spPr>
            <a:xfrm>
              <a:off x="7497151"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grpSp>
        <p:nvGrpSpPr>
          <p:cNvPr id="127" name="Groupe 126">
            <a:extLst>
              <a:ext uri="{FF2B5EF4-FFF2-40B4-BE49-F238E27FC236}">
                <a16:creationId xmlns:a16="http://schemas.microsoft.com/office/drawing/2014/main" id="{EBDF1831-45AC-4A98-9514-DA1CC0419D16}"/>
              </a:ext>
            </a:extLst>
          </p:cNvPr>
          <p:cNvGrpSpPr/>
          <p:nvPr/>
        </p:nvGrpSpPr>
        <p:grpSpPr>
          <a:xfrm>
            <a:off x="9060148" y="1357112"/>
            <a:ext cx="2293651" cy="1269162"/>
            <a:chOff x="9069702" y="1931238"/>
            <a:chExt cx="2293651" cy="1269162"/>
          </a:xfrm>
        </p:grpSpPr>
        <p:sp>
          <p:nvSpPr>
            <p:cNvPr id="111" name="Rectangle 110">
              <a:extLst>
                <a:ext uri="{FF2B5EF4-FFF2-40B4-BE49-F238E27FC236}">
                  <a16:creationId xmlns:a16="http://schemas.microsoft.com/office/drawing/2014/main" id="{A93E1350-4530-4C64-BA36-C36E82B6DA03}"/>
                </a:ext>
              </a:extLst>
            </p:cNvPr>
            <p:cNvSpPr/>
            <p:nvPr/>
          </p:nvSpPr>
          <p:spPr>
            <a:xfrm>
              <a:off x="906970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 name="ZoneTexte 111">
              <a:extLst>
                <a:ext uri="{FF2B5EF4-FFF2-40B4-BE49-F238E27FC236}">
                  <a16:creationId xmlns:a16="http://schemas.microsoft.com/office/drawing/2014/main" id="{25E703DE-AEB6-4B83-A47F-73A23A4C01B4}"/>
                </a:ext>
              </a:extLst>
            </p:cNvPr>
            <p:cNvSpPr txBox="1"/>
            <p:nvPr/>
          </p:nvSpPr>
          <p:spPr>
            <a:xfrm>
              <a:off x="906970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du contenu</a:t>
              </a:r>
              <a:br>
                <a:rPr lang="fr-FR" sz="1600" b="1" dirty="0">
                  <a:solidFill>
                    <a:schemeClr val="tx1">
                      <a:lumMod val="65000"/>
                      <a:lumOff val="35000"/>
                    </a:schemeClr>
                  </a:solidFill>
                </a:rPr>
              </a:br>
              <a:r>
                <a:rPr lang="fr-FR" sz="1600" b="1" dirty="0">
                  <a:solidFill>
                    <a:schemeClr val="tx1">
                      <a:lumMod val="65000"/>
                      <a:lumOff val="35000"/>
                    </a:schemeClr>
                  </a:solidFill>
                </a:rPr>
                <a:t>du stage</a:t>
              </a:r>
            </a:p>
          </p:txBody>
        </p:sp>
        <p:sp>
          <p:nvSpPr>
            <p:cNvPr id="113" name="Ellipse 112">
              <a:extLst>
                <a:ext uri="{FF2B5EF4-FFF2-40B4-BE49-F238E27FC236}">
                  <a16:creationId xmlns:a16="http://schemas.microsoft.com/office/drawing/2014/main" id="{03D1AB44-D191-4DAB-8A86-625CE945A795}"/>
                </a:ext>
              </a:extLst>
            </p:cNvPr>
            <p:cNvSpPr/>
            <p:nvPr/>
          </p:nvSpPr>
          <p:spPr>
            <a:xfrm>
              <a:off x="994652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14" name="ZoneTexte 113">
              <a:extLst>
                <a:ext uri="{FF2B5EF4-FFF2-40B4-BE49-F238E27FC236}">
                  <a16:creationId xmlns:a16="http://schemas.microsoft.com/office/drawing/2014/main" id="{B7877152-9097-42D6-8F5E-2F04654B10A8}"/>
                </a:ext>
              </a:extLst>
            </p:cNvPr>
            <p:cNvSpPr txBox="1"/>
            <p:nvPr/>
          </p:nvSpPr>
          <p:spPr>
            <a:xfrm>
              <a:off x="10060091" y="1970406"/>
              <a:ext cx="312872" cy="461665"/>
            </a:xfrm>
            <a:prstGeom prst="rect">
              <a:avLst/>
            </a:prstGeom>
            <a:noFill/>
          </p:spPr>
          <p:txBody>
            <a:bodyPr wrap="square" rtlCol="0">
              <a:spAutoFit/>
            </a:bodyPr>
            <a:lstStyle/>
            <a:p>
              <a:r>
                <a:rPr lang="fr-FR" sz="2400" b="1" dirty="0">
                  <a:solidFill>
                    <a:schemeClr val="bg1"/>
                  </a:solidFill>
                </a:rPr>
                <a:t>4</a:t>
              </a:r>
              <a:endParaRPr lang="fr-FR" b="1" dirty="0">
                <a:solidFill>
                  <a:schemeClr val="bg1"/>
                </a:solidFill>
              </a:endParaRPr>
            </a:p>
          </p:txBody>
        </p:sp>
      </p:grpSp>
      <p:cxnSp>
        <p:nvCxnSpPr>
          <p:cNvPr id="62" name="Straight Connector 103">
            <a:extLst>
              <a:ext uri="{FF2B5EF4-FFF2-40B4-BE49-F238E27FC236}">
                <a16:creationId xmlns:a16="http://schemas.microsoft.com/office/drawing/2014/main" id="{C4436EB7-E864-424C-B3AE-7C677AB3258B}"/>
              </a:ext>
            </a:extLst>
          </p:cNvPr>
          <p:cNvCxnSpPr>
            <a:cxnSpLocks/>
          </p:cNvCxnSpPr>
          <p:nvPr/>
        </p:nvCxnSpPr>
        <p:spPr>
          <a:xfrm>
            <a:off x="6526065" y="2754290"/>
            <a:ext cx="2306290"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aphicFrame>
        <p:nvGraphicFramePr>
          <p:cNvPr id="64" name="Tableau 140">
            <a:extLst>
              <a:ext uri="{FF2B5EF4-FFF2-40B4-BE49-F238E27FC236}">
                <a16:creationId xmlns:a16="http://schemas.microsoft.com/office/drawing/2014/main" id="{EE3F0CBD-D312-4B33-9E50-AB2059BED444}"/>
              </a:ext>
            </a:extLst>
          </p:cNvPr>
          <p:cNvGraphicFramePr>
            <a:graphicFrameLocks noGrp="1"/>
          </p:cNvGraphicFramePr>
          <p:nvPr>
            <p:extLst>
              <p:ext uri="{D42A27DB-BD31-4B8C-83A1-F6EECF244321}">
                <p14:modId xmlns:p14="http://schemas.microsoft.com/office/powerpoint/2010/main" val="3189442194"/>
              </p:ext>
            </p:extLst>
          </p:nvPr>
        </p:nvGraphicFramePr>
        <p:xfrm>
          <a:off x="1575240" y="3368913"/>
          <a:ext cx="5116408" cy="1706880"/>
        </p:xfrm>
        <a:graphic>
          <a:graphicData uri="http://schemas.openxmlformats.org/drawingml/2006/table">
            <a:tbl>
              <a:tblPr firstRow="1" bandRow="1">
                <a:tableStyleId>{5C22544A-7EE6-4342-B048-85BDC9FD1C3A}</a:tableStyleId>
              </a:tblPr>
              <a:tblGrid>
                <a:gridCol w="1253647">
                  <a:extLst>
                    <a:ext uri="{9D8B030D-6E8A-4147-A177-3AD203B41FA5}">
                      <a16:colId xmlns:a16="http://schemas.microsoft.com/office/drawing/2014/main" val="1458599572"/>
                    </a:ext>
                  </a:extLst>
                </a:gridCol>
                <a:gridCol w="3862761">
                  <a:extLst>
                    <a:ext uri="{9D8B030D-6E8A-4147-A177-3AD203B41FA5}">
                      <a16:colId xmlns:a16="http://schemas.microsoft.com/office/drawing/2014/main" val="1754413335"/>
                    </a:ext>
                  </a:extLst>
                </a:gridCol>
              </a:tblGrid>
              <a:tr h="157293">
                <a:tc>
                  <a:txBody>
                    <a:bodyPr/>
                    <a:lstStyle/>
                    <a:p>
                      <a:pPr algn="ctr"/>
                      <a:r>
                        <a:rPr lang="fr-FR" sz="1600" dirty="0">
                          <a:solidFill>
                            <a:schemeClr val="bg1"/>
                          </a:solidFill>
                        </a:rPr>
                        <a:t>Onglet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tc>
                  <a:txBody>
                    <a:bodyPr/>
                    <a:lstStyle/>
                    <a:p>
                      <a:pPr algn="ctr"/>
                      <a:r>
                        <a:rPr lang="fr-FR" sz="1600" dirty="0">
                          <a:solidFill>
                            <a:schemeClr val="bg1"/>
                          </a:solidFill>
                        </a:rPr>
                        <a:t>Règle de gestion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extLst>
                  <a:ext uri="{0D108BD9-81ED-4DB2-BD59-A6C34878D82A}">
                    <a16:rowId xmlns:a16="http://schemas.microsoft.com/office/drawing/2014/main" val="2736262865"/>
                  </a:ext>
                </a:extLst>
              </a:tr>
              <a:tr h="1206989">
                <a:tc>
                  <a:txBody>
                    <a:bodyPr/>
                    <a:lstStyle/>
                    <a:p>
                      <a:r>
                        <a:rPr lang="fr-FR" sz="1400" b="1" u="sng" dirty="0"/>
                        <a:t>Numérotation des sessions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dk1"/>
                          </a:solidFill>
                          <a:latin typeface="+mn-lt"/>
                          <a:ea typeface="+mn-ea"/>
                          <a:cs typeface="+mn-cs"/>
                        </a:rPr>
                        <a:t>- Cocher</a:t>
                      </a:r>
                      <a:r>
                        <a:rPr lang="fr-FR" sz="1400" kern="1200" baseline="0" dirty="0">
                          <a:solidFill>
                            <a:schemeClr val="dk1"/>
                          </a:solidFill>
                          <a:latin typeface="+mn-lt"/>
                          <a:ea typeface="+mn-ea"/>
                          <a:cs typeface="+mn-cs"/>
                        </a:rPr>
                        <a:t> « cadrage automatique »</a:t>
                      </a:r>
                    </a:p>
                    <a:p>
                      <a:pPr marL="92075" marR="0" lvl="0" indent="-92075" algn="l" defTabSz="914400" rtl="0" eaLnBrk="1" fontAlgn="auto" latinLnBrk="0" hangingPunct="1">
                        <a:lnSpc>
                          <a:spcPct val="100000"/>
                        </a:lnSpc>
                        <a:spcBef>
                          <a:spcPts val="0"/>
                        </a:spcBef>
                        <a:spcAft>
                          <a:spcPts val="0"/>
                        </a:spcAft>
                        <a:buClrTx/>
                        <a:buSzTx/>
                        <a:buFontTx/>
                        <a:buNone/>
                        <a:tabLst/>
                        <a:defRPr/>
                      </a:pPr>
                      <a:r>
                        <a:rPr lang="fr-FR" sz="1400" kern="1200" baseline="0" dirty="0">
                          <a:solidFill>
                            <a:schemeClr val="dk1"/>
                          </a:solidFill>
                          <a:latin typeface="+mn-lt"/>
                          <a:ea typeface="+mn-ea"/>
                          <a:cs typeface="+mn-cs"/>
                        </a:rPr>
                        <a:t>- Préfixe = année des sessions, suivie du tiret du 6 (par ex </a:t>
                      </a:r>
                      <a:r>
                        <a:rPr lang="fr-FR" sz="1400" b="1" i="1" kern="1200" baseline="0" dirty="0">
                          <a:solidFill>
                            <a:srgbClr val="0070C0"/>
                          </a:solidFill>
                          <a:latin typeface="+mn-lt"/>
                          <a:ea typeface="+mn-ea"/>
                          <a:cs typeface="+mn-cs"/>
                        </a:rPr>
                        <a:t>2022-</a:t>
                      </a:r>
                      <a:r>
                        <a:rPr lang="fr-FR" sz="1400" kern="1200" baseline="0" dirty="0">
                          <a:solidFill>
                            <a:schemeClr val="dk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baseline="0" dirty="0">
                          <a:solidFill>
                            <a:schemeClr val="dk1"/>
                          </a:solidFill>
                          <a:latin typeface="+mn-lt"/>
                          <a:ea typeface="+mn-ea"/>
                          <a:cs typeface="+mn-cs"/>
                        </a:rPr>
                        <a:t>- Borne inférieure : </a:t>
                      </a:r>
                      <a:r>
                        <a:rPr lang="fr-FR" sz="1400" b="1" i="1" kern="1200" baseline="0" dirty="0">
                          <a:solidFill>
                            <a:srgbClr val="0070C0"/>
                          </a:solidFill>
                          <a:latin typeface="+mn-lt"/>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baseline="0" dirty="0">
                          <a:solidFill>
                            <a:schemeClr val="dk1"/>
                          </a:solidFill>
                          <a:latin typeface="+mn-lt"/>
                          <a:ea typeface="+mn-ea"/>
                          <a:cs typeface="+mn-cs"/>
                        </a:rPr>
                        <a:t>- Borne supérieure : </a:t>
                      </a:r>
                      <a:r>
                        <a:rPr lang="fr-FR" sz="1400" b="1" i="1" kern="1200" baseline="0" dirty="0">
                          <a:solidFill>
                            <a:srgbClr val="0070C0"/>
                          </a:solidFill>
                          <a:latin typeface="+mn-lt"/>
                          <a:ea typeface="+mn-ea"/>
                          <a:cs typeface="+mn-cs"/>
                        </a:rPr>
                        <a:t>9999</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baseline="0" dirty="0">
                          <a:solidFill>
                            <a:schemeClr val="dk1"/>
                          </a:solidFill>
                          <a:latin typeface="+mn-lt"/>
                          <a:ea typeface="+mn-ea"/>
                          <a:cs typeface="+mn-cs"/>
                        </a:rPr>
                        <a:t>- Incrémenter de :  </a:t>
                      </a:r>
                      <a:r>
                        <a:rPr lang="fr-FR" sz="1400" b="1" i="1" kern="1200" baseline="0" dirty="0">
                          <a:solidFill>
                            <a:srgbClr val="0070C0"/>
                          </a:solidFill>
                          <a:latin typeface="+mn-lt"/>
                          <a:ea typeface="+mn-ea"/>
                          <a:cs typeface="+mn-cs"/>
                        </a:rPr>
                        <a:t>1</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672709169"/>
                  </a:ext>
                </a:extLst>
              </a:tr>
            </a:tbl>
          </a:graphicData>
        </a:graphic>
      </p:graphicFrame>
      <p:sp>
        <p:nvSpPr>
          <p:cNvPr id="63" name="Triangle isocèle 62">
            <a:extLst>
              <a:ext uri="{FF2B5EF4-FFF2-40B4-BE49-F238E27FC236}">
                <a16:creationId xmlns:a16="http://schemas.microsoft.com/office/drawing/2014/main" id="{6397EF81-4534-490E-A428-24FDFE56EBA4}"/>
              </a:ext>
            </a:extLst>
          </p:cNvPr>
          <p:cNvSpPr/>
          <p:nvPr/>
        </p:nvSpPr>
        <p:spPr>
          <a:xfrm rot="10800000">
            <a:off x="7419535" y="2734791"/>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4" name="Image 43"/>
          <p:cNvPicPr/>
          <p:nvPr/>
        </p:nvPicPr>
        <p:blipFill>
          <a:blip r:embed="rId2"/>
          <a:stretch>
            <a:fillRect/>
          </a:stretch>
        </p:blipFill>
        <p:spPr>
          <a:xfrm>
            <a:off x="6778636" y="3099782"/>
            <a:ext cx="4575163" cy="2108814"/>
          </a:xfrm>
          <a:prstGeom prst="rect">
            <a:avLst/>
          </a:prstGeom>
        </p:spPr>
      </p:pic>
      <p:sp>
        <p:nvSpPr>
          <p:cNvPr id="54" name="ZoneTexte 53">
            <a:extLst>
              <a:ext uri="{FF2B5EF4-FFF2-40B4-BE49-F238E27FC236}">
                <a16:creationId xmlns:a16="http://schemas.microsoft.com/office/drawing/2014/main" id="{EE8BF34A-E8EA-409C-AE02-22B3CC300291}"/>
              </a:ext>
            </a:extLst>
          </p:cNvPr>
          <p:cNvSpPr txBox="1"/>
          <p:nvPr/>
        </p:nvSpPr>
        <p:spPr>
          <a:xfrm>
            <a:off x="4072515" y="693823"/>
            <a:ext cx="7340919" cy="315471"/>
          </a:xfrm>
          <a:prstGeom prst="rect">
            <a:avLst/>
          </a:prstGeom>
          <a:solidFill>
            <a:srgbClr val="00AC8C"/>
          </a:solidFill>
        </p:spPr>
        <p:txBody>
          <a:bodyPr wrap="square" rtlCol="0">
            <a:spAutoFit/>
          </a:bodyPr>
          <a:lstStyle/>
          <a:p>
            <a:r>
              <a:rPr lang="fr-FR" sz="1450" b="1" dirty="0">
                <a:solidFill>
                  <a:schemeClr val="bg1"/>
                </a:solidFill>
              </a:rPr>
              <a:t>Accès à l’écran </a:t>
            </a:r>
            <a:r>
              <a:rPr lang="fr-FR" sz="1450" dirty="0">
                <a:solidFill>
                  <a:schemeClr val="bg1"/>
                </a:solidFill>
              </a:rPr>
              <a:t>: Formation </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Offre de formation </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Elaborer des stages </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Définition des stages</a:t>
            </a:r>
            <a:endParaRPr lang="fr-FR" sz="1450" dirty="0">
              <a:solidFill>
                <a:schemeClr val="bg1"/>
              </a:solidFill>
            </a:endParaRPr>
          </a:p>
        </p:txBody>
      </p:sp>
      <p:sp>
        <p:nvSpPr>
          <p:cNvPr id="55" name="Rectangle : avec coins arrondis en diagonale 54">
            <a:extLst>
              <a:ext uri="{FF2B5EF4-FFF2-40B4-BE49-F238E27FC236}">
                <a16:creationId xmlns:a16="http://schemas.microsoft.com/office/drawing/2014/main" id="{03D38F18-7C0C-43B4-9807-23CB74470334}"/>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56" name="Rectangle : avec coins arrondis en diagonale 55">
            <a:extLst>
              <a:ext uri="{FF2B5EF4-FFF2-40B4-BE49-F238E27FC236}">
                <a16:creationId xmlns:a16="http://schemas.microsoft.com/office/drawing/2014/main" id="{48AA1CCE-F24D-4EC5-9E10-24B839CC7823}"/>
              </a:ext>
            </a:extLst>
          </p:cNvPr>
          <p:cNvSpPr/>
          <p:nvPr/>
        </p:nvSpPr>
        <p:spPr>
          <a:xfrm>
            <a:off x="60960" y="1604709"/>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 –</a:t>
            </a:r>
            <a:br>
              <a:rPr lang="fr-FR" sz="1000" dirty="0"/>
            </a:br>
            <a:r>
              <a:rPr lang="fr-FR" sz="1000" dirty="0"/>
              <a:t>Stage / Session</a:t>
            </a:r>
          </a:p>
        </p:txBody>
      </p:sp>
      <p:sp>
        <p:nvSpPr>
          <p:cNvPr id="57" name="Rectangle : avec coins arrondis en diagonale 56">
            <a:extLst>
              <a:ext uri="{FF2B5EF4-FFF2-40B4-BE49-F238E27FC236}">
                <a16:creationId xmlns:a16="http://schemas.microsoft.com/office/drawing/2014/main" id="{F661E50B-38F7-44F6-A79F-88E2F91286C8}"/>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59" name="Rectangle : avec coins arrondis en diagonale 58">
            <a:extLst>
              <a:ext uri="{FF2B5EF4-FFF2-40B4-BE49-F238E27FC236}">
                <a16:creationId xmlns:a16="http://schemas.microsoft.com/office/drawing/2014/main" id="{F78B919B-84A6-4C4F-BD5D-B62FC7DA2459}"/>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61" name="Rectangle : avec coins arrondis en diagonale 60">
            <a:extLst>
              <a:ext uri="{FF2B5EF4-FFF2-40B4-BE49-F238E27FC236}">
                <a16:creationId xmlns:a16="http://schemas.microsoft.com/office/drawing/2014/main" id="{7FE56AA7-3D94-440B-90B3-A5D53378D773}"/>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73" name="Rectangle : avec coins arrondis en diagonale 72">
            <a:extLst>
              <a:ext uri="{FF2B5EF4-FFF2-40B4-BE49-F238E27FC236}">
                <a16:creationId xmlns:a16="http://schemas.microsoft.com/office/drawing/2014/main" id="{66EC96F3-BF99-47F0-A61E-E50CF0D72A5A}"/>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74" name="Rectangle : avec coins arrondis en diagonale 73">
            <a:extLst>
              <a:ext uri="{FF2B5EF4-FFF2-40B4-BE49-F238E27FC236}">
                <a16:creationId xmlns:a16="http://schemas.microsoft.com/office/drawing/2014/main" id="{EBA6741A-3965-4B3F-8058-E7CAA557DB12}"/>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75" name="Rectangle : avec coins arrondis en diagonale 74">
            <a:extLst>
              <a:ext uri="{FF2B5EF4-FFF2-40B4-BE49-F238E27FC236}">
                <a16:creationId xmlns:a16="http://schemas.microsoft.com/office/drawing/2014/main" id="{6D0150AD-16BF-4ED5-8297-ED6A4E853BF6}"/>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76" name="Rectangle : avec coins arrondis en diagonale 75">
            <a:extLst>
              <a:ext uri="{FF2B5EF4-FFF2-40B4-BE49-F238E27FC236}">
                <a16:creationId xmlns:a16="http://schemas.microsoft.com/office/drawing/2014/main" id="{54773429-A20B-4FFA-87A4-54163702FFB8}"/>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7" name="Espace réservé de la date 6">
            <a:extLst>
              <a:ext uri="{FF2B5EF4-FFF2-40B4-BE49-F238E27FC236}">
                <a16:creationId xmlns:a16="http://schemas.microsoft.com/office/drawing/2014/main" id="{D4B63169-7CE2-45AF-A8EB-36551C25E395}"/>
              </a:ext>
            </a:extLst>
          </p:cNvPr>
          <p:cNvSpPr>
            <a:spLocks noGrp="1"/>
          </p:cNvSpPr>
          <p:nvPr>
            <p:ph type="dt" sz="half" idx="10"/>
          </p:nvPr>
        </p:nvSpPr>
        <p:spPr/>
        <p:txBody>
          <a:bodyPr/>
          <a:lstStyle/>
          <a:p>
            <a:endParaRPr lang="fr-FR" dirty="0"/>
          </a:p>
        </p:txBody>
      </p:sp>
      <p:grpSp>
        <p:nvGrpSpPr>
          <p:cNvPr id="43" name="Groupe 42"/>
          <p:cNvGrpSpPr/>
          <p:nvPr/>
        </p:nvGrpSpPr>
        <p:grpSpPr>
          <a:xfrm>
            <a:off x="11278503" y="121767"/>
            <a:ext cx="756938" cy="527878"/>
            <a:chOff x="10975331" y="352297"/>
            <a:chExt cx="756938" cy="527878"/>
          </a:xfrm>
        </p:grpSpPr>
        <p:sp>
          <p:nvSpPr>
            <p:cNvPr id="45" name="Rectangle avec coins arrondis en diagonale 44"/>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ZoneTexte 45"/>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grpSp>
        <p:nvGrpSpPr>
          <p:cNvPr id="47" name="Groupe 46"/>
          <p:cNvGrpSpPr/>
          <p:nvPr/>
        </p:nvGrpSpPr>
        <p:grpSpPr>
          <a:xfrm>
            <a:off x="1583635" y="5302517"/>
            <a:ext cx="9163387" cy="553998"/>
            <a:chOff x="1204260" y="5434531"/>
            <a:chExt cx="9163387" cy="553998"/>
          </a:xfrm>
        </p:grpSpPr>
        <p:sp>
          <p:nvSpPr>
            <p:cNvPr id="48" name="ZoneTexte 47">
              <a:extLst>
                <a:ext uri="{FF2B5EF4-FFF2-40B4-BE49-F238E27FC236}">
                  <a16:creationId xmlns:a16="http://schemas.microsoft.com/office/drawing/2014/main" id="{DADC24A7-24D4-4966-BB4A-1B6920902F59}"/>
                </a:ext>
              </a:extLst>
            </p:cNvPr>
            <p:cNvSpPr txBox="1"/>
            <p:nvPr/>
          </p:nvSpPr>
          <p:spPr>
            <a:xfrm>
              <a:off x="1644826" y="5434531"/>
              <a:ext cx="8722821" cy="553998"/>
            </a:xfrm>
            <a:prstGeom prst="rect">
              <a:avLst/>
            </a:prstGeom>
            <a:noFill/>
          </p:spPr>
          <p:txBody>
            <a:bodyPr wrap="square">
              <a:spAutoFit/>
            </a:bodyPr>
            <a:lstStyle/>
            <a:p>
              <a:r>
                <a:rPr lang="fr-FR" sz="1500" i="1" dirty="0"/>
                <a:t>En fin d’année civile et afin de préparer l’année suivante, penser à mettre à jour la règle de numérotation : </a:t>
              </a:r>
              <a:br>
                <a:rPr lang="fr-FR" sz="1500" i="1" dirty="0"/>
              </a:br>
              <a:r>
                <a:rPr lang="fr-FR" sz="1500" i="1" dirty="0"/>
                <a:t>à annuler puis saisir à nouveau avec le préfixe de l’année à venir</a:t>
              </a:r>
            </a:p>
          </p:txBody>
        </p:sp>
        <p:sp>
          <p:nvSpPr>
            <p:cNvPr id="49" name="Freeform 384">
              <a:extLst>
                <a:ext uri="{FF2B5EF4-FFF2-40B4-BE49-F238E27FC236}">
                  <a16:creationId xmlns:a16="http://schemas.microsoft.com/office/drawing/2014/main" id="{C830CBF6-27E6-42FF-956F-60FECCC87B49}"/>
                </a:ext>
              </a:extLst>
            </p:cNvPr>
            <p:cNvSpPr/>
            <p:nvPr/>
          </p:nvSpPr>
          <p:spPr>
            <a:xfrm>
              <a:off x="1204260" y="5500656"/>
              <a:ext cx="374238" cy="373089"/>
            </a:xfrm>
            <a:custGeom>
              <a:avLst/>
              <a:gdLst/>
              <a:ahLst/>
              <a:cxnLst/>
              <a:rect l="l" t="t" r="r" b="b"/>
              <a:pathLst>
                <a:path w="432707" h="432707">
                  <a:moveTo>
                    <a:pt x="81132" y="0"/>
                  </a:moveTo>
                  <a:lnTo>
                    <a:pt x="351575" y="0"/>
                  </a:lnTo>
                  <a:cubicBezTo>
                    <a:pt x="373924" y="0"/>
                    <a:pt x="393033" y="7935"/>
                    <a:pt x="408902" y="23805"/>
                  </a:cubicBezTo>
                  <a:cubicBezTo>
                    <a:pt x="424772" y="39674"/>
                    <a:pt x="432707" y="58784"/>
                    <a:pt x="432707" y="81133"/>
                  </a:cubicBezTo>
                  <a:lnTo>
                    <a:pt x="432707" y="351574"/>
                  </a:lnTo>
                  <a:cubicBezTo>
                    <a:pt x="432707" y="373924"/>
                    <a:pt x="424772" y="393033"/>
                    <a:pt x="408902" y="408902"/>
                  </a:cubicBezTo>
                  <a:cubicBezTo>
                    <a:pt x="393033" y="424772"/>
                    <a:pt x="373924" y="432707"/>
                    <a:pt x="351575" y="432707"/>
                  </a:cubicBezTo>
                  <a:lnTo>
                    <a:pt x="81132" y="432707"/>
                  </a:lnTo>
                  <a:cubicBezTo>
                    <a:pt x="58784" y="432707"/>
                    <a:pt x="39674" y="424772"/>
                    <a:pt x="23805" y="408902"/>
                  </a:cubicBezTo>
                  <a:cubicBezTo>
                    <a:pt x="7935" y="393033"/>
                    <a:pt x="0" y="373924"/>
                    <a:pt x="0" y="351574"/>
                  </a:cubicBezTo>
                  <a:lnTo>
                    <a:pt x="0" y="81133"/>
                  </a:lnTo>
                  <a:cubicBezTo>
                    <a:pt x="0" y="58784"/>
                    <a:pt x="7935" y="39674"/>
                    <a:pt x="23805" y="23805"/>
                  </a:cubicBezTo>
                  <a:cubicBezTo>
                    <a:pt x="39674" y="7935"/>
                    <a:pt x="58784" y="0"/>
                    <a:pt x="81132" y="0"/>
                  </a:cubicBezTo>
                  <a:close/>
                  <a:moveTo>
                    <a:pt x="324530" y="97472"/>
                  </a:moveTo>
                  <a:cubicBezTo>
                    <a:pt x="319647" y="97472"/>
                    <a:pt x="315422" y="99256"/>
                    <a:pt x="311854" y="102824"/>
                  </a:cubicBezTo>
                  <a:lnTo>
                    <a:pt x="180294" y="234383"/>
                  </a:lnTo>
                  <a:lnTo>
                    <a:pt x="120854" y="174942"/>
                  </a:lnTo>
                  <a:cubicBezTo>
                    <a:pt x="117285" y="171374"/>
                    <a:pt x="113059" y="169590"/>
                    <a:pt x="108177" y="169590"/>
                  </a:cubicBezTo>
                  <a:cubicBezTo>
                    <a:pt x="103294" y="169590"/>
                    <a:pt x="99068" y="171374"/>
                    <a:pt x="95500" y="174942"/>
                  </a:cubicBezTo>
                  <a:lnTo>
                    <a:pt x="66766" y="203677"/>
                  </a:lnTo>
                  <a:cubicBezTo>
                    <a:pt x="63196" y="207245"/>
                    <a:pt x="61413" y="211471"/>
                    <a:pt x="61413" y="216353"/>
                  </a:cubicBezTo>
                  <a:cubicBezTo>
                    <a:pt x="61413" y="221236"/>
                    <a:pt x="63196" y="225462"/>
                    <a:pt x="66766" y="229030"/>
                  </a:cubicBezTo>
                  <a:lnTo>
                    <a:pt x="167618" y="329883"/>
                  </a:lnTo>
                  <a:cubicBezTo>
                    <a:pt x="171186" y="333451"/>
                    <a:pt x="175412" y="335235"/>
                    <a:pt x="180294" y="335235"/>
                  </a:cubicBezTo>
                  <a:cubicBezTo>
                    <a:pt x="185178" y="335235"/>
                    <a:pt x="189402" y="333451"/>
                    <a:pt x="192972" y="329883"/>
                  </a:cubicBezTo>
                  <a:lnTo>
                    <a:pt x="365942" y="156913"/>
                  </a:lnTo>
                  <a:cubicBezTo>
                    <a:pt x="369510" y="153344"/>
                    <a:pt x="371294" y="149119"/>
                    <a:pt x="371294" y="144236"/>
                  </a:cubicBezTo>
                  <a:cubicBezTo>
                    <a:pt x="371294" y="139353"/>
                    <a:pt x="369510" y="135127"/>
                    <a:pt x="365942" y="131559"/>
                  </a:cubicBezTo>
                  <a:lnTo>
                    <a:pt x="337207" y="102824"/>
                  </a:lnTo>
                  <a:cubicBezTo>
                    <a:pt x="333638" y="99256"/>
                    <a:pt x="329413" y="97472"/>
                    <a:pt x="324530" y="97472"/>
                  </a:cubicBezTo>
                  <a:close/>
                </a:path>
              </a:pathLst>
            </a:custGeom>
            <a:solidFill>
              <a:srgbClr val="00A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grpSp>
      <p:sp>
        <p:nvSpPr>
          <p:cNvPr id="5" name="Espace réservé du numéro de diapositive 4">
            <a:extLst>
              <a:ext uri="{FF2B5EF4-FFF2-40B4-BE49-F238E27FC236}">
                <a16:creationId xmlns:a16="http://schemas.microsoft.com/office/drawing/2014/main" id="{52DB05D9-D2F9-4695-9E23-6F1E39C90B5A}"/>
              </a:ext>
            </a:extLst>
          </p:cNvPr>
          <p:cNvSpPr>
            <a:spLocks noGrp="1"/>
          </p:cNvSpPr>
          <p:nvPr>
            <p:ph type="sldNum" sz="quarter" idx="12"/>
          </p:nvPr>
        </p:nvSpPr>
        <p:spPr/>
        <p:txBody>
          <a:bodyPr/>
          <a:lstStyle/>
          <a:p>
            <a:fld id="{FE954997-C674-43B3-87A7-1C878AE16C45}" type="slidenum">
              <a:rPr lang="fr-FR" smtClean="0"/>
              <a:pPr/>
              <a:t>33</a:t>
            </a:fld>
            <a:endParaRPr lang="fr-FR" dirty="0"/>
          </a:p>
        </p:txBody>
      </p:sp>
    </p:spTree>
    <p:extLst>
      <p:ext uri="{BB962C8B-B14F-4D97-AF65-F5344CB8AC3E}">
        <p14:creationId xmlns:p14="http://schemas.microsoft.com/office/powerpoint/2010/main" val="1969973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E7B5A-8D41-46AE-8DC7-669E82763FDE}"/>
              </a:ext>
            </a:extLst>
          </p:cNvPr>
          <p:cNvSpPr>
            <a:spLocks noGrp="1"/>
          </p:cNvSpPr>
          <p:nvPr>
            <p:ph type="title"/>
          </p:nvPr>
        </p:nvSpPr>
        <p:spPr/>
        <p:txBody>
          <a:bodyPr>
            <a:normAutofit fontScale="90000"/>
          </a:bodyPr>
          <a:lstStyle/>
          <a:p>
            <a:r>
              <a:rPr lang="fr-FR" dirty="0"/>
              <a:t>2-1-3 Créer un stage (8)</a:t>
            </a:r>
          </a:p>
        </p:txBody>
      </p:sp>
      <p:sp>
        <p:nvSpPr>
          <p:cNvPr id="4" name="Espace réservé du pied de page 3">
            <a:extLst>
              <a:ext uri="{FF2B5EF4-FFF2-40B4-BE49-F238E27FC236}">
                <a16:creationId xmlns:a16="http://schemas.microsoft.com/office/drawing/2014/main" id="{5BDC9279-113B-42CF-BA59-7B4E4579EE1D}"/>
              </a:ext>
            </a:extLst>
          </p:cNvPr>
          <p:cNvSpPr>
            <a:spLocks noGrp="1"/>
          </p:cNvSpPr>
          <p:nvPr>
            <p:ph type="ftr" sz="quarter" idx="11"/>
          </p:nvPr>
        </p:nvSpPr>
        <p:spPr/>
        <p:txBody>
          <a:bodyPr/>
          <a:lstStyle/>
          <a:p>
            <a:r>
              <a:rPr lang="fr-FR" dirty="0"/>
              <a:t>Module 1</a:t>
            </a:r>
          </a:p>
        </p:txBody>
      </p:sp>
      <p:sp>
        <p:nvSpPr>
          <p:cNvPr id="6" name="ZoneTexte 5">
            <a:extLst>
              <a:ext uri="{FF2B5EF4-FFF2-40B4-BE49-F238E27FC236}">
                <a16:creationId xmlns:a16="http://schemas.microsoft.com/office/drawing/2014/main" id="{CFEEDD85-C456-467C-BA50-16C357255BE2}"/>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Créer un stage / une session</a:t>
            </a:r>
          </a:p>
        </p:txBody>
      </p:sp>
      <p:cxnSp>
        <p:nvCxnSpPr>
          <p:cNvPr id="24" name="Straight Connector 103">
            <a:extLst>
              <a:ext uri="{FF2B5EF4-FFF2-40B4-BE49-F238E27FC236}">
                <a16:creationId xmlns:a16="http://schemas.microsoft.com/office/drawing/2014/main" id="{A1A5C2A5-D159-408A-A689-7B80CEA2F0D3}"/>
              </a:ext>
            </a:extLst>
          </p:cNvPr>
          <p:cNvCxnSpPr>
            <a:cxnSpLocks/>
          </p:cNvCxnSpPr>
          <p:nvPr/>
        </p:nvCxnSpPr>
        <p:spPr>
          <a:xfrm flipV="1">
            <a:off x="1516607" y="1423776"/>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125" name="Groupe 124">
            <a:extLst>
              <a:ext uri="{FF2B5EF4-FFF2-40B4-BE49-F238E27FC236}">
                <a16:creationId xmlns:a16="http://schemas.microsoft.com/office/drawing/2014/main" id="{77EA312D-F5D7-4F00-A749-BA7372A13E79}"/>
              </a:ext>
            </a:extLst>
          </p:cNvPr>
          <p:cNvGrpSpPr/>
          <p:nvPr/>
        </p:nvGrpSpPr>
        <p:grpSpPr>
          <a:xfrm>
            <a:off x="1529246" y="1153776"/>
            <a:ext cx="2293651" cy="1269162"/>
            <a:chOff x="1573922" y="1931238"/>
            <a:chExt cx="2293651" cy="1269162"/>
          </a:xfrm>
        </p:grpSpPr>
        <p:sp>
          <p:nvSpPr>
            <p:cNvPr id="36" name="Rectangle 35">
              <a:extLst>
                <a:ext uri="{FF2B5EF4-FFF2-40B4-BE49-F238E27FC236}">
                  <a16:creationId xmlns:a16="http://schemas.microsoft.com/office/drawing/2014/main" id="{C26F0038-DB45-424F-ACD0-D422981A9CE7}"/>
                </a:ext>
              </a:extLst>
            </p:cNvPr>
            <p:cNvSpPr/>
            <p:nvPr/>
          </p:nvSpPr>
          <p:spPr>
            <a:xfrm>
              <a:off x="15739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ZoneTexte 36">
              <a:extLst>
                <a:ext uri="{FF2B5EF4-FFF2-40B4-BE49-F238E27FC236}">
                  <a16:creationId xmlns:a16="http://schemas.microsoft.com/office/drawing/2014/main" id="{41F2A1E5-0708-4BE0-B48C-9CFB56A22DAE}"/>
                </a:ext>
              </a:extLst>
            </p:cNvPr>
            <p:cNvSpPr txBox="1"/>
            <p:nvPr/>
          </p:nvSpPr>
          <p:spPr>
            <a:xfrm>
              <a:off x="15739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données générales du stage</a:t>
              </a:r>
            </a:p>
          </p:txBody>
        </p:sp>
        <p:sp>
          <p:nvSpPr>
            <p:cNvPr id="38" name="Ellipse 37">
              <a:extLst>
                <a:ext uri="{FF2B5EF4-FFF2-40B4-BE49-F238E27FC236}">
                  <a16:creationId xmlns:a16="http://schemas.microsoft.com/office/drawing/2014/main" id="{FF49AEE8-1E87-4CEB-8E71-B990EC4601A0}"/>
                </a:ext>
              </a:extLst>
            </p:cNvPr>
            <p:cNvSpPr/>
            <p:nvPr/>
          </p:nvSpPr>
          <p:spPr>
            <a:xfrm>
              <a:off x="245074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2" name="ZoneTexte 21">
              <a:extLst>
                <a:ext uri="{FF2B5EF4-FFF2-40B4-BE49-F238E27FC236}">
                  <a16:creationId xmlns:a16="http://schemas.microsoft.com/office/drawing/2014/main" id="{1EE01991-594B-46C7-A6EC-C9A727F69D68}"/>
                </a:ext>
              </a:extLst>
            </p:cNvPr>
            <p:cNvSpPr txBox="1"/>
            <p:nvPr/>
          </p:nvSpPr>
          <p:spPr>
            <a:xfrm>
              <a:off x="2564311"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grpSp>
        <p:nvGrpSpPr>
          <p:cNvPr id="124" name="Groupe 123">
            <a:extLst>
              <a:ext uri="{FF2B5EF4-FFF2-40B4-BE49-F238E27FC236}">
                <a16:creationId xmlns:a16="http://schemas.microsoft.com/office/drawing/2014/main" id="{2D9548E7-A781-4186-A12C-1B5D99C4B86C}"/>
              </a:ext>
            </a:extLst>
          </p:cNvPr>
          <p:cNvGrpSpPr/>
          <p:nvPr/>
        </p:nvGrpSpPr>
        <p:grpSpPr>
          <a:xfrm>
            <a:off x="4027839" y="1153776"/>
            <a:ext cx="2293651" cy="1269162"/>
            <a:chOff x="4045422" y="1931238"/>
            <a:chExt cx="2293651" cy="1269162"/>
          </a:xfrm>
        </p:grpSpPr>
        <p:sp>
          <p:nvSpPr>
            <p:cNvPr id="103" name="Rectangle 102">
              <a:extLst>
                <a:ext uri="{FF2B5EF4-FFF2-40B4-BE49-F238E27FC236}">
                  <a16:creationId xmlns:a16="http://schemas.microsoft.com/office/drawing/2014/main" id="{8A4AD2D0-6286-42BA-A9E4-08E048158F34}"/>
                </a:ext>
              </a:extLst>
            </p:cNvPr>
            <p:cNvSpPr/>
            <p:nvPr/>
          </p:nvSpPr>
          <p:spPr>
            <a:xfrm>
              <a:off x="40454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4" name="ZoneTexte 103">
              <a:extLst>
                <a:ext uri="{FF2B5EF4-FFF2-40B4-BE49-F238E27FC236}">
                  <a16:creationId xmlns:a16="http://schemas.microsoft.com/office/drawing/2014/main" id="{7A026F66-F2CC-407A-8695-343FFEF40BE2}"/>
                </a:ext>
              </a:extLst>
            </p:cNvPr>
            <p:cNvSpPr txBox="1"/>
            <p:nvPr/>
          </p:nvSpPr>
          <p:spPr>
            <a:xfrm>
              <a:off x="40454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 la définition</a:t>
              </a:r>
              <a:br>
                <a:rPr lang="fr-FR" sz="1600" b="1" dirty="0">
                  <a:solidFill>
                    <a:schemeClr val="tx1">
                      <a:lumMod val="65000"/>
                      <a:lumOff val="35000"/>
                    </a:schemeClr>
                  </a:solidFill>
                </a:rPr>
              </a:br>
              <a:r>
                <a:rPr lang="fr-FR" sz="1600" b="1" dirty="0">
                  <a:solidFill>
                    <a:schemeClr val="tx1">
                      <a:lumMod val="65000"/>
                      <a:lumOff val="35000"/>
                    </a:schemeClr>
                  </a:solidFill>
                </a:rPr>
                <a:t>du stage</a:t>
              </a:r>
            </a:p>
          </p:txBody>
        </p:sp>
        <p:sp>
          <p:nvSpPr>
            <p:cNvPr id="105" name="Ellipse 104">
              <a:extLst>
                <a:ext uri="{FF2B5EF4-FFF2-40B4-BE49-F238E27FC236}">
                  <a16:creationId xmlns:a16="http://schemas.microsoft.com/office/drawing/2014/main" id="{3A2FA55D-FA2B-4929-9F5C-61C273A373E3}"/>
                </a:ext>
              </a:extLst>
            </p:cNvPr>
            <p:cNvSpPr/>
            <p:nvPr/>
          </p:nvSpPr>
          <p:spPr>
            <a:xfrm>
              <a:off x="492224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06" name="ZoneTexte 105">
              <a:extLst>
                <a:ext uri="{FF2B5EF4-FFF2-40B4-BE49-F238E27FC236}">
                  <a16:creationId xmlns:a16="http://schemas.microsoft.com/office/drawing/2014/main" id="{603D87DD-E469-4642-B25D-F0BD7E732888}"/>
                </a:ext>
              </a:extLst>
            </p:cNvPr>
            <p:cNvSpPr txBox="1"/>
            <p:nvPr/>
          </p:nvSpPr>
          <p:spPr>
            <a:xfrm>
              <a:off x="5035811"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nvGrpSpPr>
          <p:cNvPr id="126" name="Groupe 125">
            <a:extLst>
              <a:ext uri="{FF2B5EF4-FFF2-40B4-BE49-F238E27FC236}">
                <a16:creationId xmlns:a16="http://schemas.microsoft.com/office/drawing/2014/main" id="{3A73CFA0-0F28-4D3B-AF3E-003C3577EA33}"/>
              </a:ext>
            </a:extLst>
          </p:cNvPr>
          <p:cNvGrpSpPr/>
          <p:nvPr/>
        </p:nvGrpSpPr>
        <p:grpSpPr>
          <a:xfrm>
            <a:off x="6526432" y="1153776"/>
            <a:ext cx="2293651" cy="1269162"/>
            <a:chOff x="6506762" y="1931238"/>
            <a:chExt cx="2293651" cy="1269162"/>
          </a:xfrm>
        </p:grpSpPr>
        <p:sp>
          <p:nvSpPr>
            <p:cNvPr id="107" name="Rectangle 106">
              <a:extLst>
                <a:ext uri="{FF2B5EF4-FFF2-40B4-BE49-F238E27FC236}">
                  <a16:creationId xmlns:a16="http://schemas.microsoft.com/office/drawing/2014/main" id="{1A4EF8C5-6AAC-4F2E-A0F4-A52EBF276F20}"/>
                </a:ext>
              </a:extLst>
            </p:cNvPr>
            <p:cNvSpPr/>
            <p:nvPr/>
          </p:nvSpPr>
          <p:spPr>
            <a:xfrm>
              <a:off x="650676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8" name="ZoneTexte 107">
              <a:extLst>
                <a:ext uri="{FF2B5EF4-FFF2-40B4-BE49-F238E27FC236}">
                  <a16:creationId xmlns:a16="http://schemas.microsoft.com/office/drawing/2014/main" id="{8EC87534-BFE0-4574-B627-DC8BCD132765}"/>
                </a:ext>
              </a:extLst>
            </p:cNvPr>
            <p:cNvSpPr txBox="1"/>
            <p:nvPr/>
          </p:nvSpPr>
          <p:spPr>
            <a:xfrm>
              <a:off x="650676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 l’organisation</a:t>
              </a:r>
              <a:br>
                <a:rPr lang="fr-FR" sz="1600" b="1" dirty="0">
                  <a:solidFill>
                    <a:schemeClr val="tx1">
                      <a:lumMod val="65000"/>
                      <a:lumOff val="35000"/>
                    </a:schemeClr>
                  </a:solidFill>
                </a:rPr>
              </a:br>
              <a:r>
                <a:rPr lang="fr-FR" sz="1600" b="1" dirty="0">
                  <a:solidFill>
                    <a:schemeClr val="tx1">
                      <a:lumMod val="65000"/>
                      <a:lumOff val="35000"/>
                    </a:schemeClr>
                  </a:solidFill>
                </a:rPr>
                <a:t>du stage</a:t>
              </a:r>
            </a:p>
          </p:txBody>
        </p:sp>
        <p:sp>
          <p:nvSpPr>
            <p:cNvPr id="109" name="Ellipse 108">
              <a:extLst>
                <a:ext uri="{FF2B5EF4-FFF2-40B4-BE49-F238E27FC236}">
                  <a16:creationId xmlns:a16="http://schemas.microsoft.com/office/drawing/2014/main" id="{F16E0118-3BDA-4E58-A6B5-2587C1B6972D}"/>
                </a:ext>
              </a:extLst>
            </p:cNvPr>
            <p:cNvSpPr/>
            <p:nvPr/>
          </p:nvSpPr>
          <p:spPr>
            <a:xfrm>
              <a:off x="738358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10" name="ZoneTexte 109">
              <a:extLst>
                <a:ext uri="{FF2B5EF4-FFF2-40B4-BE49-F238E27FC236}">
                  <a16:creationId xmlns:a16="http://schemas.microsoft.com/office/drawing/2014/main" id="{2204B833-586A-4891-B504-0839574E1EF8}"/>
                </a:ext>
              </a:extLst>
            </p:cNvPr>
            <p:cNvSpPr txBox="1"/>
            <p:nvPr/>
          </p:nvSpPr>
          <p:spPr>
            <a:xfrm>
              <a:off x="7497151"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grpSp>
        <p:nvGrpSpPr>
          <p:cNvPr id="127" name="Groupe 126">
            <a:extLst>
              <a:ext uri="{FF2B5EF4-FFF2-40B4-BE49-F238E27FC236}">
                <a16:creationId xmlns:a16="http://schemas.microsoft.com/office/drawing/2014/main" id="{EBDF1831-45AC-4A98-9514-DA1CC0419D16}"/>
              </a:ext>
            </a:extLst>
          </p:cNvPr>
          <p:cNvGrpSpPr/>
          <p:nvPr/>
        </p:nvGrpSpPr>
        <p:grpSpPr>
          <a:xfrm>
            <a:off x="9025026" y="1153776"/>
            <a:ext cx="2293651" cy="1269162"/>
            <a:chOff x="9069702" y="1931238"/>
            <a:chExt cx="2293651" cy="1269162"/>
          </a:xfrm>
        </p:grpSpPr>
        <p:sp>
          <p:nvSpPr>
            <p:cNvPr id="111" name="Rectangle 110">
              <a:extLst>
                <a:ext uri="{FF2B5EF4-FFF2-40B4-BE49-F238E27FC236}">
                  <a16:creationId xmlns:a16="http://schemas.microsoft.com/office/drawing/2014/main" id="{A93E1350-4530-4C64-BA36-C36E82B6DA03}"/>
                </a:ext>
              </a:extLst>
            </p:cNvPr>
            <p:cNvSpPr/>
            <p:nvPr/>
          </p:nvSpPr>
          <p:spPr>
            <a:xfrm>
              <a:off x="9069702" y="2384466"/>
              <a:ext cx="2293651"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 name="ZoneTexte 111">
              <a:extLst>
                <a:ext uri="{FF2B5EF4-FFF2-40B4-BE49-F238E27FC236}">
                  <a16:creationId xmlns:a16="http://schemas.microsoft.com/office/drawing/2014/main" id="{25E703DE-AEB6-4B83-A47F-73A23A4C01B4}"/>
                </a:ext>
              </a:extLst>
            </p:cNvPr>
            <p:cNvSpPr txBox="1"/>
            <p:nvPr/>
          </p:nvSpPr>
          <p:spPr>
            <a:xfrm>
              <a:off x="906970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du contenu</a:t>
              </a:r>
              <a:br>
                <a:rPr lang="fr-FR" sz="1600" b="1" dirty="0">
                  <a:solidFill>
                    <a:schemeClr val="tx1">
                      <a:lumMod val="65000"/>
                      <a:lumOff val="35000"/>
                    </a:schemeClr>
                  </a:solidFill>
                </a:rPr>
              </a:br>
              <a:r>
                <a:rPr lang="fr-FR" sz="1600" b="1" dirty="0">
                  <a:solidFill>
                    <a:schemeClr val="tx1">
                      <a:lumMod val="65000"/>
                      <a:lumOff val="35000"/>
                    </a:schemeClr>
                  </a:solidFill>
                </a:rPr>
                <a:t>du stage</a:t>
              </a:r>
            </a:p>
          </p:txBody>
        </p:sp>
        <p:sp>
          <p:nvSpPr>
            <p:cNvPr id="113" name="Ellipse 112">
              <a:extLst>
                <a:ext uri="{FF2B5EF4-FFF2-40B4-BE49-F238E27FC236}">
                  <a16:creationId xmlns:a16="http://schemas.microsoft.com/office/drawing/2014/main" id="{03D1AB44-D191-4DAB-8A86-625CE945A795}"/>
                </a:ext>
              </a:extLst>
            </p:cNvPr>
            <p:cNvSpPr/>
            <p:nvPr/>
          </p:nvSpPr>
          <p:spPr>
            <a:xfrm>
              <a:off x="9946527"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14" name="ZoneTexte 113">
              <a:extLst>
                <a:ext uri="{FF2B5EF4-FFF2-40B4-BE49-F238E27FC236}">
                  <a16:creationId xmlns:a16="http://schemas.microsoft.com/office/drawing/2014/main" id="{B7877152-9097-42D6-8F5E-2F04654B10A8}"/>
                </a:ext>
              </a:extLst>
            </p:cNvPr>
            <p:cNvSpPr txBox="1"/>
            <p:nvPr/>
          </p:nvSpPr>
          <p:spPr>
            <a:xfrm>
              <a:off x="10060091" y="1970406"/>
              <a:ext cx="312872" cy="461665"/>
            </a:xfrm>
            <a:prstGeom prst="rect">
              <a:avLst/>
            </a:prstGeom>
            <a:noFill/>
          </p:spPr>
          <p:txBody>
            <a:bodyPr wrap="square" rtlCol="0">
              <a:spAutoFit/>
            </a:bodyPr>
            <a:lstStyle/>
            <a:p>
              <a:r>
                <a:rPr lang="fr-FR" sz="2400" b="1" dirty="0">
                  <a:solidFill>
                    <a:schemeClr val="bg1"/>
                  </a:solidFill>
                </a:rPr>
                <a:t>4</a:t>
              </a:r>
              <a:endParaRPr lang="fr-FR" b="1" dirty="0">
                <a:solidFill>
                  <a:schemeClr val="bg1"/>
                </a:solidFill>
              </a:endParaRPr>
            </a:p>
          </p:txBody>
        </p:sp>
      </p:grpSp>
      <p:pic>
        <p:nvPicPr>
          <p:cNvPr id="49" name="Image 48">
            <a:extLst>
              <a:ext uri="{FF2B5EF4-FFF2-40B4-BE49-F238E27FC236}">
                <a16:creationId xmlns:a16="http://schemas.microsoft.com/office/drawing/2014/main" id="{FC4857B2-597A-4F18-82E4-0618B7AAB061}"/>
              </a:ext>
            </a:extLst>
          </p:cNvPr>
          <p:cNvPicPr/>
          <p:nvPr/>
        </p:nvPicPr>
        <p:blipFill rotWithShape="1">
          <a:blip r:embed="rId2"/>
          <a:srcRect l="815" t="1877"/>
          <a:stretch/>
        </p:blipFill>
        <p:spPr bwMode="auto">
          <a:xfrm>
            <a:off x="6750797" y="2865569"/>
            <a:ext cx="4567880" cy="3362434"/>
          </a:xfrm>
          <a:prstGeom prst="rect">
            <a:avLst/>
          </a:prstGeom>
          <a:ln>
            <a:solidFill>
              <a:schemeClr val="bg1">
                <a:lumMod val="50000"/>
              </a:schemeClr>
            </a:solidFill>
          </a:ln>
          <a:extLst>
            <a:ext uri="{53640926-AAD7-44D8-BBD7-CCE9431645EC}">
              <a14:shadowObscured xmlns:a14="http://schemas.microsoft.com/office/drawing/2010/main"/>
            </a:ext>
          </a:extLst>
        </p:spPr>
      </p:pic>
      <p:sp>
        <p:nvSpPr>
          <p:cNvPr id="50" name="ZoneTexte 49">
            <a:extLst>
              <a:ext uri="{FF2B5EF4-FFF2-40B4-BE49-F238E27FC236}">
                <a16:creationId xmlns:a16="http://schemas.microsoft.com/office/drawing/2014/main" id="{712D2ED6-ADAB-4335-A941-976D9DDD292D}"/>
              </a:ext>
            </a:extLst>
          </p:cNvPr>
          <p:cNvSpPr txBox="1"/>
          <p:nvPr/>
        </p:nvSpPr>
        <p:spPr>
          <a:xfrm>
            <a:off x="6986718" y="4135533"/>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52" name="ZoneTexte 51">
            <a:extLst>
              <a:ext uri="{FF2B5EF4-FFF2-40B4-BE49-F238E27FC236}">
                <a16:creationId xmlns:a16="http://schemas.microsoft.com/office/drawing/2014/main" id="{7939DF97-B4F9-4B87-BE09-16E676E7E568}"/>
              </a:ext>
            </a:extLst>
          </p:cNvPr>
          <p:cNvSpPr txBox="1"/>
          <p:nvPr/>
        </p:nvSpPr>
        <p:spPr>
          <a:xfrm>
            <a:off x="6760643" y="5273577"/>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cxnSp>
        <p:nvCxnSpPr>
          <p:cNvPr id="66" name="Straight Connector 103">
            <a:extLst>
              <a:ext uri="{FF2B5EF4-FFF2-40B4-BE49-F238E27FC236}">
                <a16:creationId xmlns:a16="http://schemas.microsoft.com/office/drawing/2014/main" id="{C6B54B4D-A73C-4BA3-A6EE-EE7A4D332E2B}"/>
              </a:ext>
            </a:extLst>
          </p:cNvPr>
          <p:cNvCxnSpPr>
            <a:cxnSpLocks/>
          </p:cNvCxnSpPr>
          <p:nvPr/>
        </p:nvCxnSpPr>
        <p:spPr>
          <a:xfrm>
            <a:off x="9014687" y="2550954"/>
            <a:ext cx="2306290"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sp>
        <p:nvSpPr>
          <p:cNvPr id="67" name="Triangle isocèle 66">
            <a:extLst>
              <a:ext uri="{FF2B5EF4-FFF2-40B4-BE49-F238E27FC236}">
                <a16:creationId xmlns:a16="http://schemas.microsoft.com/office/drawing/2014/main" id="{770CE9DA-D18B-4C43-B0B3-ED986DE852C0}"/>
              </a:ext>
            </a:extLst>
          </p:cNvPr>
          <p:cNvSpPr/>
          <p:nvPr/>
        </p:nvSpPr>
        <p:spPr>
          <a:xfrm rot="10800000">
            <a:off x="9908157" y="2531455"/>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68" name="Tableau 140">
            <a:extLst>
              <a:ext uri="{FF2B5EF4-FFF2-40B4-BE49-F238E27FC236}">
                <a16:creationId xmlns:a16="http://schemas.microsoft.com/office/drawing/2014/main" id="{2BB8AEAD-BE89-4746-ABCA-E064C7678D29}"/>
              </a:ext>
            </a:extLst>
          </p:cNvPr>
          <p:cNvGraphicFramePr>
            <a:graphicFrameLocks noGrp="1"/>
          </p:cNvGraphicFramePr>
          <p:nvPr>
            <p:extLst>
              <p:ext uri="{D42A27DB-BD31-4B8C-83A1-F6EECF244321}">
                <p14:modId xmlns:p14="http://schemas.microsoft.com/office/powerpoint/2010/main" val="4068333094"/>
              </p:ext>
            </p:extLst>
          </p:nvPr>
        </p:nvGraphicFramePr>
        <p:xfrm>
          <a:off x="1529246" y="2829459"/>
          <a:ext cx="4997186" cy="3120084"/>
        </p:xfrm>
        <a:graphic>
          <a:graphicData uri="http://schemas.openxmlformats.org/drawingml/2006/table">
            <a:tbl>
              <a:tblPr firstRow="1" bandRow="1">
                <a:tableStyleId>{5C22544A-7EE6-4342-B048-85BDC9FD1C3A}</a:tableStyleId>
              </a:tblPr>
              <a:tblGrid>
                <a:gridCol w="1215390">
                  <a:extLst>
                    <a:ext uri="{9D8B030D-6E8A-4147-A177-3AD203B41FA5}">
                      <a16:colId xmlns:a16="http://schemas.microsoft.com/office/drawing/2014/main" val="1458599572"/>
                    </a:ext>
                  </a:extLst>
                </a:gridCol>
                <a:gridCol w="3781796">
                  <a:extLst>
                    <a:ext uri="{9D8B030D-6E8A-4147-A177-3AD203B41FA5}">
                      <a16:colId xmlns:a16="http://schemas.microsoft.com/office/drawing/2014/main" val="1754413335"/>
                    </a:ext>
                  </a:extLst>
                </a:gridCol>
              </a:tblGrid>
              <a:tr h="439703">
                <a:tc>
                  <a:txBody>
                    <a:bodyPr/>
                    <a:lstStyle/>
                    <a:p>
                      <a:pPr algn="ctr"/>
                      <a:r>
                        <a:rPr lang="fr-FR" sz="1600" dirty="0">
                          <a:solidFill>
                            <a:schemeClr val="bg1"/>
                          </a:solidFill>
                        </a:rPr>
                        <a:t>Onglet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tc>
                  <a:txBody>
                    <a:bodyPr/>
                    <a:lstStyle/>
                    <a:p>
                      <a:pPr algn="ctr"/>
                      <a:r>
                        <a:rPr lang="fr-FR" sz="1600" dirty="0">
                          <a:solidFill>
                            <a:schemeClr val="bg1"/>
                          </a:solidFill>
                        </a:rPr>
                        <a:t>Règle de gestion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extLst>
                  <a:ext uri="{0D108BD9-81ED-4DB2-BD59-A6C34878D82A}">
                    <a16:rowId xmlns:a16="http://schemas.microsoft.com/office/drawing/2014/main" val="2736262865"/>
                  </a:ext>
                </a:extLst>
              </a:tr>
              <a:tr h="975779">
                <a:tc>
                  <a:txBody>
                    <a:bodyPr/>
                    <a:lstStyle/>
                    <a:p>
                      <a:r>
                        <a:rPr lang="fr-FR" sz="1600" b="1" u="sng" dirty="0"/>
                        <a:t>Description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600" kern="1200" dirty="0">
                          <a:solidFill>
                            <a:schemeClr val="dk1"/>
                          </a:solidFill>
                          <a:latin typeface="+mn-lt"/>
                          <a:ea typeface="+mn-ea"/>
                          <a:cs typeface="+mn-cs"/>
                        </a:rPr>
                        <a:t>Saisie obligatoire des paragraphes </a:t>
                      </a:r>
                      <a:r>
                        <a:rPr lang="fr-FR" sz="1600" b="1" kern="1200" dirty="0">
                          <a:solidFill>
                            <a:schemeClr val="dk1"/>
                          </a:solidFill>
                          <a:latin typeface="+mn-lt"/>
                          <a:ea typeface="+mn-ea"/>
                          <a:cs typeface="+mn-cs"/>
                        </a:rPr>
                        <a:t>Objectifs</a:t>
                      </a:r>
                      <a:r>
                        <a:rPr lang="fr-FR" sz="1600" kern="1200" dirty="0">
                          <a:solidFill>
                            <a:schemeClr val="dk1"/>
                          </a:solidFill>
                          <a:latin typeface="+mn-lt"/>
                          <a:ea typeface="+mn-ea"/>
                          <a:cs typeface="+mn-cs"/>
                        </a:rPr>
                        <a:t> et </a:t>
                      </a:r>
                      <a:r>
                        <a:rPr lang="fr-FR" sz="1600" b="1" kern="1200" dirty="0">
                          <a:solidFill>
                            <a:schemeClr val="dk1"/>
                          </a:solidFill>
                          <a:latin typeface="+mn-lt"/>
                          <a:ea typeface="+mn-ea"/>
                          <a:cs typeface="+mn-cs"/>
                        </a:rPr>
                        <a:t>Contenu</a:t>
                      </a:r>
                    </a:p>
                    <a:p>
                      <a:r>
                        <a:rPr lang="fr-FR" sz="1600" kern="1200" dirty="0">
                          <a:solidFill>
                            <a:schemeClr val="dk1"/>
                          </a:solidFill>
                          <a:latin typeface="+mn-lt"/>
                          <a:ea typeface="+mn-ea"/>
                          <a:cs typeface="+mn-cs"/>
                        </a:rPr>
                        <a:t>Visible dans le Self mobile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460980347"/>
                  </a:ext>
                </a:extLst>
              </a:tr>
              <a:tr h="439703">
                <a:tc>
                  <a:txBody>
                    <a:bodyPr/>
                    <a:lstStyle/>
                    <a:p>
                      <a:r>
                        <a:rPr lang="fr-FR" sz="1600" b="0" dirty="0"/>
                        <a:t>Objectifs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600" kern="1200" dirty="0">
                          <a:solidFill>
                            <a:schemeClr val="dk1"/>
                          </a:solidFill>
                          <a:latin typeface="+mn-lt"/>
                          <a:ea typeface="+mn-ea"/>
                          <a:cs typeface="+mn-cs"/>
                        </a:rPr>
                        <a:t>Ne pas renseigner car non analysé à ce jour</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887072426"/>
                  </a:ext>
                </a:extLst>
              </a:tr>
              <a:tr h="1264899">
                <a:tc>
                  <a:txBody>
                    <a:bodyPr/>
                    <a:lstStyle/>
                    <a:p>
                      <a:r>
                        <a:rPr lang="fr-FR" sz="1600" b="0" dirty="0"/>
                        <a:t>Pré-requis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600" kern="1200" dirty="0">
                          <a:solidFill>
                            <a:schemeClr val="dk1"/>
                          </a:solidFill>
                          <a:latin typeface="+mn-lt"/>
                          <a:ea typeface="+mn-ea"/>
                          <a:cs typeface="+mn-cs"/>
                        </a:rPr>
                        <a:t>Ne pas renseigner car non analysé à ce jour,</a:t>
                      </a:r>
                      <a:r>
                        <a:rPr lang="fr-FR" sz="1600" kern="1200" baseline="0" dirty="0">
                          <a:solidFill>
                            <a:schemeClr val="dk1"/>
                          </a:solidFill>
                          <a:latin typeface="+mn-lt"/>
                          <a:ea typeface="+mn-ea"/>
                          <a:cs typeface="+mn-cs"/>
                        </a:rPr>
                        <a:t> sauf si le suivi préalable d’un stage existant dans RenoiRH est nécessaire, vous pouvez alors le saisir </a:t>
                      </a:r>
                      <a:endParaRPr lang="fr-FR" sz="1600" kern="1200" dirty="0">
                        <a:solidFill>
                          <a:schemeClr val="dk1"/>
                        </a:solidFill>
                        <a:latin typeface="+mn-lt"/>
                        <a:ea typeface="+mn-ea"/>
                        <a:cs typeface="+mn-cs"/>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523873510"/>
                  </a:ext>
                </a:extLst>
              </a:tr>
            </a:tbl>
          </a:graphicData>
        </a:graphic>
      </p:graphicFrame>
      <p:pic>
        <p:nvPicPr>
          <p:cNvPr id="47" name="Image 46"/>
          <p:cNvPicPr/>
          <p:nvPr/>
        </p:nvPicPr>
        <p:blipFill>
          <a:blip r:embed="rId3">
            <a:extLst>
              <a:ext uri="{28A0092B-C50C-407E-A947-70E740481C1C}">
                <a14:useLocalDpi xmlns:a14="http://schemas.microsoft.com/office/drawing/2010/main" val="0"/>
              </a:ext>
            </a:extLst>
          </a:blip>
          <a:stretch>
            <a:fillRect/>
          </a:stretch>
        </p:blipFill>
        <p:spPr>
          <a:xfrm>
            <a:off x="8943166" y="4296721"/>
            <a:ext cx="1397000" cy="1545590"/>
          </a:xfrm>
          <a:prstGeom prst="rect">
            <a:avLst/>
          </a:prstGeom>
        </p:spPr>
      </p:pic>
      <p:sp>
        <p:nvSpPr>
          <p:cNvPr id="59" name="ZoneTexte 58">
            <a:extLst>
              <a:ext uri="{FF2B5EF4-FFF2-40B4-BE49-F238E27FC236}">
                <a16:creationId xmlns:a16="http://schemas.microsoft.com/office/drawing/2014/main" id="{03430FC9-4777-4EA0-91CA-FFAAB0BACFFE}"/>
              </a:ext>
            </a:extLst>
          </p:cNvPr>
          <p:cNvSpPr txBox="1"/>
          <p:nvPr/>
        </p:nvSpPr>
        <p:spPr>
          <a:xfrm>
            <a:off x="4072515" y="693823"/>
            <a:ext cx="7340919" cy="323165"/>
          </a:xfrm>
          <a:prstGeom prst="rect">
            <a:avLst/>
          </a:prstGeom>
          <a:solidFill>
            <a:srgbClr val="00AC8C"/>
          </a:solidFill>
        </p:spPr>
        <p:txBody>
          <a:bodyPr wrap="square" rtlCol="0">
            <a:spAutoFit/>
          </a:bodyPr>
          <a:lstStyle/>
          <a:p>
            <a:r>
              <a:rPr lang="fr-FR" sz="1500" b="1" dirty="0">
                <a:solidFill>
                  <a:schemeClr val="bg1"/>
                </a:solidFill>
              </a:rPr>
              <a:t>Accès à l’écran </a:t>
            </a:r>
            <a:r>
              <a:rPr lang="fr-FR" sz="1500" dirty="0">
                <a:solidFill>
                  <a:schemeClr val="bg1"/>
                </a:solidFill>
              </a:rPr>
              <a:t>: Formation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Offre de formation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Elaborer des stages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Contenu des stages</a:t>
            </a:r>
            <a:endParaRPr lang="fr-FR" sz="1500" dirty="0">
              <a:solidFill>
                <a:schemeClr val="bg1"/>
              </a:solidFill>
            </a:endParaRPr>
          </a:p>
        </p:txBody>
      </p:sp>
      <p:sp>
        <p:nvSpPr>
          <p:cNvPr id="60" name="Rectangle : avec coins arrondis en diagonale 59">
            <a:extLst>
              <a:ext uri="{FF2B5EF4-FFF2-40B4-BE49-F238E27FC236}">
                <a16:creationId xmlns:a16="http://schemas.microsoft.com/office/drawing/2014/main" id="{468C0860-C185-45F2-8939-16C3DC1BEDAF}"/>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61" name="Rectangle : avec coins arrondis en diagonale 60">
            <a:extLst>
              <a:ext uri="{FF2B5EF4-FFF2-40B4-BE49-F238E27FC236}">
                <a16:creationId xmlns:a16="http://schemas.microsoft.com/office/drawing/2014/main" id="{2AA84F02-4F0E-40A4-BCA5-4C0CD0080592}"/>
              </a:ext>
            </a:extLst>
          </p:cNvPr>
          <p:cNvSpPr/>
          <p:nvPr/>
        </p:nvSpPr>
        <p:spPr>
          <a:xfrm>
            <a:off x="60960" y="1604709"/>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 –</a:t>
            </a:r>
            <a:br>
              <a:rPr lang="fr-FR" sz="1000" dirty="0"/>
            </a:br>
            <a:r>
              <a:rPr lang="fr-FR" sz="1000" dirty="0"/>
              <a:t>Stage / Session</a:t>
            </a:r>
          </a:p>
        </p:txBody>
      </p:sp>
      <p:sp>
        <p:nvSpPr>
          <p:cNvPr id="62" name="Rectangle : avec coins arrondis en diagonale 61">
            <a:extLst>
              <a:ext uri="{FF2B5EF4-FFF2-40B4-BE49-F238E27FC236}">
                <a16:creationId xmlns:a16="http://schemas.microsoft.com/office/drawing/2014/main" id="{5E13DFFE-D11C-48E6-9B3F-706E90F296C4}"/>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63" name="Rectangle : avec coins arrondis en diagonale 62">
            <a:extLst>
              <a:ext uri="{FF2B5EF4-FFF2-40B4-BE49-F238E27FC236}">
                <a16:creationId xmlns:a16="http://schemas.microsoft.com/office/drawing/2014/main" id="{1F18D05D-78C2-4B5E-93F8-33D04BDC46DE}"/>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77" name="Rectangle : avec coins arrondis en diagonale 76">
            <a:extLst>
              <a:ext uri="{FF2B5EF4-FFF2-40B4-BE49-F238E27FC236}">
                <a16:creationId xmlns:a16="http://schemas.microsoft.com/office/drawing/2014/main" id="{751892B6-FDAA-4DB6-AF23-71E92EBB90DC}"/>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78" name="Rectangle : avec coins arrondis en diagonale 77">
            <a:extLst>
              <a:ext uri="{FF2B5EF4-FFF2-40B4-BE49-F238E27FC236}">
                <a16:creationId xmlns:a16="http://schemas.microsoft.com/office/drawing/2014/main" id="{7AE76BD9-0CCA-41BD-8703-408C61742097}"/>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79" name="Rectangle : avec coins arrondis en diagonale 78">
            <a:extLst>
              <a:ext uri="{FF2B5EF4-FFF2-40B4-BE49-F238E27FC236}">
                <a16:creationId xmlns:a16="http://schemas.microsoft.com/office/drawing/2014/main" id="{BE684051-F6D3-4437-8D8C-46A48EC8ACAF}"/>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80" name="Rectangle : avec coins arrondis en diagonale 79">
            <a:extLst>
              <a:ext uri="{FF2B5EF4-FFF2-40B4-BE49-F238E27FC236}">
                <a16:creationId xmlns:a16="http://schemas.microsoft.com/office/drawing/2014/main" id="{6E3E5112-94DD-4332-82DF-D83F9A185C76}"/>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81" name="Rectangle : avec coins arrondis en diagonale 80">
            <a:extLst>
              <a:ext uri="{FF2B5EF4-FFF2-40B4-BE49-F238E27FC236}">
                <a16:creationId xmlns:a16="http://schemas.microsoft.com/office/drawing/2014/main" id="{8216BF89-40C1-4A26-B5A2-6EC440868E99}"/>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7" name="Espace réservé de la date 6">
            <a:extLst>
              <a:ext uri="{FF2B5EF4-FFF2-40B4-BE49-F238E27FC236}">
                <a16:creationId xmlns:a16="http://schemas.microsoft.com/office/drawing/2014/main" id="{527B5911-486D-44FD-81EB-E849B9A682AA}"/>
              </a:ext>
            </a:extLst>
          </p:cNvPr>
          <p:cNvSpPr>
            <a:spLocks noGrp="1"/>
          </p:cNvSpPr>
          <p:nvPr>
            <p:ph type="dt" sz="half" idx="10"/>
          </p:nvPr>
        </p:nvSpPr>
        <p:spPr/>
        <p:txBody>
          <a:bodyPr/>
          <a:lstStyle/>
          <a:p>
            <a:endParaRPr lang="fr-FR" dirty="0"/>
          </a:p>
        </p:txBody>
      </p:sp>
      <p:grpSp>
        <p:nvGrpSpPr>
          <p:cNvPr id="46" name="Groupe 45"/>
          <p:cNvGrpSpPr/>
          <p:nvPr/>
        </p:nvGrpSpPr>
        <p:grpSpPr>
          <a:xfrm>
            <a:off x="11278503" y="121767"/>
            <a:ext cx="756938" cy="527878"/>
            <a:chOff x="10975331" y="352297"/>
            <a:chExt cx="756938" cy="527878"/>
          </a:xfrm>
        </p:grpSpPr>
        <p:sp>
          <p:nvSpPr>
            <p:cNvPr id="48" name="Rectangle avec coins arrondis en diagonale 47"/>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ZoneTexte 50"/>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
        <p:nvSpPr>
          <p:cNvPr id="5" name="Espace réservé du numéro de diapositive 4">
            <a:extLst>
              <a:ext uri="{FF2B5EF4-FFF2-40B4-BE49-F238E27FC236}">
                <a16:creationId xmlns:a16="http://schemas.microsoft.com/office/drawing/2014/main" id="{CE7792F2-66E0-4B04-9530-6870154F2018}"/>
              </a:ext>
            </a:extLst>
          </p:cNvPr>
          <p:cNvSpPr>
            <a:spLocks noGrp="1"/>
          </p:cNvSpPr>
          <p:nvPr>
            <p:ph type="sldNum" sz="quarter" idx="12"/>
          </p:nvPr>
        </p:nvSpPr>
        <p:spPr/>
        <p:txBody>
          <a:bodyPr/>
          <a:lstStyle/>
          <a:p>
            <a:fld id="{FE954997-C674-43B3-87A7-1C878AE16C45}" type="slidenum">
              <a:rPr lang="fr-FR" smtClean="0"/>
              <a:pPr/>
              <a:t>34</a:t>
            </a:fld>
            <a:endParaRPr lang="fr-FR" dirty="0"/>
          </a:p>
        </p:txBody>
      </p:sp>
    </p:spTree>
    <p:extLst>
      <p:ext uri="{BB962C8B-B14F-4D97-AF65-F5344CB8AC3E}">
        <p14:creationId xmlns:p14="http://schemas.microsoft.com/office/powerpoint/2010/main" val="3035365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29861D-8E4D-46C9-944E-A18C43C54915}"/>
              </a:ext>
            </a:extLst>
          </p:cNvPr>
          <p:cNvSpPr>
            <a:spLocks noGrp="1"/>
          </p:cNvSpPr>
          <p:nvPr>
            <p:ph type="title"/>
          </p:nvPr>
        </p:nvSpPr>
        <p:spPr/>
        <p:txBody>
          <a:bodyPr>
            <a:normAutofit fontScale="90000"/>
          </a:bodyPr>
          <a:lstStyle/>
          <a:p>
            <a:r>
              <a:rPr lang="fr-FR" dirty="0"/>
              <a:t>Fiche détaillée du stage sur le Self mobile</a:t>
            </a:r>
          </a:p>
        </p:txBody>
      </p:sp>
      <p:sp>
        <p:nvSpPr>
          <p:cNvPr id="4" name="Espace réservé du pied de page 3">
            <a:extLst>
              <a:ext uri="{FF2B5EF4-FFF2-40B4-BE49-F238E27FC236}">
                <a16:creationId xmlns:a16="http://schemas.microsoft.com/office/drawing/2014/main" id="{3FD7EE6D-FC7C-4933-9F9F-FE0CEC3405DA}"/>
              </a:ext>
            </a:extLst>
          </p:cNvPr>
          <p:cNvSpPr>
            <a:spLocks noGrp="1"/>
          </p:cNvSpPr>
          <p:nvPr>
            <p:ph type="ftr" sz="quarter" idx="11"/>
          </p:nvPr>
        </p:nvSpPr>
        <p:spPr/>
        <p:txBody>
          <a:bodyPr/>
          <a:lstStyle/>
          <a:p>
            <a:r>
              <a:rPr lang="fr-FR" dirty="0"/>
              <a:t>Module 1</a:t>
            </a:r>
          </a:p>
        </p:txBody>
      </p:sp>
      <p:sp>
        <p:nvSpPr>
          <p:cNvPr id="16" name="ZoneTexte 15">
            <a:extLst>
              <a:ext uri="{FF2B5EF4-FFF2-40B4-BE49-F238E27FC236}">
                <a16:creationId xmlns:a16="http://schemas.microsoft.com/office/drawing/2014/main" id="{D85EF928-4232-4DD2-A0E9-A6D9218A65EB}"/>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Créer un stage / une session</a:t>
            </a:r>
          </a:p>
        </p:txBody>
      </p:sp>
      <p:sp>
        <p:nvSpPr>
          <p:cNvPr id="26" name="Rectangle : avec coins arrondis en diagonale 25">
            <a:extLst>
              <a:ext uri="{FF2B5EF4-FFF2-40B4-BE49-F238E27FC236}">
                <a16:creationId xmlns:a16="http://schemas.microsoft.com/office/drawing/2014/main" id="{E049399E-A24E-4CF3-8AD0-F71210863834}"/>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27" name="Rectangle : avec coins arrondis en diagonale 26">
            <a:extLst>
              <a:ext uri="{FF2B5EF4-FFF2-40B4-BE49-F238E27FC236}">
                <a16:creationId xmlns:a16="http://schemas.microsoft.com/office/drawing/2014/main" id="{4D479312-7D89-41D1-A4E0-CD4CDC69B94F}"/>
              </a:ext>
            </a:extLst>
          </p:cNvPr>
          <p:cNvSpPr/>
          <p:nvPr/>
        </p:nvSpPr>
        <p:spPr>
          <a:xfrm>
            <a:off x="60960" y="1604709"/>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 –</a:t>
            </a:r>
            <a:br>
              <a:rPr lang="fr-FR" sz="1000" dirty="0"/>
            </a:br>
            <a:r>
              <a:rPr lang="fr-FR" sz="1000" dirty="0"/>
              <a:t>Stage / Session</a:t>
            </a:r>
          </a:p>
        </p:txBody>
      </p:sp>
      <p:sp>
        <p:nvSpPr>
          <p:cNvPr id="28" name="Rectangle : avec coins arrondis en diagonale 27">
            <a:extLst>
              <a:ext uri="{FF2B5EF4-FFF2-40B4-BE49-F238E27FC236}">
                <a16:creationId xmlns:a16="http://schemas.microsoft.com/office/drawing/2014/main" id="{BB476F1C-4E8D-4BFE-BF48-304C1E238C79}"/>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29" name="Rectangle : avec coins arrondis en diagonale 28">
            <a:extLst>
              <a:ext uri="{FF2B5EF4-FFF2-40B4-BE49-F238E27FC236}">
                <a16:creationId xmlns:a16="http://schemas.microsoft.com/office/drawing/2014/main" id="{2099CBBE-1BB5-4694-9E26-3B104925736F}"/>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30" name="Rectangle : avec coins arrondis en diagonale 29">
            <a:extLst>
              <a:ext uri="{FF2B5EF4-FFF2-40B4-BE49-F238E27FC236}">
                <a16:creationId xmlns:a16="http://schemas.microsoft.com/office/drawing/2014/main" id="{78730730-8B9C-443F-AEE9-F583C2F994A3}"/>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31" name="Rectangle : avec coins arrondis en diagonale 30">
            <a:extLst>
              <a:ext uri="{FF2B5EF4-FFF2-40B4-BE49-F238E27FC236}">
                <a16:creationId xmlns:a16="http://schemas.microsoft.com/office/drawing/2014/main" id="{42DBE654-59BA-4822-9BD0-E9CB5773F3B4}"/>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32" name="Rectangle : avec coins arrondis en diagonale 31">
            <a:extLst>
              <a:ext uri="{FF2B5EF4-FFF2-40B4-BE49-F238E27FC236}">
                <a16:creationId xmlns:a16="http://schemas.microsoft.com/office/drawing/2014/main" id="{89412512-1611-4708-B98A-BCEDBCFA04E8}"/>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33" name="Rectangle : avec coins arrondis en diagonale 32">
            <a:extLst>
              <a:ext uri="{FF2B5EF4-FFF2-40B4-BE49-F238E27FC236}">
                <a16:creationId xmlns:a16="http://schemas.microsoft.com/office/drawing/2014/main" id="{819905F4-1C0B-48C7-8437-513667C353C9}"/>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44" name="Rectangle : avec coins arrondis en diagonale 43">
            <a:extLst>
              <a:ext uri="{FF2B5EF4-FFF2-40B4-BE49-F238E27FC236}">
                <a16:creationId xmlns:a16="http://schemas.microsoft.com/office/drawing/2014/main" id="{37F92850-490E-4FD3-8F7B-4D79FB0B55FB}"/>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7" name="Espace réservé de la date 6">
            <a:extLst>
              <a:ext uri="{FF2B5EF4-FFF2-40B4-BE49-F238E27FC236}">
                <a16:creationId xmlns:a16="http://schemas.microsoft.com/office/drawing/2014/main" id="{64ECCE0F-7B6A-4588-9B7D-66E2B30FC9EC}"/>
              </a:ext>
            </a:extLst>
          </p:cNvPr>
          <p:cNvSpPr>
            <a:spLocks noGrp="1"/>
          </p:cNvSpPr>
          <p:nvPr>
            <p:ph type="dt" sz="half" idx="10"/>
          </p:nvPr>
        </p:nvSpPr>
        <p:spPr/>
        <p:txBody>
          <a:bodyPr/>
          <a:lstStyle/>
          <a:p>
            <a:endParaRPr lang="fr-FR" dirty="0"/>
          </a:p>
        </p:txBody>
      </p:sp>
      <p:pic>
        <p:nvPicPr>
          <p:cNvPr id="5" name="Image 4"/>
          <p:cNvPicPr>
            <a:picLocks noChangeAspect="1"/>
          </p:cNvPicPr>
          <p:nvPr/>
        </p:nvPicPr>
        <p:blipFill>
          <a:blip r:embed="rId2"/>
          <a:stretch>
            <a:fillRect/>
          </a:stretch>
        </p:blipFill>
        <p:spPr>
          <a:xfrm>
            <a:off x="1418441" y="1895329"/>
            <a:ext cx="6332456" cy="2609584"/>
          </a:xfrm>
          <a:prstGeom prst="rect">
            <a:avLst/>
          </a:prstGeom>
        </p:spPr>
      </p:pic>
      <p:sp>
        <p:nvSpPr>
          <p:cNvPr id="18" name="Espace réservé du contenu 2">
            <a:extLst>
              <a:ext uri="{FF2B5EF4-FFF2-40B4-BE49-F238E27FC236}">
                <a16:creationId xmlns:a16="http://schemas.microsoft.com/office/drawing/2014/main" id="{2EA15F25-E26C-4D84-A927-FAF7C389F513}"/>
              </a:ext>
            </a:extLst>
          </p:cNvPr>
          <p:cNvSpPr>
            <a:spLocks noGrp="1"/>
          </p:cNvSpPr>
          <p:nvPr>
            <p:ph idx="1"/>
          </p:nvPr>
        </p:nvSpPr>
        <p:spPr>
          <a:xfrm>
            <a:off x="1247258" y="1302028"/>
            <a:ext cx="10106542" cy="520853"/>
          </a:xfrm>
        </p:spPr>
        <p:txBody>
          <a:bodyPr>
            <a:normAutofit fontScale="92500" lnSpcReduction="10000"/>
          </a:bodyPr>
          <a:lstStyle/>
          <a:p>
            <a:r>
              <a:rPr lang="fr-FR" dirty="0">
                <a:latin typeface="+mn-lt"/>
              </a:rPr>
              <a:t>Une fiche descriptive du stage peut être éditée (amélioration du format </a:t>
            </a:r>
            <a:r>
              <a:rPr lang="fr-FR" dirty="0" smtClean="0">
                <a:latin typeface="+mn-lt"/>
              </a:rPr>
              <a:t>demandée) </a:t>
            </a:r>
            <a:r>
              <a:rPr lang="fr-FR" dirty="0">
                <a:latin typeface="+mn-lt"/>
              </a:rPr>
              <a:t>non accessible sur la base </a:t>
            </a:r>
            <a:r>
              <a:rPr lang="fr-FR" dirty="0" smtClean="0">
                <a:latin typeface="+mn-lt"/>
              </a:rPr>
              <a:t>école </a:t>
            </a:r>
            <a:r>
              <a:rPr lang="fr-FR" dirty="0">
                <a:latin typeface="+mn-lt"/>
              </a:rPr>
              <a:t>: </a:t>
            </a:r>
          </a:p>
        </p:txBody>
      </p:sp>
      <p:sp>
        <p:nvSpPr>
          <p:cNvPr id="8" name="Rectangle 7"/>
          <p:cNvSpPr/>
          <p:nvPr/>
        </p:nvSpPr>
        <p:spPr>
          <a:xfrm>
            <a:off x="5647447" y="2935432"/>
            <a:ext cx="1306163" cy="210605"/>
          </a:xfrm>
          <a:prstGeom prst="rect">
            <a:avLst/>
          </a:prstGeom>
          <a:no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ZoneTexte 19">
            <a:extLst>
              <a:ext uri="{FF2B5EF4-FFF2-40B4-BE49-F238E27FC236}">
                <a16:creationId xmlns:a16="http://schemas.microsoft.com/office/drawing/2014/main" id="{EE8BF34A-E8EA-409C-AE02-22B3CC300291}"/>
              </a:ext>
            </a:extLst>
          </p:cNvPr>
          <p:cNvSpPr txBox="1"/>
          <p:nvPr/>
        </p:nvSpPr>
        <p:spPr>
          <a:xfrm>
            <a:off x="4072515" y="693823"/>
            <a:ext cx="7340919" cy="315471"/>
          </a:xfrm>
          <a:prstGeom prst="rect">
            <a:avLst/>
          </a:prstGeom>
          <a:solidFill>
            <a:srgbClr val="00AC8C"/>
          </a:solidFill>
        </p:spPr>
        <p:txBody>
          <a:bodyPr wrap="square" rtlCol="0">
            <a:spAutoFit/>
          </a:bodyPr>
          <a:lstStyle/>
          <a:p>
            <a:r>
              <a:rPr lang="fr-FR" sz="1450" b="1" dirty="0">
                <a:solidFill>
                  <a:schemeClr val="bg1"/>
                </a:solidFill>
              </a:rPr>
              <a:t>Accès à l’écran </a:t>
            </a:r>
            <a:r>
              <a:rPr lang="fr-FR" sz="1450" dirty="0">
                <a:solidFill>
                  <a:schemeClr val="bg1"/>
                </a:solidFill>
              </a:rPr>
              <a:t>: Formation </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Offre de formation </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Elaborer des stages </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Définition des stages</a:t>
            </a:r>
            <a:endParaRPr lang="fr-FR" sz="1450" dirty="0">
              <a:solidFill>
                <a:schemeClr val="bg1"/>
              </a:solidFill>
            </a:endParaRPr>
          </a:p>
        </p:txBody>
      </p:sp>
      <p:pic>
        <p:nvPicPr>
          <p:cNvPr id="9" name="Image 8"/>
          <p:cNvPicPr>
            <a:picLocks noChangeAspect="1"/>
          </p:cNvPicPr>
          <p:nvPr/>
        </p:nvPicPr>
        <p:blipFill>
          <a:blip r:embed="rId3"/>
          <a:stretch>
            <a:fillRect/>
          </a:stretch>
        </p:blipFill>
        <p:spPr>
          <a:xfrm>
            <a:off x="7009404" y="2072709"/>
            <a:ext cx="4344396" cy="4197406"/>
          </a:xfrm>
          <a:prstGeom prst="rect">
            <a:avLst/>
          </a:prstGeom>
          <a:ln>
            <a:solidFill>
              <a:schemeClr val="accent1"/>
            </a:solidFill>
          </a:ln>
        </p:spPr>
      </p:pic>
      <p:sp>
        <p:nvSpPr>
          <p:cNvPr id="3" name="Espace réservé du numéro de diapositive 2">
            <a:extLst>
              <a:ext uri="{FF2B5EF4-FFF2-40B4-BE49-F238E27FC236}">
                <a16:creationId xmlns:a16="http://schemas.microsoft.com/office/drawing/2014/main" id="{AD56DE84-95AC-41EC-BF2C-23A5D518AD8B}"/>
              </a:ext>
            </a:extLst>
          </p:cNvPr>
          <p:cNvSpPr>
            <a:spLocks noGrp="1"/>
          </p:cNvSpPr>
          <p:nvPr>
            <p:ph type="sldNum" sz="quarter" idx="12"/>
          </p:nvPr>
        </p:nvSpPr>
        <p:spPr/>
        <p:txBody>
          <a:bodyPr/>
          <a:lstStyle/>
          <a:p>
            <a:fld id="{FE954997-C674-43B3-87A7-1C878AE16C45}" type="slidenum">
              <a:rPr lang="fr-FR" smtClean="0"/>
              <a:pPr/>
              <a:t>35</a:t>
            </a:fld>
            <a:endParaRPr lang="fr-FR" dirty="0"/>
          </a:p>
        </p:txBody>
      </p:sp>
    </p:spTree>
    <p:extLst>
      <p:ext uri="{BB962C8B-B14F-4D97-AF65-F5344CB8AC3E}">
        <p14:creationId xmlns:p14="http://schemas.microsoft.com/office/powerpoint/2010/main" val="2313487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29861D-8E4D-46C9-944E-A18C43C54915}"/>
              </a:ext>
            </a:extLst>
          </p:cNvPr>
          <p:cNvSpPr>
            <a:spLocks noGrp="1"/>
          </p:cNvSpPr>
          <p:nvPr>
            <p:ph type="title"/>
          </p:nvPr>
        </p:nvSpPr>
        <p:spPr>
          <a:xfrm>
            <a:off x="1247258" y="166346"/>
            <a:ext cx="10754242" cy="568102"/>
          </a:xfrm>
        </p:spPr>
        <p:txBody>
          <a:bodyPr>
            <a:normAutofit fontScale="90000"/>
          </a:bodyPr>
          <a:lstStyle/>
          <a:p>
            <a:r>
              <a:rPr lang="fr-FR" dirty="0"/>
              <a:t>2-1-4 Recommandations de saisie stages avec sessions en 2022</a:t>
            </a:r>
          </a:p>
        </p:txBody>
      </p:sp>
      <p:sp>
        <p:nvSpPr>
          <p:cNvPr id="4" name="Espace réservé du pied de page 3">
            <a:extLst>
              <a:ext uri="{FF2B5EF4-FFF2-40B4-BE49-F238E27FC236}">
                <a16:creationId xmlns:a16="http://schemas.microsoft.com/office/drawing/2014/main" id="{3FD7EE6D-FC7C-4933-9F9F-FE0CEC3405DA}"/>
              </a:ext>
            </a:extLst>
          </p:cNvPr>
          <p:cNvSpPr>
            <a:spLocks noGrp="1"/>
          </p:cNvSpPr>
          <p:nvPr>
            <p:ph type="ftr" sz="quarter" idx="11"/>
          </p:nvPr>
        </p:nvSpPr>
        <p:spPr/>
        <p:txBody>
          <a:bodyPr/>
          <a:lstStyle/>
          <a:p>
            <a:r>
              <a:rPr lang="fr-FR" dirty="0"/>
              <a:t>Module 1</a:t>
            </a:r>
          </a:p>
        </p:txBody>
      </p:sp>
      <p:sp>
        <p:nvSpPr>
          <p:cNvPr id="16" name="ZoneTexte 15">
            <a:extLst>
              <a:ext uri="{FF2B5EF4-FFF2-40B4-BE49-F238E27FC236}">
                <a16:creationId xmlns:a16="http://schemas.microsoft.com/office/drawing/2014/main" id="{7A64E1A5-D36D-40E7-BB13-4060CDBC1B0E}"/>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Créer un stage / une session</a:t>
            </a:r>
          </a:p>
        </p:txBody>
      </p:sp>
      <p:sp>
        <p:nvSpPr>
          <p:cNvPr id="17" name="Rectangle : avec coins arrondis en haut 16">
            <a:extLst>
              <a:ext uri="{FF2B5EF4-FFF2-40B4-BE49-F238E27FC236}">
                <a16:creationId xmlns:a16="http://schemas.microsoft.com/office/drawing/2014/main" id="{C2E387BF-BB6E-4C27-9982-B1329F39FF7B}"/>
              </a:ext>
            </a:extLst>
          </p:cNvPr>
          <p:cNvSpPr/>
          <p:nvPr/>
        </p:nvSpPr>
        <p:spPr>
          <a:xfrm>
            <a:off x="6912927" y="1266521"/>
            <a:ext cx="4140000" cy="766943"/>
          </a:xfrm>
          <a:prstGeom prst="round2SameRect">
            <a:avLst/>
          </a:prstGeom>
          <a:solidFill>
            <a:schemeClr val="accent5"/>
          </a:solidFill>
          <a:ln>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fr-FR" sz="2000" b="1" dirty="0">
                <a:solidFill>
                  <a:schemeClr val="bg1"/>
                </a:solidFill>
              </a:rPr>
              <a:t>Cas des stages existants</a:t>
            </a:r>
          </a:p>
          <a:p>
            <a:pPr algn="ctr"/>
            <a:r>
              <a:rPr lang="fr-FR" sz="2000" b="1" dirty="0">
                <a:solidFill>
                  <a:schemeClr val="bg1"/>
                </a:solidFill>
              </a:rPr>
              <a:t>(aucun stage la 1</a:t>
            </a:r>
            <a:r>
              <a:rPr lang="fr-FR" sz="2000" b="1" baseline="30000" dirty="0">
                <a:solidFill>
                  <a:schemeClr val="bg1"/>
                </a:solidFill>
              </a:rPr>
              <a:t>ère</a:t>
            </a:r>
            <a:r>
              <a:rPr lang="fr-FR" sz="2000" b="1" dirty="0">
                <a:solidFill>
                  <a:schemeClr val="bg1"/>
                </a:solidFill>
              </a:rPr>
              <a:t> année)</a:t>
            </a:r>
          </a:p>
        </p:txBody>
      </p:sp>
      <p:sp>
        <p:nvSpPr>
          <p:cNvPr id="18" name="Rectangle 17">
            <a:extLst>
              <a:ext uri="{FF2B5EF4-FFF2-40B4-BE49-F238E27FC236}">
                <a16:creationId xmlns:a16="http://schemas.microsoft.com/office/drawing/2014/main" id="{A304CA6A-1786-42D7-9785-F67EBE414F7C}"/>
              </a:ext>
            </a:extLst>
          </p:cNvPr>
          <p:cNvSpPr/>
          <p:nvPr/>
        </p:nvSpPr>
        <p:spPr>
          <a:xfrm>
            <a:off x="6912927" y="2033463"/>
            <a:ext cx="4140000" cy="408099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F7A898DB-7E33-456E-AF45-6FCAE7BCE49D}"/>
              </a:ext>
            </a:extLst>
          </p:cNvPr>
          <p:cNvSpPr/>
          <p:nvPr/>
        </p:nvSpPr>
        <p:spPr>
          <a:xfrm>
            <a:off x="7026964" y="2151836"/>
            <a:ext cx="4068474" cy="3962623"/>
          </a:xfrm>
          <a:prstGeom prst="rect">
            <a:avLst/>
          </a:prstGeom>
        </p:spPr>
        <p:txBody>
          <a:bodyPr wrap="square" lIns="0">
            <a:spAutoFit/>
          </a:bodyPr>
          <a:lstStyle/>
          <a:p>
            <a:pPr marL="174625" indent="-174625">
              <a:spcBef>
                <a:spcPts val="300"/>
              </a:spcBef>
              <a:buClr>
                <a:schemeClr val="accent5"/>
              </a:buClr>
              <a:buFont typeface="Arial" panose="020B0604020202020204" pitchFamily="34" charset="0"/>
              <a:buChar char="•"/>
            </a:pPr>
            <a:r>
              <a:rPr lang="fr-FR" b="1" dirty="0">
                <a:solidFill>
                  <a:schemeClr val="dk1">
                    <a:hueOff val="0"/>
                    <a:satOff val="0"/>
                    <a:lumOff val="0"/>
                    <a:alphaOff val="0"/>
                  </a:schemeClr>
                </a:solidFill>
              </a:rPr>
              <a:t>Cas d’un stage à reconduire </a:t>
            </a:r>
            <a:r>
              <a:rPr lang="fr-FR" dirty="0">
                <a:solidFill>
                  <a:schemeClr val="dk1">
                    <a:hueOff val="0"/>
                    <a:satOff val="0"/>
                    <a:lumOff val="0"/>
                    <a:alphaOff val="0"/>
                  </a:schemeClr>
                </a:solidFill>
              </a:rPr>
              <a:t>: l’UO organisatrice saisit une ou plusieurs sessions pour l’année à venir</a:t>
            </a:r>
          </a:p>
          <a:p>
            <a:pPr marL="174625" indent="-174625">
              <a:spcBef>
                <a:spcPts val="300"/>
              </a:spcBef>
              <a:buClr>
                <a:schemeClr val="accent5"/>
              </a:buClr>
              <a:buFont typeface="Arial" panose="020B0604020202020204" pitchFamily="34" charset="0"/>
              <a:buChar char="•"/>
            </a:pPr>
            <a:endParaRPr lang="fr-FR" sz="500" dirty="0">
              <a:solidFill>
                <a:schemeClr val="dk1">
                  <a:hueOff val="0"/>
                  <a:satOff val="0"/>
                  <a:lumOff val="0"/>
                  <a:alphaOff val="0"/>
                </a:schemeClr>
              </a:solidFill>
            </a:endParaRPr>
          </a:p>
          <a:p>
            <a:pPr marL="174625" indent="-174625">
              <a:spcBef>
                <a:spcPts val="300"/>
              </a:spcBef>
              <a:buClr>
                <a:schemeClr val="accent5"/>
              </a:buClr>
              <a:buFont typeface="Arial" panose="020B0604020202020204" pitchFamily="34" charset="0"/>
              <a:buChar char="•"/>
            </a:pPr>
            <a:r>
              <a:rPr lang="fr-FR" b="1" dirty="0">
                <a:solidFill>
                  <a:schemeClr val="dk1">
                    <a:hueOff val="0"/>
                    <a:satOff val="0"/>
                    <a:lumOff val="0"/>
                    <a:alphaOff val="0"/>
                  </a:schemeClr>
                </a:solidFill>
              </a:rPr>
              <a:t>Cas d’un stage à ne pas reconduire </a:t>
            </a:r>
            <a:r>
              <a:rPr lang="fr-FR" dirty="0">
                <a:solidFill>
                  <a:schemeClr val="dk1">
                    <a:hueOff val="0"/>
                    <a:satOff val="0"/>
                    <a:lumOff val="0"/>
                    <a:alphaOff val="0"/>
                  </a:schemeClr>
                </a:solidFill>
              </a:rPr>
              <a:t>: </a:t>
            </a:r>
          </a:p>
          <a:p>
            <a:pPr marL="361950" lvl="2" indent="-180975">
              <a:spcBef>
                <a:spcPts val="300"/>
              </a:spcBef>
              <a:spcAft>
                <a:spcPts val="300"/>
              </a:spcAft>
              <a:buClr>
                <a:schemeClr val="accent5"/>
              </a:buClr>
              <a:buFont typeface="Courier New" panose="02070309020205020404" pitchFamily="49" charset="0"/>
              <a:buChar char="o"/>
            </a:pPr>
            <a:r>
              <a:rPr lang="fr-FR" dirty="0">
                <a:solidFill>
                  <a:schemeClr val="dk1">
                    <a:hueOff val="0"/>
                    <a:satOff val="0"/>
                    <a:lumOff val="0"/>
                    <a:alphaOff val="0"/>
                  </a:schemeClr>
                </a:solidFill>
              </a:rPr>
              <a:t>Si des sessions sont ouvertes pour l’année en cours : conserver l’option </a:t>
            </a:r>
            <a:r>
              <a:rPr lang="fr-FR" b="1" dirty="0">
                <a:solidFill>
                  <a:schemeClr val="dk1">
                    <a:hueOff val="0"/>
                    <a:satOff val="0"/>
                    <a:lumOff val="0"/>
                    <a:alphaOff val="0"/>
                  </a:schemeClr>
                </a:solidFill>
              </a:rPr>
              <a:t>Publiable</a:t>
            </a:r>
            <a:r>
              <a:rPr lang="fr-FR" dirty="0">
                <a:solidFill>
                  <a:schemeClr val="dk1">
                    <a:hueOff val="0"/>
                    <a:satOff val="0"/>
                    <a:lumOff val="0"/>
                    <a:alphaOff val="0"/>
                  </a:schemeClr>
                </a:solidFill>
              </a:rPr>
              <a:t> sur le stage et activer l’option </a:t>
            </a:r>
            <a:r>
              <a:rPr lang="fr-FR" b="1" dirty="0">
                <a:solidFill>
                  <a:schemeClr val="dk1">
                    <a:hueOff val="0"/>
                    <a:satOff val="0"/>
                    <a:lumOff val="0"/>
                    <a:alphaOff val="0"/>
                  </a:schemeClr>
                </a:solidFill>
              </a:rPr>
              <a:t>Non publiable </a:t>
            </a:r>
            <a:r>
              <a:rPr lang="fr-FR" dirty="0">
                <a:solidFill>
                  <a:schemeClr val="dk1">
                    <a:hueOff val="0"/>
                    <a:satOff val="0"/>
                    <a:lumOff val="0"/>
                    <a:alphaOff val="0"/>
                  </a:schemeClr>
                </a:solidFill>
              </a:rPr>
              <a:t>sur le stage après la dernière session et avant le 31/12 de l’année </a:t>
            </a:r>
          </a:p>
          <a:p>
            <a:pPr marL="361950" lvl="2" indent="-180975">
              <a:spcBef>
                <a:spcPts val="300"/>
              </a:spcBef>
              <a:spcAft>
                <a:spcPts val="300"/>
              </a:spcAft>
              <a:buClr>
                <a:schemeClr val="accent5"/>
              </a:buClr>
              <a:buFont typeface="Courier New" panose="02070309020205020404" pitchFamily="49" charset="0"/>
              <a:buChar char="o"/>
            </a:pPr>
            <a:r>
              <a:rPr lang="fr-FR" dirty="0">
                <a:solidFill>
                  <a:schemeClr val="dk1">
                    <a:hueOff val="0"/>
                    <a:satOff val="0"/>
                    <a:lumOff val="0"/>
                    <a:alphaOff val="0"/>
                  </a:schemeClr>
                </a:solidFill>
              </a:rPr>
              <a:t>S’il n’y a pas de session ouverte pour l’année en cours : conserver l’option </a:t>
            </a:r>
            <a:r>
              <a:rPr lang="fr-FR" b="1" dirty="0">
                <a:solidFill>
                  <a:schemeClr val="dk1">
                    <a:hueOff val="0"/>
                    <a:satOff val="0"/>
                    <a:lumOff val="0"/>
                    <a:alphaOff val="0"/>
                  </a:schemeClr>
                </a:solidFill>
              </a:rPr>
              <a:t>Non publiable </a:t>
            </a:r>
            <a:r>
              <a:rPr lang="fr-FR" dirty="0">
                <a:solidFill>
                  <a:schemeClr val="dk1">
                    <a:hueOff val="0"/>
                    <a:satOff val="0"/>
                    <a:lumOff val="0"/>
                    <a:alphaOff val="0"/>
                  </a:schemeClr>
                </a:solidFill>
              </a:rPr>
              <a:t>sur le stage</a:t>
            </a:r>
            <a:endParaRPr lang="fr-FR" noProof="1">
              <a:solidFill>
                <a:schemeClr val="dk1">
                  <a:hueOff val="0"/>
                  <a:satOff val="0"/>
                  <a:lumOff val="0"/>
                  <a:alphaOff val="0"/>
                </a:schemeClr>
              </a:solidFill>
            </a:endParaRPr>
          </a:p>
        </p:txBody>
      </p:sp>
      <p:sp>
        <p:nvSpPr>
          <p:cNvPr id="20" name="Rectangle : avec coins arrondis en haut 19">
            <a:extLst>
              <a:ext uri="{FF2B5EF4-FFF2-40B4-BE49-F238E27FC236}">
                <a16:creationId xmlns:a16="http://schemas.microsoft.com/office/drawing/2014/main" id="{435E04C2-B2F3-486F-BCAD-CE16BBF8ED19}"/>
              </a:ext>
            </a:extLst>
          </p:cNvPr>
          <p:cNvSpPr/>
          <p:nvPr/>
        </p:nvSpPr>
        <p:spPr>
          <a:xfrm>
            <a:off x="1977962" y="1266520"/>
            <a:ext cx="4140000" cy="766943"/>
          </a:xfrm>
          <a:prstGeom prst="round2SameRect">
            <a:avLst/>
          </a:prstGeom>
          <a:solidFill>
            <a:schemeClr val="accent2"/>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fr-FR" sz="2000" b="1" dirty="0">
                <a:solidFill>
                  <a:schemeClr val="bg1"/>
                </a:solidFill>
              </a:rPr>
              <a:t>Cas des nouveaux stages</a:t>
            </a:r>
          </a:p>
          <a:p>
            <a:pPr algn="ctr"/>
            <a:r>
              <a:rPr lang="fr-FR" sz="2000" b="1" dirty="0">
                <a:solidFill>
                  <a:schemeClr val="bg1"/>
                </a:solidFill>
              </a:rPr>
              <a:t>(100% des stages la 1</a:t>
            </a:r>
            <a:r>
              <a:rPr lang="fr-FR" sz="2000" b="1" baseline="30000" dirty="0">
                <a:solidFill>
                  <a:schemeClr val="bg1"/>
                </a:solidFill>
              </a:rPr>
              <a:t>ère</a:t>
            </a:r>
            <a:r>
              <a:rPr lang="fr-FR" sz="2000" b="1" dirty="0">
                <a:solidFill>
                  <a:schemeClr val="bg1"/>
                </a:solidFill>
              </a:rPr>
              <a:t> année)</a:t>
            </a:r>
          </a:p>
        </p:txBody>
      </p:sp>
      <p:sp>
        <p:nvSpPr>
          <p:cNvPr id="21" name="Rectangle 20">
            <a:extLst>
              <a:ext uri="{FF2B5EF4-FFF2-40B4-BE49-F238E27FC236}">
                <a16:creationId xmlns:a16="http://schemas.microsoft.com/office/drawing/2014/main" id="{DF6424C8-ABEC-4984-BD1F-EBAF23C41AB1}"/>
              </a:ext>
            </a:extLst>
          </p:cNvPr>
          <p:cNvSpPr/>
          <p:nvPr/>
        </p:nvSpPr>
        <p:spPr>
          <a:xfrm>
            <a:off x="1977962" y="2039976"/>
            <a:ext cx="4140000" cy="407448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202A378A-AF97-4531-9CF9-821974170C8C}"/>
              </a:ext>
            </a:extLst>
          </p:cNvPr>
          <p:cNvSpPr/>
          <p:nvPr/>
        </p:nvSpPr>
        <p:spPr>
          <a:xfrm>
            <a:off x="2095093" y="2273473"/>
            <a:ext cx="3908986" cy="2385268"/>
          </a:xfrm>
          <a:prstGeom prst="rect">
            <a:avLst/>
          </a:prstGeom>
        </p:spPr>
        <p:txBody>
          <a:bodyPr wrap="square" lIns="0">
            <a:spAutoFit/>
          </a:bodyPr>
          <a:lstStyle/>
          <a:p>
            <a:pPr marL="174625" indent="-174625">
              <a:spcBef>
                <a:spcPts val="300"/>
              </a:spcBef>
              <a:buClr>
                <a:schemeClr val="accent2"/>
              </a:buClr>
              <a:buFont typeface="Arial" panose="020B0604020202020204" pitchFamily="34" charset="0"/>
              <a:buChar char="•"/>
            </a:pPr>
            <a:r>
              <a:rPr lang="fr-FR" dirty="0">
                <a:solidFill>
                  <a:schemeClr val="dk1">
                    <a:hueOff val="0"/>
                    <a:satOff val="0"/>
                    <a:lumOff val="0"/>
                    <a:alphaOff val="0"/>
                  </a:schemeClr>
                </a:solidFill>
              </a:rPr>
              <a:t>L’UO organisatrice saisit les nouveaux stages dans RenoiRH Formation, avec l’option </a:t>
            </a:r>
            <a:r>
              <a:rPr lang="fr-FR" b="1" dirty="0">
                <a:solidFill>
                  <a:schemeClr val="dk1">
                    <a:hueOff val="0"/>
                    <a:satOff val="0"/>
                    <a:lumOff val="0"/>
                    <a:alphaOff val="0"/>
                  </a:schemeClr>
                </a:solidFill>
              </a:rPr>
              <a:t>Non publiable</a:t>
            </a:r>
          </a:p>
          <a:p>
            <a:pPr marL="174625" indent="-174625">
              <a:spcBef>
                <a:spcPts val="300"/>
              </a:spcBef>
              <a:buClr>
                <a:schemeClr val="accent2"/>
              </a:buClr>
              <a:buFont typeface="Arial" panose="020B0604020202020204" pitchFamily="34" charset="0"/>
              <a:buChar char="•"/>
            </a:pPr>
            <a:endParaRPr lang="fr-FR" dirty="0">
              <a:solidFill>
                <a:schemeClr val="dk1">
                  <a:hueOff val="0"/>
                  <a:satOff val="0"/>
                  <a:lumOff val="0"/>
                  <a:alphaOff val="0"/>
                </a:schemeClr>
              </a:solidFill>
            </a:endParaRPr>
          </a:p>
          <a:p>
            <a:pPr marL="174625" indent="-174625">
              <a:spcBef>
                <a:spcPts val="300"/>
              </a:spcBef>
              <a:buClr>
                <a:schemeClr val="accent2"/>
              </a:buClr>
              <a:buFont typeface="Arial" panose="020B0604020202020204" pitchFamily="34" charset="0"/>
              <a:buChar char="•"/>
            </a:pPr>
            <a:r>
              <a:rPr lang="fr-FR" dirty="0">
                <a:solidFill>
                  <a:schemeClr val="dk1">
                    <a:hueOff val="0"/>
                    <a:satOff val="0"/>
                    <a:lumOff val="0"/>
                    <a:alphaOff val="0"/>
                  </a:schemeClr>
                </a:solidFill>
              </a:rPr>
              <a:t>Lorsque la saisie du stage est finalisée, et qu’au moins une session est saisie pour 2022 : le gestionnaire active l’option </a:t>
            </a:r>
            <a:r>
              <a:rPr lang="fr-FR" b="1" dirty="0">
                <a:solidFill>
                  <a:schemeClr val="dk1">
                    <a:hueOff val="0"/>
                    <a:satOff val="0"/>
                    <a:lumOff val="0"/>
                    <a:alphaOff val="0"/>
                  </a:schemeClr>
                </a:solidFill>
              </a:rPr>
              <a:t>Publiable</a:t>
            </a:r>
            <a:r>
              <a:rPr lang="fr-FR" dirty="0">
                <a:solidFill>
                  <a:schemeClr val="dk1">
                    <a:hueOff val="0"/>
                    <a:satOff val="0"/>
                    <a:lumOff val="0"/>
                    <a:alphaOff val="0"/>
                  </a:schemeClr>
                </a:solidFill>
              </a:rPr>
              <a:t> pour le stage</a:t>
            </a:r>
          </a:p>
        </p:txBody>
      </p:sp>
      <p:sp>
        <p:nvSpPr>
          <p:cNvPr id="32" name="Rectangle : avec coins arrondis en diagonale 31">
            <a:extLst>
              <a:ext uri="{FF2B5EF4-FFF2-40B4-BE49-F238E27FC236}">
                <a16:creationId xmlns:a16="http://schemas.microsoft.com/office/drawing/2014/main" id="{C73AF2B7-2BA2-4B98-93E7-18D2BB67D9C9}"/>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33" name="Rectangle : avec coins arrondis en diagonale 32">
            <a:extLst>
              <a:ext uri="{FF2B5EF4-FFF2-40B4-BE49-F238E27FC236}">
                <a16:creationId xmlns:a16="http://schemas.microsoft.com/office/drawing/2014/main" id="{86626790-FE1A-4FCC-80AB-AA5FCA35A6B9}"/>
              </a:ext>
            </a:extLst>
          </p:cNvPr>
          <p:cNvSpPr/>
          <p:nvPr/>
        </p:nvSpPr>
        <p:spPr>
          <a:xfrm>
            <a:off x="60960" y="1604709"/>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 –</a:t>
            </a:r>
            <a:br>
              <a:rPr lang="fr-FR" sz="1000" dirty="0"/>
            </a:br>
            <a:r>
              <a:rPr lang="fr-FR" sz="1000" dirty="0"/>
              <a:t>Stage / Session</a:t>
            </a:r>
          </a:p>
        </p:txBody>
      </p:sp>
      <p:sp>
        <p:nvSpPr>
          <p:cNvPr id="44" name="Rectangle : avec coins arrondis en diagonale 43">
            <a:extLst>
              <a:ext uri="{FF2B5EF4-FFF2-40B4-BE49-F238E27FC236}">
                <a16:creationId xmlns:a16="http://schemas.microsoft.com/office/drawing/2014/main" id="{3E45C865-A06B-4235-801E-F24F6FDFB47D}"/>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45" name="Rectangle : avec coins arrondis en diagonale 44">
            <a:extLst>
              <a:ext uri="{FF2B5EF4-FFF2-40B4-BE49-F238E27FC236}">
                <a16:creationId xmlns:a16="http://schemas.microsoft.com/office/drawing/2014/main" id="{33C6CA8F-A21E-4F53-B32B-7611A2BD4CEC}"/>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46" name="Rectangle : avec coins arrondis en diagonale 45">
            <a:extLst>
              <a:ext uri="{FF2B5EF4-FFF2-40B4-BE49-F238E27FC236}">
                <a16:creationId xmlns:a16="http://schemas.microsoft.com/office/drawing/2014/main" id="{329E23A5-20E2-4CAE-8D0B-A7E26A2DA382}"/>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47" name="Rectangle : avec coins arrondis en diagonale 46">
            <a:extLst>
              <a:ext uri="{FF2B5EF4-FFF2-40B4-BE49-F238E27FC236}">
                <a16:creationId xmlns:a16="http://schemas.microsoft.com/office/drawing/2014/main" id="{BFC51EEE-23DD-430D-8BB8-E495476EABF9}"/>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48" name="Rectangle : avec coins arrondis en diagonale 47">
            <a:extLst>
              <a:ext uri="{FF2B5EF4-FFF2-40B4-BE49-F238E27FC236}">
                <a16:creationId xmlns:a16="http://schemas.microsoft.com/office/drawing/2014/main" id="{AFFD5428-8758-4BC0-B9D7-B1612B5F9087}"/>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49" name="Rectangle : avec coins arrondis en diagonale 48">
            <a:extLst>
              <a:ext uri="{FF2B5EF4-FFF2-40B4-BE49-F238E27FC236}">
                <a16:creationId xmlns:a16="http://schemas.microsoft.com/office/drawing/2014/main" id="{801630AA-D067-48EC-BAF7-F95F5CC3B54B}"/>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50" name="Rectangle : avec coins arrondis en diagonale 49">
            <a:extLst>
              <a:ext uri="{FF2B5EF4-FFF2-40B4-BE49-F238E27FC236}">
                <a16:creationId xmlns:a16="http://schemas.microsoft.com/office/drawing/2014/main" id="{9885587A-2D01-4BDE-816B-E375F531EBDE}"/>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3" name="Espace réservé de la date 2">
            <a:extLst>
              <a:ext uri="{FF2B5EF4-FFF2-40B4-BE49-F238E27FC236}">
                <a16:creationId xmlns:a16="http://schemas.microsoft.com/office/drawing/2014/main" id="{9752F13C-1CEA-4E1E-B3D5-1EB470D735E8}"/>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DFFF0AF1-7E0E-4149-9286-16B27B5F554A}"/>
              </a:ext>
            </a:extLst>
          </p:cNvPr>
          <p:cNvSpPr>
            <a:spLocks noGrp="1"/>
          </p:cNvSpPr>
          <p:nvPr>
            <p:ph type="sldNum" sz="quarter" idx="12"/>
          </p:nvPr>
        </p:nvSpPr>
        <p:spPr/>
        <p:txBody>
          <a:bodyPr/>
          <a:lstStyle/>
          <a:p>
            <a:fld id="{FE954997-C674-43B3-87A7-1C878AE16C45}" type="slidenum">
              <a:rPr lang="fr-FR" smtClean="0"/>
              <a:pPr/>
              <a:t>36</a:t>
            </a:fld>
            <a:endParaRPr lang="fr-FR" dirty="0"/>
          </a:p>
        </p:txBody>
      </p:sp>
    </p:spTree>
    <p:extLst>
      <p:ext uri="{BB962C8B-B14F-4D97-AF65-F5344CB8AC3E}">
        <p14:creationId xmlns:p14="http://schemas.microsoft.com/office/powerpoint/2010/main" val="2001750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29861D-8E4D-46C9-944E-A18C43C54915}"/>
              </a:ext>
            </a:extLst>
          </p:cNvPr>
          <p:cNvSpPr>
            <a:spLocks noGrp="1"/>
          </p:cNvSpPr>
          <p:nvPr>
            <p:ph type="title"/>
          </p:nvPr>
        </p:nvSpPr>
        <p:spPr>
          <a:xfrm>
            <a:off x="1247258" y="166346"/>
            <a:ext cx="10754242" cy="568102"/>
          </a:xfrm>
        </p:spPr>
        <p:txBody>
          <a:bodyPr>
            <a:normAutofit fontScale="90000"/>
          </a:bodyPr>
          <a:lstStyle/>
          <a:p>
            <a:r>
              <a:rPr lang="fr-FR" dirty="0"/>
              <a:t>2-1-4 Recommandations de saisie stages avec sessions en 2022</a:t>
            </a:r>
          </a:p>
        </p:txBody>
      </p:sp>
      <p:sp>
        <p:nvSpPr>
          <p:cNvPr id="4" name="Espace réservé du pied de page 3">
            <a:extLst>
              <a:ext uri="{FF2B5EF4-FFF2-40B4-BE49-F238E27FC236}">
                <a16:creationId xmlns:a16="http://schemas.microsoft.com/office/drawing/2014/main" id="{3FD7EE6D-FC7C-4933-9F9F-FE0CEC3405DA}"/>
              </a:ext>
            </a:extLst>
          </p:cNvPr>
          <p:cNvSpPr>
            <a:spLocks noGrp="1"/>
          </p:cNvSpPr>
          <p:nvPr>
            <p:ph type="ftr" sz="quarter" idx="11"/>
          </p:nvPr>
        </p:nvSpPr>
        <p:spPr/>
        <p:txBody>
          <a:bodyPr/>
          <a:lstStyle/>
          <a:p>
            <a:r>
              <a:rPr lang="fr-FR" dirty="0"/>
              <a:t>Module 1</a:t>
            </a:r>
          </a:p>
        </p:txBody>
      </p:sp>
      <p:sp>
        <p:nvSpPr>
          <p:cNvPr id="16" name="ZoneTexte 15">
            <a:extLst>
              <a:ext uri="{FF2B5EF4-FFF2-40B4-BE49-F238E27FC236}">
                <a16:creationId xmlns:a16="http://schemas.microsoft.com/office/drawing/2014/main" id="{7A64E1A5-D36D-40E7-BB13-4060CDBC1B0E}"/>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Créer un stage / une session</a:t>
            </a:r>
          </a:p>
        </p:txBody>
      </p:sp>
      <p:sp>
        <p:nvSpPr>
          <p:cNvPr id="32" name="Rectangle : avec coins arrondis en diagonale 31">
            <a:extLst>
              <a:ext uri="{FF2B5EF4-FFF2-40B4-BE49-F238E27FC236}">
                <a16:creationId xmlns:a16="http://schemas.microsoft.com/office/drawing/2014/main" id="{C73AF2B7-2BA2-4B98-93E7-18D2BB67D9C9}"/>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33" name="Rectangle : avec coins arrondis en diagonale 32">
            <a:extLst>
              <a:ext uri="{FF2B5EF4-FFF2-40B4-BE49-F238E27FC236}">
                <a16:creationId xmlns:a16="http://schemas.microsoft.com/office/drawing/2014/main" id="{86626790-FE1A-4FCC-80AB-AA5FCA35A6B9}"/>
              </a:ext>
            </a:extLst>
          </p:cNvPr>
          <p:cNvSpPr/>
          <p:nvPr/>
        </p:nvSpPr>
        <p:spPr>
          <a:xfrm>
            <a:off x="60960" y="1604709"/>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 –</a:t>
            </a:r>
            <a:br>
              <a:rPr lang="fr-FR" sz="1000" dirty="0"/>
            </a:br>
            <a:r>
              <a:rPr lang="fr-FR" sz="1000" dirty="0"/>
              <a:t>Stage / Session</a:t>
            </a:r>
          </a:p>
        </p:txBody>
      </p:sp>
      <p:sp>
        <p:nvSpPr>
          <p:cNvPr id="44" name="Rectangle : avec coins arrondis en diagonale 43">
            <a:extLst>
              <a:ext uri="{FF2B5EF4-FFF2-40B4-BE49-F238E27FC236}">
                <a16:creationId xmlns:a16="http://schemas.microsoft.com/office/drawing/2014/main" id="{3E45C865-A06B-4235-801E-F24F6FDFB47D}"/>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45" name="Rectangle : avec coins arrondis en diagonale 44">
            <a:extLst>
              <a:ext uri="{FF2B5EF4-FFF2-40B4-BE49-F238E27FC236}">
                <a16:creationId xmlns:a16="http://schemas.microsoft.com/office/drawing/2014/main" id="{33C6CA8F-A21E-4F53-B32B-7611A2BD4CEC}"/>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46" name="Rectangle : avec coins arrondis en diagonale 45">
            <a:extLst>
              <a:ext uri="{FF2B5EF4-FFF2-40B4-BE49-F238E27FC236}">
                <a16:creationId xmlns:a16="http://schemas.microsoft.com/office/drawing/2014/main" id="{329E23A5-20E2-4CAE-8D0B-A7E26A2DA382}"/>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47" name="Rectangle : avec coins arrondis en diagonale 46">
            <a:extLst>
              <a:ext uri="{FF2B5EF4-FFF2-40B4-BE49-F238E27FC236}">
                <a16:creationId xmlns:a16="http://schemas.microsoft.com/office/drawing/2014/main" id="{BFC51EEE-23DD-430D-8BB8-E495476EABF9}"/>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48" name="Rectangle : avec coins arrondis en diagonale 47">
            <a:extLst>
              <a:ext uri="{FF2B5EF4-FFF2-40B4-BE49-F238E27FC236}">
                <a16:creationId xmlns:a16="http://schemas.microsoft.com/office/drawing/2014/main" id="{AFFD5428-8758-4BC0-B9D7-B1612B5F9087}"/>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49" name="Rectangle : avec coins arrondis en diagonale 48">
            <a:extLst>
              <a:ext uri="{FF2B5EF4-FFF2-40B4-BE49-F238E27FC236}">
                <a16:creationId xmlns:a16="http://schemas.microsoft.com/office/drawing/2014/main" id="{801630AA-D067-48EC-BAF7-F95F5CC3B54B}"/>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50" name="Rectangle : avec coins arrondis en diagonale 49">
            <a:extLst>
              <a:ext uri="{FF2B5EF4-FFF2-40B4-BE49-F238E27FC236}">
                <a16:creationId xmlns:a16="http://schemas.microsoft.com/office/drawing/2014/main" id="{9885587A-2D01-4BDE-816B-E375F531EBDE}"/>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3" name="Espace réservé de la date 2">
            <a:extLst>
              <a:ext uri="{FF2B5EF4-FFF2-40B4-BE49-F238E27FC236}">
                <a16:creationId xmlns:a16="http://schemas.microsoft.com/office/drawing/2014/main" id="{9752F13C-1CEA-4E1E-B3D5-1EB470D735E8}"/>
              </a:ext>
            </a:extLst>
          </p:cNvPr>
          <p:cNvSpPr>
            <a:spLocks noGrp="1"/>
          </p:cNvSpPr>
          <p:nvPr>
            <p:ph type="dt" sz="half" idx="10"/>
          </p:nvPr>
        </p:nvSpPr>
        <p:spPr/>
        <p:txBody>
          <a:bodyPr/>
          <a:lstStyle/>
          <a:p>
            <a:endParaRPr lang="fr-FR" dirty="0"/>
          </a:p>
        </p:txBody>
      </p:sp>
      <p:sp>
        <p:nvSpPr>
          <p:cNvPr id="5" name="Rectangle 4"/>
          <p:cNvSpPr/>
          <p:nvPr/>
        </p:nvSpPr>
        <p:spPr>
          <a:xfrm>
            <a:off x="1516479" y="1436186"/>
            <a:ext cx="9989721" cy="2308324"/>
          </a:xfrm>
          <a:prstGeom prst="rect">
            <a:avLst/>
          </a:prstGeom>
        </p:spPr>
        <p:txBody>
          <a:bodyPr wrap="square">
            <a:spAutoFit/>
          </a:bodyPr>
          <a:lstStyle/>
          <a:p>
            <a:pPr marL="285750" indent="-285750">
              <a:buClr>
                <a:srgbClr val="00AC8C"/>
              </a:buClr>
              <a:buFont typeface="Wingdings" panose="05000000000000000000" pitchFamily="2" charset="2"/>
              <a:buChar char="Ø"/>
            </a:pPr>
            <a:r>
              <a:rPr lang="fr-FR" sz="2200" b="1" u="sng" dirty="0"/>
              <a:t>Pour les Ecoles</a:t>
            </a:r>
            <a:r>
              <a:rPr lang="fr-FR" sz="2200" dirty="0"/>
              <a:t> et la saisie du PNF : la procédure à suivre est identique à celle décrite sur la diapo précédente, avec :</a:t>
            </a:r>
          </a:p>
          <a:p>
            <a:pPr marL="742950" lvl="1" indent="-285750">
              <a:buClr>
                <a:srgbClr val="00AC8C"/>
              </a:buClr>
              <a:buFont typeface="Arial" panose="020B0604020202020204" pitchFamily="34" charset="0"/>
              <a:buChar char="•"/>
            </a:pPr>
            <a:r>
              <a:rPr lang="fr-FR" sz="2000" dirty="0"/>
              <a:t>Une validation préalable de chaque direction d’administration centrale (DAC) de la liste des stages / sessions proposés par chaque </a:t>
            </a:r>
            <a:r>
              <a:rPr lang="fr-FR" sz="2000" dirty="0" smtClean="0"/>
              <a:t>école</a:t>
            </a:r>
            <a:endParaRPr lang="fr-FR" sz="2000" dirty="0"/>
          </a:p>
          <a:p>
            <a:pPr marL="742950" lvl="1" indent="-285750">
              <a:buClr>
                <a:srgbClr val="00AC8C"/>
              </a:buClr>
              <a:buFont typeface="Arial" panose="020B0604020202020204" pitchFamily="34" charset="0"/>
              <a:buChar char="•"/>
            </a:pPr>
            <a:r>
              <a:rPr lang="fr-FR" sz="2000" dirty="0"/>
              <a:t>Un contrôle final via une requête qui permet d’extraire les stages / sessions saisis pour le PNF de l’année à venir (2022) et de vérifier que le PNF est conforme à ce qui a été </a:t>
            </a:r>
            <a:r>
              <a:rPr lang="fr-FR" sz="2000" dirty="0" smtClean="0"/>
              <a:t>validé</a:t>
            </a:r>
            <a:endParaRPr lang="fr-FR" sz="2000" dirty="0"/>
          </a:p>
        </p:txBody>
      </p:sp>
      <p:sp>
        <p:nvSpPr>
          <p:cNvPr id="23" name="Rectangle 22"/>
          <p:cNvSpPr/>
          <p:nvPr/>
        </p:nvSpPr>
        <p:spPr>
          <a:xfrm>
            <a:off x="1516479" y="3917254"/>
            <a:ext cx="9989721" cy="1692771"/>
          </a:xfrm>
          <a:prstGeom prst="rect">
            <a:avLst/>
          </a:prstGeom>
        </p:spPr>
        <p:txBody>
          <a:bodyPr wrap="square">
            <a:spAutoFit/>
          </a:bodyPr>
          <a:lstStyle/>
          <a:p>
            <a:pPr marL="285750" indent="-285750">
              <a:buClr>
                <a:srgbClr val="00AC8C"/>
              </a:buClr>
              <a:buFont typeface="Wingdings" panose="05000000000000000000" pitchFamily="2" charset="2"/>
              <a:buChar char="Ø"/>
            </a:pPr>
            <a:r>
              <a:rPr lang="fr-FR" sz="2200" b="1" u="sng" dirty="0"/>
              <a:t>Pour tous</a:t>
            </a:r>
            <a:r>
              <a:rPr lang="fr-FR" sz="2200" dirty="0"/>
              <a:t> : en fin d’année civile et afin de préparer l’année suivante, penser à mettre à jour sur vos </a:t>
            </a:r>
            <a:r>
              <a:rPr lang="fr-FR" sz="2200" dirty="0" smtClean="0"/>
              <a:t>stages </a:t>
            </a:r>
            <a:r>
              <a:rPr lang="fr-FR" sz="2200" dirty="0"/>
              <a:t>:</a:t>
            </a:r>
          </a:p>
          <a:p>
            <a:pPr marL="742950" lvl="1" indent="-285750">
              <a:buClr>
                <a:srgbClr val="00AC8C"/>
              </a:buClr>
              <a:buFont typeface="Arial" panose="020B0604020202020204" pitchFamily="34" charset="0"/>
              <a:buChar char="•"/>
            </a:pPr>
            <a:r>
              <a:rPr lang="fr-FR" sz="2000" dirty="0"/>
              <a:t>La case « Publiable » / « Non publiable »</a:t>
            </a:r>
          </a:p>
          <a:p>
            <a:pPr marL="742950" lvl="1" indent="-285750">
              <a:buClr>
                <a:srgbClr val="00AC8C"/>
              </a:buClr>
              <a:buFont typeface="Arial" panose="020B0604020202020204" pitchFamily="34" charset="0"/>
              <a:buChar char="•"/>
            </a:pPr>
            <a:r>
              <a:rPr lang="fr-FR" sz="2000" dirty="0"/>
              <a:t>La règle de numérotation : à </a:t>
            </a:r>
            <a:r>
              <a:rPr lang="fr-FR" sz="2000" dirty="0" smtClean="0"/>
              <a:t>annuler, </a:t>
            </a:r>
            <a:r>
              <a:rPr lang="fr-FR" sz="2000" dirty="0"/>
              <a:t>puis saisir à nouveau avec le préfixe de l’année à venir</a:t>
            </a:r>
          </a:p>
        </p:txBody>
      </p:sp>
      <p:sp>
        <p:nvSpPr>
          <p:cNvPr id="6" name="Espace réservé du numéro de diapositive 5">
            <a:extLst>
              <a:ext uri="{FF2B5EF4-FFF2-40B4-BE49-F238E27FC236}">
                <a16:creationId xmlns:a16="http://schemas.microsoft.com/office/drawing/2014/main" id="{8722B6B7-91A0-47EC-A5FE-E67BF431639B}"/>
              </a:ext>
            </a:extLst>
          </p:cNvPr>
          <p:cNvSpPr>
            <a:spLocks noGrp="1"/>
          </p:cNvSpPr>
          <p:nvPr>
            <p:ph type="sldNum" sz="quarter" idx="12"/>
          </p:nvPr>
        </p:nvSpPr>
        <p:spPr/>
        <p:txBody>
          <a:bodyPr/>
          <a:lstStyle/>
          <a:p>
            <a:fld id="{FE954997-C674-43B3-87A7-1C878AE16C45}" type="slidenum">
              <a:rPr lang="fr-FR" smtClean="0"/>
              <a:pPr/>
              <a:t>37</a:t>
            </a:fld>
            <a:endParaRPr lang="fr-FR" dirty="0"/>
          </a:p>
        </p:txBody>
      </p:sp>
    </p:spTree>
    <p:extLst>
      <p:ext uri="{BB962C8B-B14F-4D97-AF65-F5344CB8AC3E}">
        <p14:creationId xmlns:p14="http://schemas.microsoft.com/office/powerpoint/2010/main" val="3010114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F9C1E-0908-4FB9-A6B5-D5427706D358}"/>
              </a:ext>
            </a:extLst>
          </p:cNvPr>
          <p:cNvSpPr>
            <a:spLocks noGrp="1"/>
          </p:cNvSpPr>
          <p:nvPr>
            <p:ph type="title"/>
          </p:nvPr>
        </p:nvSpPr>
        <p:spPr/>
        <p:txBody>
          <a:bodyPr>
            <a:normAutofit fontScale="90000"/>
          </a:bodyPr>
          <a:lstStyle/>
          <a:p>
            <a:r>
              <a:rPr lang="fr-FR" dirty="0"/>
              <a:t>Exercice</a:t>
            </a:r>
          </a:p>
        </p:txBody>
      </p:sp>
      <p:sp>
        <p:nvSpPr>
          <p:cNvPr id="4" name="Espace réservé du pied de page 3">
            <a:extLst>
              <a:ext uri="{FF2B5EF4-FFF2-40B4-BE49-F238E27FC236}">
                <a16:creationId xmlns:a16="http://schemas.microsoft.com/office/drawing/2014/main" id="{36808F48-6659-43E9-9E32-4FFB1B14840D}"/>
              </a:ext>
            </a:extLst>
          </p:cNvPr>
          <p:cNvSpPr>
            <a:spLocks noGrp="1"/>
          </p:cNvSpPr>
          <p:nvPr>
            <p:ph type="ftr" sz="quarter" idx="11"/>
          </p:nvPr>
        </p:nvSpPr>
        <p:spPr/>
        <p:txBody>
          <a:bodyPr/>
          <a:lstStyle/>
          <a:p>
            <a:r>
              <a:rPr lang="fr-FR" dirty="0"/>
              <a:t>Module 1</a:t>
            </a:r>
          </a:p>
        </p:txBody>
      </p:sp>
      <p:sp>
        <p:nvSpPr>
          <p:cNvPr id="21" name="Freeform 311">
            <a:extLst>
              <a:ext uri="{FF2B5EF4-FFF2-40B4-BE49-F238E27FC236}">
                <a16:creationId xmlns:a16="http://schemas.microsoft.com/office/drawing/2014/main" id="{CDA84206-3B29-48F0-AA20-6C652D196C01}"/>
              </a:ext>
            </a:extLst>
          </p:cNvPr>
          <p:cNvSpPr/>
          <p:nvPr/>
        </p:nvSpPr>
        <p:spPr>
          <a:xfrm>
            <a:off x="11156555" y="105275"/>
            <a:ext cx="928006" cy="804038"/>
          </a:xfrm>
          <a:custGeom>
            <a:avLst/>
            <a:gdLst/>
            <a:ahLst/>
            <a:cxnLst/>
            <a:rect l="l" t="t" r="r" b="b"/>
            <a:pathLst>
              <a:path w="540884" h="468766">
                <a:moveTo>
                  <a:pt x="45073" y="0"/>
                </a:moveTo>
                <a:lnTo>
                  <a:pt x="495810" y="0"/>
                </a:lnTo>
                <a:cubicBezTo>
                  <a:pt x="508206" y="0"/>
                  <a:pt x="518816" y="4413"/>
                  <a:pt x="527643" y="13241"/>
                </a:cubicBezTo>
                <a:cubicBezTo>
                  <a:pt x="536471" y="22067"/>
                  <a:pt x="540884" y="32678"/>
                  <a:pt x="540884" y="45074"/>
                </a:cubicBezTo>
                <a:lnTo>
                  <a:pt x="540884" y="351575"/>
                </a:lnTo>
                <a:cubicBezTo>
                  <a:pt x="540884" y="363970"/>
                  <a:pt x="536471" y="374581"/>
                  <a:pt x="527643" y="383408"/>
                </a:cubicBezTo>
                <a:cubicBezTo>
                  <a:pt x="518816" y="392235"/>
                  <a:pt x="508206" y="396648"/>
                  <a:pt x="495810" y="396648"/>
                </a:cubicBezTo>
                <a:lnTo>
                  <a:pt x="342560" y="396648"/>
                </a:lnTo>
                <a:cubicBezTo>
                  <a:pt x="342560" y="403597"/>
                  <a:pt x="344062" y="410875"/>
                  <a:pt x="347067" y="418481"/>
                </a:cubicBezTo>
                <a:cubicBezTo>
                  <a:pt x="350072" y="426087"/>
                  <a:pt x="353077" y="432754"/>
                  <a:pt x="356082" y="438482"/>
                </a:cubicBezTo>
                <a:cubicBezTo>
                  <a:pt x="359087" y="444210"/>
                  <a:pt x="360589" y="448295"/>
                  <a:pt x="360589" y="450737"/>
                </a:cubicBezTo>
                <a:cubicBezTo>
                  <a:pt x="360589" y="455620"/>
                  <a:pt x="358805" y="459845"/>
                  <a:pt x="355236" y="463414"/>
                </a:cubicBezTo>
                <a:cubicBezTo>
                  <a:pt x="351668" y="466982"/>
                  <a:pt x="347443" y="468766"/>
                  <a:pt x="342560" y="468766"/>
                </a:cubicBezTo>
                <a:lnTo>
                  <a:pt x="198324" y="468766"/>
                </a:lnTo>
                <a:cubicBezTo>
                  <a:pt x="193441" y="468766"/>
                  <a:pt x="189215" y="466982"/>
                  <a:pt x="185647" y="463414"/>
                </a:cubicBezTo>
                <a:cubicBezTo>
                  <a:pt x="182079" y="459845"/>
                  <a:pt x="180294" y="455620"/>
                  <a:pt x="180294" y="450737"/>
                </a:cubicBezTo>
                <a:cubicBezTo>
                  <a:pt x="180294" y="448107"/>
                  <a:pt x="181797" y="443976"/>
                  <a:pt x="184802" y="438342"/>
                </a:cubicBezTo>
                <a:cubicBezTo>
                  <a:pt x="187807" y="432707"/>
                  <a:pt x="190812" y="426134"/>
                  <a:pt x="193817" y="418622"/>
                </a:cubicBezTo>
                <a:cubicBezTo>
                  <a:pt x="196822" y="411110"/>
                  <a:pt x="198324" y="403785"/>
                  <a:pt x="198324" y="396648"/>
                </a:cubicBezTo>
                <a:lnTo>
                  <a:pt x="45073" y="396648"/>
                </a:lnTo>
                <a:cubicBezTo>
                  <a:pt x="32678" y="396648"/>
                  <a:pt x="22067" y="392235"/>
                  <a:pt x="13240" y="383408"/>
                </a:cubicBezTo>
                <a:cubicBezTo>
                  <a:pt x="4413" y="374581"/>
                  <a:pt x="0" y="363970"/>
                  <a:pt x="0" y="351575"/>
                </a:cubicBezTo>
                <a:lnTo>
                  <a:pt x="0" y="45074"/>
                </a:lnTo>
                <a:cubicBezTo>
                  <a:pt x="0" y="32678"/>
                  <a:pt x="4413" y="22067"/>
                  <a:pt x="13240" y="13241"/>
                </a:cubicBezTo>
                <a:cubicBezTo>
                  <a:pt x="22067" y="4413"/>
                  <a:pt x="32678" y="0"/>
                  <a:pt x="45073" y="0"/>
                </a:cubicBezTo>
                <a:close/>
                <a:moveTo>
                  <a:pt x="45073" y="36059"/>
                </a:moveTo>
                <a:cubicBezTo>
                  <a:pt x="42632" y="36059"/>
                  <a:pt x="40519" y="36951"/>
                  <a:pt x="38735" y="38735"/>
                </a:cubicBezTo>
                <a:cubicBezTo>
                  <a:pt x="36951" y="40519"/>
                  <a:pt x="36059" y="42632"/>
                  <a:pt x="36059" y="45074"/>
                </a:cubicBezTo>
                <a:lnTo>
                  <a:pt x="36059" y="279457"/>
                </a:lnTo>
                <a:cubicBezTo>
                  <a:pt x="36059" y="281898"/>
                  <a:pt x="36951" y="284011"/>
                  <a:pt x="38735" y="285795"/>
                </a:cubicBezTo>
                <a:cubicBezTo>
                  <a:pt x="40519" y="287579"/>
                  <a:pt x="42632" y="288471"/>
                  <a:pt x="45073" y="288471"/>
                </a:cubicBezTo>
                <a:lnTo>
                  <a:pt x="495810" y="288471"/>
                </a:lnTo>
                <a:cubicBezTo>
                  <a:pt x="498251" y="288471"/>
                  <a:pt x="500364" y="287579"/>
                  <a:pt x="502148" y="285795"/>
                </a:cubicBezTo>
                <a:cubicBezTo>
                  <a:pt x="503933" y="284011"/>
                  <a:pt x="504825" y="281898"/>
                  <a:pt x="504825" y="279457"/>
                </a:cubicBezTo>
                <a:lnTo>
                  <a:pt x="504825" y="45074"/>
                </a:lnTo>
                <a:cubicBezTo>
                  <a:pt x="504825" y="42632"/>
                  <a:pt x="503933" y="40519"/>
                  <a:pt x="502148" y="38735"/>
                </a:cubicBezTo>
                <a:cubicBezTo>
                  <a:pt x="500364" y="36951"/>
                  <a:pt x="498251" y="36059"/>
                  <a:pt x="495810" y="36059"/>
                </a:cubicBezTo>
                <a:lnTo>
                  <a:pt x="45073" y="36059"/>
                </a:lnTo>
                <a:close/>
              </a:path>
            </a:pathLst>
          </a:custGeom>
          <a:solidFill>
            <a:srgbClr val="00A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ZoneTexte 21">
            <a:extLst>
              <a:ext uri="{FF2B5EF4-FFF2-40B4-BE49-F238E27FC236}">
                <a16:creationId xmlns:a16="http://schemas.microsoft.com/office/drawing/2014/main" id="{70D555A7-2879-4FD8-B725-9E69C940AA54}"/>
              </a:ext>
            </a:extLst>
          </p:cNvPr>
          <p:cNvSpPr txBox="1"/>
          <p:nvPr/>
        </p:nvSpPr>
        <p:spPr>
          <a:xfrm>
            <a:off x="11384280" y="33682"/>
            <a:ext cx="431800" cy="707886"/>
          </a:xfrm>
          <a:prstGeom prst="rect">
            <a:avLst/>
          </a:prstGeom>
          <a:noFill/>
        </p:spPr>
        <p:txBody>
          <a:bodyPr wrap="square" rtlCol="0">
            <a:spAutoFit/>
          </a:bodyPr>
          <a:lstStyle/>
          <a:p>
            <a:r>
              <a:rPr lang="fr-FR" sz="4000" b="1" dirty="0">
                <a:solidFill>
                  <a:srgbClr val="00AC8C"/>
                </a:solidFill>
              </a:rPr>
              <a:t>2</a:t>
            </a:r>
            <a:endParaRPr lang="fr-FR" b="1" dirty="0">
              <a:solidFill>
                <a:srgbClr val="00AC8C"/>
              </a:solidFill>
            </a:endParaRPr>
          </a:p>
        </p:txBody>
      </p:sp>
      <p:sp>
        <p:nvSpPr>
          <p:cNvPr id="23" name="ZoneTexte 22">
            <a:extLst>
              <a:ext uri="{FF2B5EF4-FFF2-40B4-BE49-F238E27FC236}">
                <a16:creationId xmlns:a16="http://schemas.microsoft.com/office/drawing/2014/main" id="{0055D8F9-0390-4A44-A0D4-3270E6A3CF55}"/>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Créer un stage / une session</a:t>
            </a:r>
          </a:p>
        </p:txBody>
      </p:sp>
      <p:sp>
        <p:nvSpPr>
          <p:cNvPr id="6" name="ZoneTexte 5">
            <a:extLst>
              <a:ext uri="{FF2B5EF4-FFF2-40B4-BE49-F238E27FC236}">
                <a16:creationId xmlns:a16="http://schemas.microsoft.com/office/drawing/2014/main" id="{A4C09C4C-2B80-418A-BEC1-988FD4B2F61C}"/>
              </a:ext>
            </a:extLst>
          </p:cNvPr>
          <p:cNvSpPr txBox="1"/>
          <p:nvPr/>
        </p:nvSpPr>
        <p:spPr>
          <a:xfrm>
            <a:off x="4684422" y="2552903"/>
            <a:ext cx="3519116" cy="584775"/>
          </a:xfrm>
          <a:prstGeom prst="rect">
            <a:avLst/>
          </a:prstGeom>
          <a:noFill/>
        </p:spPr>
        <p:txBody>
          <a:bodyPr wrap="square" rtlCol="0">
            <a:spAutoFit/>
          </a:bodyPr>
          <a:lstStyle/>
          <a:p>
            <a:r>
              <a:rPr lang="fr-FR" sz="3200" b="1" dirty="0">
                <a:solidFill>
                  <a:srgbClr val="00AC8C"/>
                </a:solidFill>
              </a:rPr>
              <a:t>Créer un </a:t>
            </a:r>
            <a:r>
              <a:rPr lang="fr-FR" sz="3200" b="1" dirty="0" smtClean="0">
                <a:solidFill>
                  <a:srgbClr val="00AC8C"/>
                </a:solidFill>
              </a:rPr>
              <a:t>stage</a:t>
            </a:r>
            <a:endParaRPr lang="fr-FR" sz="3200" b="1" dirty="0">
              <a:solidFill>
                <a:srgbClr val="00AC8C"/>
              </a:solidFill>
            </a:endParaRPr>
          </a:p>
        </p:txBody>
      </p:sp>
      <p:sp>
        <p:nvSpPr>
          <p:cNvPr id="9" name="ZoneTexte 8">
            <a:extLst>
              <a:ext uri="{FF2B5EF4-FFF2-40B4-BE49-F238E27FC236}">
                <a16:creationId xmlns:a16="http://schemas.microsoft.com/office/drawing/2014/main" id="{2C85A83B-C46E-465B-9450-97103F09F658}"/>
              </a:ext>
            </a:extLst>
          </p:cNvPr>
          <p:cNvSpPr txBox="1"/>
          <p:nvPr/>
        </p:nvSpPr>
        <p:spPr>
          <a:xfrm>
            <a:off x="4277360" y="3287671"/>
            <a:ext cx="4333241" cy="369332"/>
          </a:xfrm>
          <a:prstGeom prst="rect">
            <a:avLst/>
          </a:prstGeom>
          <a:noFill/>
        </p:spPr>
        <p:txBody>
          <a:bodyPr wrap="square" rtlCol="0">
            <a:spAutoFit/>
          </a:bodyPr>
          <a:lstStyle/>
          <a:p>
            <a:r>
              <a:rPr lang="fr-FR" i="1" dirty="0"/>
              <a:t>Se reporter au cahier d’exercices – Exercice 2</a:t>
            </a:r>
          </a:p>
        </p:txBody>
      </p:sp>
      <p:sp>
        <p:nvSpPr>
          <p:cNvPr id="32" name="Rectangle : avec coins arrondis en diagonale 31">
            <a:extLst>
              <a:ext uri="{FF2B5EF4-FFF2-40B4-BE49-F238E27FC236}">
                <a16:creationId xmlns:a16="http://schemas.microsoft.com/office/drawing/2014/main" id="{FEFEDF22-39F3-4C05-B4B9-EAA177E8A17B}"/>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33" name="Rectangle : avec coins arrondis en diagonale 32">
            <a:extLst>
              <a:ext uri="{FF2B5EF4-FFF2-40B4-BE49-F238E27FC236}">
                <a16:creationId xmlns:a16="http://schemas.microsoft.com/office/drawing/2014/main" id="{AECFA903-142A-4B47-A514-6BD7A392A448}"/>
              </a:ext>
            </a:extLst>
          </p:cNvPr>
          <p:cNvSpPr/>
          <p:nvPr/>
        </p:nvSpPr>
        <p:spPr>
          <a:xfrm>
            <a:off x="60960" y="1604709"/>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 –</a:t>
            </a:r>
            <a:br>
              <a:rPr lang="fr-FR" sz="1000" dirty="0"/>
            </a:br>
            <a:r>
              <a:rPr lang="fr-FR" sz="1000" dirty="0"/>
              <a:t>Stage / Session</a:t>
            </a:r>
          </a:p>
        </p:txBody>
      </p:sp>
      <p:sp>
        <p:nvSpPr>
          <p:cNvPr id="34" name="Rectangle : avec coins arrondis en diagonale 33">
            <a:extLst>
              <a:ext uri="{FF2B5EF4-FFF2-40B4-BE49-F238E27FC236}">
                <a16:creationId xmlns:a16="http://schemas.microsoft.com/office/drawing/2014/main" id="{211B3B5A-BF40-418A-AE4D-B4FD4105932D}"/>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35" name="Rectangle : avec coins arrondis en diagonale 34">
            <a:extLst>
              <a:ext uri="{FF2B5EF4-FFF2-40B4-BE49-F238E27FC236}">
                <a16:creationId xmlns:a16="http://schemas.microsoft.com/office/drawing/2014/main" id="{842B352D-EF92-42FD-94C2-0E461DDBB743}"/>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36" name="Rectangle : avec coins arrondis en diagonale 35">
            <a:extLst>
              <a:ext uri="{FF2B5EF4-FFF2-40B4-BE49-F238E27FC236}">
                <a16:creationId xmlns:a16="http://schemas.microsoft.com/office/drawing/2014/main" id="{41E31E20-976E-405F-ABD7-D4F4A15F19AD}"/>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37" name="Rectangle : avec coins arrondis en diagonale 36">
            <a:extLst>
              <a:ext uri="{FF2B5EF4-FFF2-40B4-BE49-F238E27FC236}">
                <a16:creationId xmlns:a16="http://schemas.microsoft.com/office/drawing/2014/main" id="{C50C1F72-5505-4A7D-A05F-243666599B98}"/>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38" name="Rectangle : avec coins arrondis en diagonale 37">
            <a:extLst>
              <a:ext uri="{FF2B5EF4-FFF2-40B4-BE49-F238E27FC236}">
                <a16:creationId xmlns:a16="http://schemas.microsoft.com/office/drawing/2014/main" id="{02636120-DF28-44FD-9294-059270FA3F2E}"/>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39" name="Rectangle : avec coins arrondis en diagonale 38">
            <a:extLst>
              <a:ext uri="{FF2B5EF4-FFF2-40B4-BE49-F238E27FC236}">
                <a16:creationId xmlns:a16="http://schemas.microsoft.com/office/drawing/2014/main" id="{038D0BEA-E571-41AC-9986-59CAEF9D5ACD}"/>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40" name="Rectangle : avec coins arrondis en diagonale 39">
            <a:extLst>
              <a:ext uri="{FF2B5EF4-FFF2-40B4-BE49-F238E27FC236}">
                <a16:creationId xmlns:a16="http://schemas.microsoft.com/office/drawing/2014/main" id="{C8ACDE2D-6D20-4BA7-A686-1B97D6CD01EC}"/>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3" name="Espace réservé de la date 2">
            <a:extLst>
              <a:ext uri="{FF2B5EF4-FFF2-40B4-BE49-F238E27FC236}">
                <a16:creationId xmlns:a16="http://schemas.microsoft.com/office/drawing/2014/main" id="{E4D41FD8-CEAC-45A6-83F8-2535A02DEAC9}"/>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7F60DD86-89B9-42D1-8540-540A25553374}"/>
              </a:ext>
            </a:extLst>
          </p:cNvPr>
          <p:cNvSpPr>
            <a:spLocks noGrp="1"/>
          </p:cNvSpPr>
          <p:nvPr>
            <p:ph type="sldNum" sz="quarter" idx="12"/>
          </p:nvPr>
        </p:nvSpPr>
        <p:spPr/>
        <p:txBody>
          <a:bodyPr/>
          <a:lstStyle/>
          <a:p>
            <a:fld id="{FE954997-C674-43B3-87A7-1C878AE16C45}" type="slidenum">
              <a:rPr lang="fr-FR" smtClean="0"/>
              <a:pPr/>
              <a:t>38</a:t>
            </a:fld>
            <a:endParaRPr lang="fr-FR" dirty="0"/>
          </a:p>
        </p:txBody>
      </p:sp>
      <p:sp>
        <p:nvSpPr>
          <p:cNvPr id="20" name="ZoneTexte 19">
            <a:extLst>
              <a:ext uri="{FF2B5EF4-FFF2-40B4-BE49-F238E27FC236}">
                <a16:creationId xmlns:a16="http://schemas.microsoft.com/office/drawing/2014/main" id="{2C85A83B-C46E-465B-9450-97103F09F658}"/>
              </a:ext>
            </a:extLst>
          </p:cNvPr>
          <p:cNvSpPr txBox="1"/>
          <p:nvPr/>
        </p:nvSpPr>
        <p:spPr>
          <a:xfrm>
            <a:off x="2955235" y="4096317"/>
            <a:ext cx="7227856" cy="923330"/>
          </a:xfrm>
          <a:prstGeom prst="rect">
            <a:avLst/>
          </a:prstGeom>
          <a:noFill/>
        </p:spPr>
        <p:txBody>
          <a:bodyPr wrap="square" rtlCol="0">
            <a:spAutoFit/>
          </a:bodyPr>
          <a:lstStyle/>
          <a:p>
            <a:r>
              <a:rPr lang="fr-FR" b="1" i="1" u="sng" dirty="0" smtClean="0">
                <a:solidFill>
                  <a:srgbClr val="FF0000"/>
                </a:solidFill>
              </a:rPr>
              <a:t>Attention</a:t>
            </a:r>
            <a:r>
              <a:rPr lang="fr-FR" i="1" dirty="0" smtClean="0"/>
              <a:t> : pour la réalisation des exercices il faut respecter exactement les consignes de saisie, notamment au niveau des dates, car sinon cela peut générer des blocages dans la suite des exercices</a:t>
            </a:r>
            <a:endParaRPr lang="fr-FR" i="1" dirty="0"/>
          </a:p>
        </p:txBody>
      </p:sp>
    </p:spTree>
    <p:extLst>
      <p:ext uri="{BB962C8B-B14F-4D97-AF65-F5344CB8AC3E}">
        <p14:creationId xmlns:p14="http://schemas.microsoft.com/office/powerpoint/2010/main" val="2205568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p:txBody>
          <a:bodyPr>
            <a:normAutofit fontScale="90000"/>
          </a:bodyPr>
          <a:lstStyle/>
          <a:p>
            <a:r>
              <a:rPr lang="fr-FR" dirty="0"/>
              <a:t>2-2-1 Session : définition</a:t>
            </a:r>
          </a:p>
        </p:txBody>
      </p:sp>
      <p:sp>
        <p:nvSpPr>
          <p:cNvPr id="3" name="Espace réservé du contenu 2">
            <a:extLst>
              <a:ext uri="{FF2B5EF4-FFF2-40B4-BE49-F238E27FC236}">
                <a16:creationId xmlns:a16="http://schemas.microsoft.com/office/drawing/2014/main" id="{DA466E25-F0CE-4E5A-8F15-74B2970E889F}"/>
              </a:ext>
            </a:extLst>
          </p:cNvPr>
          <p:cNvSpPr>
            <a:spLocks noGrp="1"/>
          </p:cNvSpPr>
          <p:nvPr>
            <p:ph idx="1"/>
          </p:nvPr>
        </p:nvSpPr>
        <p:spPr>
          <a:xfrm>
            <a:off x="1247258" y="1286415"/>
            <a:ext cx="10106542" cy="4765382"/>
          </a:xfrm>
        </p:spPr>
        <p:txBody>
          <a:bodyPr>
            <a:normAutofit fontScale="62500" lnSpcReduction="20000"/>
          </a:bodyPr>
          <a:lstStyle/>
          <a:p>
            <a:r>
              <a:rPr lang="fr-FR" sz="3200" dirty="0">
                <a:latin typeface="+mn-lt"/>
              </a:rPr>
              <a:t>La création d’une session nécessite la création préalable d’un stage :</a:t>
            </a:r>
          </a:p>
          <a:p>
            <a:pPr lvl="1"/>
            <a:r>
              <a:rPr lang="fr-FR" sz="2900" dirty="0">
                <a:latin typeface="+mn-lt"/>
              </a:rPr>
              <a:t>Le stage précise les données caractéristiques de la </a:t>
            </a:r>
            <a:r>
              <a:rPr lang="fr-FR" sz="2900" dirty="0" smtClean="0">
                <a:latin typeface="+mn-lt"/>
              </a:rPr>
              <a:t>formation</a:t>
            </a:r>
            <a:endParaRPr lang="fr-FR" sz="2900" dirty="0">
              <a:latin typeface="+mn-lt"/>
            </a:endParaRPr>
          </a:p>
          <a:p>
            <a:pPr lvl="1"/>
            <a:r>
              <a:rPr lang="fr-FR" sz="2900" dirty="0">
                <a:latin typeface="+mn-lt"/>
              </a:rPr>
              <a:t>La session permet de programmer le stage à des dates données et dans un lieu </a:t>
            </a:r>
            <a:r>
              <a:rPr lang="fr-FR" sz="2900" dirty="0" smtClean="0">
                <a:latin typeface="+mn-lt"/>
              </a:rPr>
              <a:t>donné</a:t>
            </a:r>
            <a:endParaRPr lang="fr-FR" sz="2900" dirty="0">
              <a:latin typeface="+mn-lt"/>
            </a:endParaRPr>
          </a:p>
          <a:p>
            <a:pPr lvl="1"/>
            <a:r>
              <a:rPr lang="fr-FR" sz="2900" dirty="0">
                <a:latin typeface="+mn-lt"/>
              </a:rPr>
              <a:t>Un stage sans session ou avec une session sans date doit être passé à « Non publiable </a:t>
            </a:r>
            <a:r>
              <a:rPr lang="fr-FR" sz="2900" dirty="0" smtClean="0">
                <a:latin typeface="+mn-lt"/>
              </a:rPr>
              <a:t>»</a:t>
            </a:r>
          </a:p>
          <a:p>
            <a:pPr lvl="1"/>
            <a:endParaRPr lang="fr-FR" sz="2200" dirty="0">
              <a:latin typeface="+mn-lt"/>
            </a:endParaRPr>
          </a:p>
          <a:p>
            <a:r>
              <a:rPr lang="fr-FR" sz="3200" dirty="0">
                <a:latin typeface="+mn-lt"/>
              </a:rPr>
              <a:t>C’est le </a:t>
            </a:r>
            <a:r>
              <a:rPr lang="fr-FR" sz="3200" b="1" u="sng" dirty="0">
                <a:latin typeface="+mn-lt"/>
              </a:rPr>
              <a:t>couple Stage/Session</a:t>
            </a:r>
            <a:r>
              <a:rPr lang="fr-FR" sz="3200" b="1" dirty="0">
                <a:latin typeface="+mn-lt"/>
              </a:rPr>
              <a:t> </a:t>
            </a:r>
            <a:r>
              <a:rPr lang="fr-FR" sz="3200" dirty="0">
                <a:latin typeface="+mn-lt"/>
              </a:rPr>
              <a:t>qui permet d’identifier à la fois les données caractéristiques de la </a:t>
            </a:r>
            <a:r>
              <a:rPr lang="fr-FR" sz="3200" dirty="0" smtClean="0">
                <a:latin typeface="+mn-lt"/>
              </a:rPr>
              <a:t>formation </a:t>
            </a:r>
            <a:r>
              <a:rPr lang="fr-FR" sz="3200" dirty="0">
                <a:latin typeface="+mn-lt"/>
              </a:rPr>
              <a:t>et ses dates et lieu de déroulement.</a:t>
            </a:r>
          </a:p>
          <a:p>
            <a:pPr lvl="1"/>
            <a:endParaRPr lang="fr-FR" sz="2200" dirty="0">
              <a:latin typeface="+mn-lt"/>
            </a:endParaRPr>
          </a:p>
          <a:p>
            <a:r>
              <a:rPr lang="fr-FR" sz="3200" dirty="0">
                <a:uFill>
                  <a:solidFill>
                    <a:srgbClr val="FFFFFF"/>
                  </a:solidFill>
                </a:uFill>
                <a:latin typeface="+mn-lt"/>
                <a:ea typeface="Calibri" panose="020F0502020204030204" pitchFamily="34" charset="0"/>
                <a:cs typeface="Times New Roman" panose="02020603050405020304" pitchFamily="18" charset="0"/>
              </a:rPr>
              <a:t>Chaque année, il est possible de programmer une ou plusieurs sessions d’un stage, ou bien de n’en programmer aucune.</a:t>
            </a:r>
          </a:p>
          <a:p>
            <a:endParaRPr lang="fr-FR" sz="2200" dirty="0">
              <a:latin typeface="+mn-lt"/>
            </a:endParaRPr>
          </a:p>
          <a:p>
            <a:r>
              <a:rPr lang="fr-FR" sz="3200" dirty="0">
                <a:latin typeface="+mn-lt"/>
              </a:rPr>
              <a:t>Une session peut être constituée de plusieurs </a:t>
            </a:r>
            <a:r>
              <a:rPr lang="fr-FR" sz="3200" b="1" u="sng" dirty="0">
                <a:latin typeface="+mn-lt"/>
              </a:rPr>
              <a:t>périodes</a:t>
            </a:r>
            <a:r>
              <a:rPr lang="fr-FR" sz="3200" dirty="0">
                <a:latin typeface="+mn-lt"/>
              </a:rPr>
              <a:t>, avec des modalités, des dates et des lieux différents.</a:t>
            </a:r>
          </a:p>
          <a:p>
            <a:endParaRPr lang="fr-FR" sz="2200" dirty="0">
              <a:latin typeface="+mn-lt"/>
            </a:endParaRPr>
          </a:p>
          <a:p>
            <a:r>
              <a:rPr lang="fr-FR" sz="3200" dirty="0">
                <a:latin typeface="+mn-lt"/>
              </a:rPr>
              <a:t>Une session peut être créée : </a:t>
            </a:r>
          </a:p>
          <a:p>
            <a:pPr lvl="1"/>
            <a:r>
              <a:rPr lang="fr-FR" sz="2900" dirty="0">
                <a:latin typeface="+mn-lt"/>
              </a:rPr>
              <a:t>directement à partir de l’écran du stage correspondant, mais générateur d’erreurs</a:t>
            </a:r>
          </a:p>
          <a:p>
            <a:pPr lvl="1"/>
            <a:r>
              <a:rPr lang="fr-FR" sz="2900" b="1" u="sng" dirty="0">
                <a:latin typeface="+mn-lt"/>
              </a:rPr>
              <a:t>à partir de l’écran des sessions</a:t>
            </a:r>
            <a:r>
              <a:rPr lang="fr-FR" sz="2900" dirty="0">
                <a:latin typeface="+mn-lt"/>
              </a:rPr>
              <a:t>, en rattachant la session au stage correspondant </a:t>
            </a:r>
            <a:r>
              <a:rPr lang="fr-FR" sz="2900" b="1" dirty="0" smtClean="0">
                <a:latin typeface="+mn-lt"/>
              </a:rPr>
              <a:t>=&gt; Recommandé</a:t>
            </a:r>
            <a:endParaRPr lang="fr-FR" b="1" dirty="0"/>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1</a:t>
            </a:r>
          </a:p>
        </p:txBody>
      </p:sp>
      <p:sp>
        <p:nvSpPr>
          <p:cNvPr id="7" name="ZoneTexte 6">
            <a:extLst>
              <a:ext uri="{FF2B5EF4-FFF2-40B4-BE49-F238E27FC236}">
                <a16:creationId xmlns:a16="http://schemas.microsoft.com/office/drawing/2014/main" id="{AD636A77-23C3-4718-A5C6-3BC724343A3C}"/>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Créer un stage / une session</a:t>
            </a:r>
          </a:p>
        </p:txBody>
      </p:sp>
      <p:sp>
        <p:nvSpPr>
          <p:cNvPr id="10" name="Freeform 386">
            <a:extLst>
              <a:ext uri="{FF2B5EF4-FFF2-40B4-BE49-F238E27FC236}">
                <a16:creationId xmlns:a16="http://schemas.microsoft.com/office/drawing/2014/main" id="{156C9E6A-8DE0-4BE6-BB0F-63E120D9B583}"/>
              </a:ext>
            </a:extLst>
          </p:cNvPr>
          <p:cNvSpPr/>
          <p:nvPr/>
        </p:nvSpPr>
        <p:spPr>
          <a:xfrm>
            <a:off x="9355937" y="107892"/>
            <a:ext cx="468000" cy="468000"/>
          </a:xfrm>
          <a:custGeom>
            <a:avLst/>
            <a:gdLst/>
            <a:ahLst/>
            <a:cxnLst/>
            <a:rect l="l" t="t" r="r" b="b"/>
            <a:pathLst>
              <a:path w="432708" h="432707">
                <a:moveTo>
                  <a:pt x="81133" y="0"/>
                </a:moveTo>
                <a:lnTo>
                  <a:pt x="351575" y="0"/>
                </a:lnTo>
                <a:cubicBezTo>
                  <a:pt x="373924" y="0"/>
                  <a:pt x="393034" y="7935"/>
                  <a:pt x="408903" y="23805"/>
                </a:cubicBezTo>
                <a:cubicBezTo>
                  <a:pt x="424774" y="39674"/>
                  <a:pt x="432708" y="58784"/>
                  <a:pt x="432708" y="81133"/>
                </a:cubicBezTo>
                <a:lnTo>
                  <a:pt x="432708" y="351574"/>
                </a:lnTo>
                <a:cubicBezTo>
                  <a:pt x="432708" y="373924"/>
                  <a:pt x="424774" y="393033"/>
                  <a:pt x="408903" y="408902"/>
                </a:cubicBezTo>
                <a:cubicBezTo>
                  <a:pt x="393034" y="424772"/>
                  <a:pt x="373924" y="432707"/>
                  <a:pt x="351575" y="432707"/>
                </a:cubicBezTo>
                <a:lnTo>
                  <a:pt x="81133" y="432707"/>
                </a:lnTo>
                <a:cubicBezTo>
                  <a:pt x="58784" y="432707"/>
                  <a:pt x="39675" y="424772"/>
                  <a:pt x="23805" y="408902"/>
                </a:cubicBezTo>
                <a:cubicBezTo>
                  <a:pt x="7936" y="393033"/>
                  <a:pt x="0" y="373924"/>
                  <a:pt x="0" y="351574"/>
                </a:cubicBezTo>
                <a:lnTo>
                  <a:pt x="0" y="81133"/>
                </a:lnTo>
                <a:cubicBezTo>
                  <a:pt x="0" y="58784"/>
                  <a:pt x="7936" y="39674"/>
                  <a:pt x="23805" y="23805"/>
                </a:cubicBezTo>
                <a:cubicBezTo>
                  <a:pt x="39675" y="7935"/>
                  <a:pt x="58784" y="0"/>
                  <a:pt x="81133" y="0"/>
                </a:cubicBezTo>
                <a:close/>
                <a:moveTo>
                  <a:pt x="274034" y="45074"/>
                </a:moveTo>
                <a:cubicBezTo>
                  <a:pt x="270795" y="44416"/>
                  <a:pt x="267343" y="44886"/>
                  <a:pt x="263681" y="46482"/>
                </a:cubicBezTo>
                <a:cubicBezTo>
                  <a:pt x="256170" y="49675"/>
                  <a:pt x="252413" y="55215"/>
                  <a:pt x="252413" y="63103"/>
                </a:cubicBezTo>
                <a:lnTo>
                  <a:pt x="252413" y="108177"/>
                </a:lnTo>
                <a:cubicBezTo>
                  <a:pt x="230064" y="108177"/>
                  <a:pt x="209781" y="110008"/>
                  <a:pt x="191563" y="113670"/>
                </a:cubicBezTo>
                <a:cubicBezTo>
                  <a:pt x="173347" y="117332"/>
                  <a:pt x="158087" y="122121"/>
                  <a:pt x="145785" y="128037"/>
                </a:cubicBezTo>
                <a:cubicBezTo>
                  <a:pt x="133485" y="133953"/>
                  <a:pt x="122780" y="141372"/>
                  <a:pt x="113671" y="150292"/>
                </a:cubicBezTo>
                <a:cubicBezTo>
                  <a:pt x="104562" y="159213"/>
                  <a:pt x="97379" y="168181"/>
                  <a:pt x="92120" y="177196"/>
                </a:cubicBezTo>
                <a:cubicBezTo>
                  <a:pt x="86862" y="186211"/>
                  <a:pt x="82682" y="196446"/>
                  <a:pt x="79584" y="207902"/>
                </a:cubicBezTo>
                <a:cubicBezTo>
                  <a:pt x="76484" y="219358"/>
                  <a:pt x="74467" y="229829"/>
                  <a:pt x="73527" y="239313"/>
                </a:cubicBezTo>
                <a:cubicBezTo>
                  <a:pt x="72588" y="248797"/>
                  <a:pt x="72118" y="259173"/>
                  <a:pt x="72118" y="270442"/>
                </a:cubicBezTo>
                <a:cubicBezTo>
                  <a:pt x="72118" y="304435"/>
                  <a:pt x="87801" y="342372"/>
                  <a:pt x="119164" y="384253"/>
                </a:cubicBezTo>
                <a:cubicBezTo>
                  <a:pt x="121042" y="386507"/>
                  <a:pt x="123390" y="387633"/>
                  <a:pt x="126206" y="387633"/>
                </a:cubicBezTo>
                <a:cubicBezTo>
                  <a:pt x="127521" y="387633"/>
                  <a:pt x="128742" y="387352"/>
                  <a:pt x="129869" y="386788"/>
                </a:cubicBezTo>
                <a:cubicBezTo>
                  <a:pt x="134001" y="385098"/>
                  <a:pt x="135785" y="381999"/>
                  <a:pt x="135222" y="377492"/>
                </a:cubicBezTo>
                <a:cubicBezTo>
                  <a:pt x="126958" y="311008"/>
                  <a:pt x="132780" y="266592"/>
                  <a:pt x="152687" y="244243"/>
                </a:cubicBezTo>
                <a:cubicBezTo>
                  <a:pt x="161327" y="234477"/>
                  <a:pt x="173534" y="227387"/>
                  <a:pt x="189310" y="222974"/>
                </a:cubicBezTo>
                <a:cubicBezTo>
                  <a:pt x="205085" y="218560"/>
                  <a:pt x="226120" y="216353"/>
                  <a:pt x="252413" y="216353"/>
                </a:cubicBezTo>
                <a:lnTo>
                  <a:pt x="252413" y="261427"/>
                </a:lnTo>
                <a:cubicBezTo>
                  <a:pt x="252413" y="269315"/>
                  <a:pt x="256170" y="274855"/>
                  <a:pt x="263681" y="278048"/>
                </a:cubicBezTo>
                <a:cubicBezTo>
                  <a:pt x="265935" y="278987"/>
                  <a:pt x="268188" y="279457"/>
                  <a:pt x="270442" y="279457"/>
                </a:cubicBezTo>
                <a:cubicBezTo>
                  <a:pt x="275326" y="279457"/>
                  <a:pt x="279552" y="277672"/>
                  <a:pt x="283120" y="274104"/>
                </a:cubicBezTo>
                <a:lnTo>
                  <a:pt x="382281" y="174942"/>
                </a:lnTo>
                <a:cubicBezTo>
                  <a:pt x="385850" y="171374"/>
                  <a:pt x="387634" y="167148"/>
                  <a:pt x="387634" y="162265"/>
                </a:cubicBezTo>
                <a:cubicBezTo>
                  <a:pt x="387634" y="157382"/>
                  <a:pt x="385850" y="153156"/>
                  <a:pt x="382281" y="149588"/>
                </a:cubicBezTo>
                <a:lnTo>
                  <a:pt x="283120" y="50426"/>
                </a:lnTo>
                <a:cubicBezTo>
                  <a:pt x="280302" y="47515"/>
                  <a:pt x="277275" y="45731"/>
                  <a:pt x="274034" y="450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11" name="ZoneTexte 10">
            <a:extLst>
              <a:ext uri="{FF2B5EF4-FFF2-40B4-BE49-F238E27FC236}">
                <a16:creationId xmlns:a16="http://schemas.microsoft.com/office/drawing/2014/main" id="{E466B66C-CF70-441B-BD8F-EF6075DD08B9}"/>
              </a:ext>
            </a:extLst>
          </p:cNvPr>
          <p:cNvSpPr txBox="1"/>
          <p:nvPr/>
        </p:nvSpPr>
        <p:spPr>
          <a:xfrm>
            <a:off x="9855200" y="115546"/>
            <a:ext cx="2336800" cy="523220"/>
          </a:xfrm>
          <a:prstGeom prst="rect">
            <a:avLst/>
          </a:prstGeom>
          <a:noFill/>
        </p:spPr>
        <p:txBody>
          <a:bodyPr wrap="square" rtlCol="0">
            <a:spAutoFit/>
          </a:bodyPr>
          <a:lstStyle/>
          <a:p>
            <a:pPr algn="ctr"/>
            <a:r>
              <a:rPr lang="fr-FR" sz="1400" dirty="0">
                <a:solidFill>
                  <a:schemeClr val="bg1">
                    <a:lumMod val="50000"/>
                  </a:schemeClr>
                </a:solidFill>
              </a:rPr>
              <a:t>Voir </a:t>
            </a:r>
            <a:r>
              <a:rPr lang="fr-FR" sz="1400" b="1" dirty="0">
                <a:solidFill>
                  <a:schemeClr val="bg1">
                    <a:lumMod val="50000"/>
                  </a:schemeClr>
                </a:solidFill>
              </a:rPr>
              <a:t>Séquence N°2</a:t>
            </a:r>
            <a:r>
              <a:rPr lang="fr-FR" sz="1400" dirty="0">
                <a:solidFill>
                  <a:schemeClr val="bg1">
                    <a:lumMod val="50000"/>
                  </a:schemeClr>
                </a:solidFill>
              </a:rPr>
              <a:t> –</a:t>
            </a:r>
            <a:br>
              <a:rPr lang="fr-FR" sz="1400" dirty="0">
                <a:solidFill>
                  <a:schemeClr val="bg1">
                    <a:lumMod val="50000"/>
                  </a:schemeClr>
                </a:solidFill>
              </a:rPr>
            </a:br>
            <a:r>
              <a:rPr lang="fr-FR" sz="1400" dirty="0">
                <a:solidFill>
                  <a:schemeClr val="bg1">
                    <a:lumMod val="50000"/>
                  </a:schemeClr>
                </a:solidFill>
              </a:rPr>
              <a:t>Créer un stage et une session</a:t>
            </a:r>
          </a:p>
        </p:txBody>
      </p:sp>
      <p:sp>
        <p:nvSpPr>
          <p:cNvPr id="19" name="Rectangle : avec coins arrondis en diagonale 18">
            <a:extLst>
              <a:ext uri="{FF2B5EF4-FFF2-40B4-BE49-F238E27FC236}">
                <a16:creationId xmlns:a16="http://schemas.microsoft.com/office/drawing/2014/main" id="{554174DF-9609-41E2-89F7-812DE4F2DAFB}"/>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20" name="Rectangle : avec coins arrondis en diagonale 19">
            <a:extLst>
              <a:ext uri="{FF2B5EF4-FFF2-40B4-BE49-F238E27FC236}">
                <a16:creationId xmlns:a16="http://schemas.microsoft.com/office/drawing/2014/main" id="{01B0A440-EAF6-49FA-8A09-17F683848159}"/>
              </a:ext>
            </a:extLst>
          </p:cNvPr>
          <p:cNvSpPr/>
          <p:nvPr/>
        </p:nvSpPr>
        <p:spPr>
          <a:xfrm>
            <a:off x="60960" y="1604709"/>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 –</a:t>
            </a:r>
            <a:br>
              <a:rPr lang="fr-FR" sz="1000" dirty="0"/>
            </a:br>
            <a:r>
              <a:rPr lang="fr-FR" sz="1000" dirty="0"/>
              <a:t>Stage / Session</a:t>
            </a:r>
          </a:p>
        </p:txBody>
      </p:sp>
      <p:sp>
        <p:nvSpPr>
          <p:cNvPr id="21" name="Rectangle : avec coins arrondis en diagonale 20">
            <a:extLst>
              <a:ext uri="{FF2B5EF4-FFF2-40B4-BE49-F238E27FC236}">
                <a16:creationId xmlns:a16="http://schemas.microsoft.com/office/drawing/2014/main" id="{E10CDF53-B80E-49C7-9AC1-E99258E65C3F}"/>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22" name="Rectangle : avec coins arrondis en diagonale 21">
            <a:extLst>
              <a:ext uri="{FF2B5EF4-FFF2-40B4-BE49-F238E27FC236}">
                <a16:creationId xmlns:a16="http://schemas.microsoft.com/office/drawing/2014/main" id="{02FEE25B-363E-4953-9E1C-44357BB0B2D8}"/>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23" name="Rectangle : avec coins arrondis en diagonale 22">
            <a:extLst>
              <a:ext uri="{FF2B5EF4-FFF2-40B4-BE49-F238E27FC236}">
                <a16:creationId xmlns:a16="http://schemas.microsoft.com/office/drawing/2014/main" id="{C10E02CF-7D14-491D-BAD1-22196F9AA00C}"/>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24" name="Rectangle : avec coins arrondis en diagonale 23">
            <a:extLst>
              <a:ext uri="{FF2B5EF4-FFF2-40B4-BE49-F238E27FC236}">
                <a16:creationId xmlns:a16="http://schemas.microsoft.com/office/drawing/2014/main" id="{E7DB7365-6A42-4672-BCFA-F001FD22F657}"/>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25" name="Rectangle : avec coins arrondis en diagonale 24">
            <a:extLst>
              <a:ext uri="{FF2B5EF4-FFF2-40B4-BE49-F238E27FC236}">
                <a16:creationId xmlns:a16="http://schemas.microsoft.com/office/drawing/2014/main" id="{7F67A25F-6013-4DF7-8F17-5DC65FB0F364}"/>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26" name="Rectangle : avec coins arrondis en diagonale 25">
            <a:extLst>
              <a:ext uri="{FF2B5EF4-FFF2-40B4-BE49-F238E27FC236}">
                <a16:creationId xmlns:a16="http://schemas.microsoft.com/office/drawing/2014/main" id="{8E42A6BE-0B29-4008-9B67-F38532907B64}"/>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27" name="Rectangle : avec coins arrondis en diagonale 26">
            <a:extLst>
              <a:ext uri="{FF2B5EF4-FFF2-40B4-BE49-F238E27FC236}">
                <a16:creationId xmlns:a16="http://schemas.microsoft.com/office/drawing/2014/main" id="{38AF2566-489D-4FB7-A455-510F91FAE4D9}"/>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6" name="Espace réservé de la date 5">
            <a:extLst>
              <a:ext uri="{FF2B5EF4-FFF2-40B4-BE49-F238E27FC236}">
                <a16:creationId xmlns:a16="http://schemas.microsoft.com/office/drawing/2014/main" id="{B00385C2-DCA8-42E4-9BCD-732D3315BF7C}"/>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0407B411-E041-46B0-BB72-6604838178AE}"/>
              </a:ext>
            </a:extLst>
          </p:cNvPr>
          <p:cNvSpPr>
            <a:spLocks noGrp="1"/>
          </p:cNvSpPr>
          <p:nvPr>
            <p:ph type="sldNum" sz="quarter" idx="12"/>
          </p:nvPr>
        </p:nvSpPr>
        <p:spPr/>
        <p:txBody>
          <a:bodyPr/>
          <a:lstStyle/>
          <a:p>
            <a:fld id="{FE954997-C674-43B3-87A7-1C878AE16C45}" type="slidenum">
              <a:rPr lang="fr-FR" smtClean="0"/>
              <a:pPr/>
              <a:t>39</a:t>
            </a:fld>
            <a:endParaRPr lang="fr-FR" dirty="0"/>
          </a:p>
        </p:txBody>
      </p:sp>
    </p:spTree>
    <p:extLst>
      <p:ext uri="{BB962C8B-B14F-4D97-AF65-F5344CB8AC3E}">
        <p14:creationId xmlns:p14="http://schemas.microsoft.com/office/powerpoint/2010/main" val="4092943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174D38-C6E3-4E31-87EF-0209164C40E4}"/>
              </a:ext>
            </a:extLst>
          </p:cNvPr>
          <p:cNvSpPr>
            <a:spLocks noGrp="1"/>
          </p:cNvSpPr>
          <p:nvPr>
            <p:ph type="title"/>
          </p:nvPr>
        </p:nvSpPr>
        <p:spPr/>
        <p:txBody>
          <a:bodyPr>
            <a:normAutofit fontScale="90000"/>
          </a:bodyPr>
          <a:lstStyle/>
          <a:p>
            <a:r>
              <a:rPr lang="fr-FR" dirty="0"/>
              <a:t>ACCUEIL</a:t>
            </a:r>
          </a:p>
        </p:txBody>
      </p:sp>
      <p:sp>
        <p:nvSpPr>
          <p:cNvPr id="7" name="ZoneTexte 6">
            <a:extLst>
              <a:ext uri="{FF2B5EF4-FFF2-40B4-BE49-F238E27FC236}">
                <a16:creationId xmlns:a16="http://schemas.microsoft.com/office/drawing/2014/main" id="{0C3DC14A-E4EC-4F96-A285-659AD3E3C85E}"/>
              </a:ext>
            </a:extLst>
          </p:cNvPr>
          <p:cNvSpPr txBox="1"/>
          <p:nvPr/>
        </p:nvSpPr>
        <p:spPr>
          <a:xfrm>
            <a:off x="619017" y="685793"/>
            <a:ext cx="10736228" cy="6771084"/>
          </a:xfrm>
          <a:prstGeom prst="rect">
            <a:avLst/>
          </a:prstGeom>
          <a:noFill/>
        </p:spPr>
        <p:txBody>
          <a:bodyPr wrap="square" rtlCol="0">
            <a:spAutoFit/>
          </a:bodyPr>
          <a:lstStyle/>
          <a:p>
            <a:pPr marL="800100" lvl="1" indent="-342900">
              <a:buFont typeface="Wingdings" panose="05000000000000000000" pitchFamily="2" charset="2"/>
              <a:buChar char="ü"/>
            </a:pPr>
            <a:endParaRPr lang="fr-FR" sz="2000" dirty="0">
              <a:solidFill>
                <a:srgbClr val="00AC8C"/>
              </a:solidFill>
            </a:endParaRPr>
          </a:p>
          <a:p>
            <a:pPr marL="342900" indent="-342900">
              <a:buFont typeface="Wingdings" panose="05000000000000000000" pitchFamily="2" charset="2"/>
              <a:buChar char="Ø"/>
            </a:pPr>
            <a:r>
              <a:rPr lang="fr-FR" sz="3200" b="1" dirty="0">
                <a:solidFill>
                  <a:srgbClr val="00AC8C"/>
                </a:solidFill>
              </a:rPr>
              <a:t>Conditions techniques :</a:t>
            </a:r>
          </a:p>
          <a:p>
            <a:pPr marL="800100" lvl="1" indent="-342900">
              <a:buFont typeface="Wingdings" panose="05000000000000000000" pitchFamily="2" charset="2"/>
              <a:buChar char="ü"/>
            </a:pPr>
            <a:r>
              <a:rPr lang="fr-FR" sz="2800" dirty="0"/>
              <a:t>Horaires de la formation </a:t>
            </a:r>
          </a:p>
          <a:p>
            <a:pPr marL="800100" lvl="1" indent="-342900">
              <a:buFont typeface="Wingdings" panose="05000000000000000000" pitchFamily="2" charset="2"/>
              <a:buChar char="ü"/>
            </a:pPr>
            <a:r>
              <a:rPr lang="fr-FR" sz="2800" dirty="0"/>
              <a:t>Pauses en milieu de demi-journée</a:t>
            </a:r>
          </a:p>
          <a:p>
            <a:pPr marL="800100" lvl="1" indent="-342900">
              <a:buFont typeface="Wingdings" panose="05000000000000000000" pitchFamily="2" charset="2"/>
              <a:buChar char="ü"/>
            </a:pPr>
            <a:r>
              <a:rPr lang="fr-FR" sz="2800" dirty="0"/>
              <a:t>Horaires repas</a:t>
            </a:r>
          </a:p>
          <a:p>
            <a:pPr marL="800100" lvl="1" indent="-342900">
              <a:buFont typeface="Wingdings" panose="05000000000000000000" pitchFamily="2" charset="2"/>
              <a:buChar char="ü"/>
            </a:pPr>
            <a:r>
              <a:rPr lang="fr-FR" sz="2800" dirty="0" smtClean="0"/>
              <a:t>…</a:t>
            </a:r>
          </a:p>
          <a:p>
            <a:pPr marL="457200" indent="-457200">
              <a:spcBef>
                <a:spcPts val="1200"/>
              </a:spcBef>
              <a:buFont typeface="Wingdings" panose="05000000000000000000" pitchFamily="2" charset="2"/>
              <a:buChar char="Ø"/>
            </a:pPr>
            <a:r>
              <a:rPr lang="fr-FR" sz="3200" b="1" dirty="0" smtClean="0">
                <a:solidFill>
                  <a:srgbClr val="00AC8C"/>
                </a:solidFill>
              </a:rPr>
              <a:t>Espace dédié aux gestionnaires RenoiRH-formation :</a:t>
            </a:r>
            <a:endParaRPr lang="fr-FR" sz="2800" dirty="0" smtClean="0">
              <a:solidFill>
                <a:srgbClr val="00AC8C"/>
              </a:solidFill>
            </a:endParaRPr>
          </a:p>
          <a:p>
            <a:pPr marL="914400" lvl="1" indent="-457200">
              <a:buFont typeface="Wingdings" panose="05000000000000000000" pitchFamily="2" charset="2"/>
              <a:buChar char="ü"/>
            </a:pPr>
            <a:r>
              <a:rPr lang="fr-FR" sz="2800" dirty="0" smtClean="0"/>
              <a:t>Sur </a:t>
            </a:r>
            <a:r>
              <a:rPr lang="fr-FR" sz="2800" dirty="0"/>
              <a:t>le site FORMCO </a:t>
            </a:r>
            <a:r>
              <a:rPr lang="fr-FR" sz="2800" dirty="0" smtClean="0"/>
              <a:t>: </a:t>
            </a:r>
            <a:r>
              <a:rPr lang="fr-FR" sz="2800" dirty="0" smtClean="0">
                <a:hlinkClick r:id="rId2"/>
              </a:rPr>
              <a:t>https</a:t>
            </a:r>
            <a:r>
              <a:rPr lang="fr-FR" sz="2800" dirty="0">
                <a:hlinkClick r:id="rId2"/>
              </a:rPr>
              <a:t>://www.formco.agriculture.gouv.fr</a:t>
            </a:r>
            <a:r>
              <a:rPr lang="fr-FR" sz="2800" dirty="0" smtClean="0">
                <a:hlinkClick r:id="rId2"/>
              </a:rPr>
              <a:t>/</a:t>
            </a:r>
            <a:endParaRPr lang="fr-FR" sz="2800" dirty="0" smtClean="0"/>
          </a:p>
          <a:p>
            <a:pPr lvl="1"/>
            <a:r>
              <a:rPr lang="fr-FR" sz="2400" dirty="0" smtClean="0"/>
              <a:t>Accueil </a:t>
            </a:r>
            <a:r>
              <a:rPr lang="fr-FR" sz="2400" dirty="0"/>
              <a:t>&gt; Accès réservé &gt; Espace ressources &gt; Gestionnaires RenoiRH-formation</a:t>
            </a:r>
          </a:p>
          <a:p>
            <a:pPr lvl="1"/>
            <a:r>
              <a:rPr lang="fr-FR" sz="2400" dirty="0"/>
              <a:t>(identifiant et mot de passe génériques  : </a:t>
            </a:r>
            <a:r>
              <a:rPr lang="fr-FR" sz="2400" dirty="0" err="1"/>
              <a:t>gest_rf</a:t>
            </a:r>
            <a:r>
              <a:rPr lang="fr-FR" sz="2400" dirty="0"/>
              <a:t>  /  RF</a:t>
            </a:r>
            <a:r>
              <a:rPr lang="fr-FR" sz="2400" dirty="0" smtClean="0"/>
              <a:t>)</a:t>
            </a:r>
          </a:p>
          <a:p>
            <a:pPr marL="800100" lvl="1" indent="-342900">
              <a:buFont typeface="Wingdings" panose="05000000000000000000" pitchFamily="2" charset="2"/>
              <a:buChar char="ü"/>
            </a:pPr>
            <a:r>
              <a:rPr lang="fr-FR" sz="2800" dirty="0"/>
              <a:t>Vous y trouverez des </a:t>
            </a:r>
            <a:r>
              <a:rPr lang="fr-FR" sz="2800" dirty="0" smtClean="0"/>
              <a:t>ressources </a:t>
            </a:r>
            <a:r>
              <a:rPr lang="fr-FR" sz="2800" dirty="0"/>
              <a:t>pour vous </a:t>
            </a:r>
            <a:r>
              <a:rPr lang="fr-FR" sz="2800" dirty="0" smtClean="0"/>
              <a:t>aider :</a:t>
            </a:r>
          </a:p>
          <a:p>
            <a:pPr marL="1371600" lvl="2" indent="-457200">
              <a:buFont typeface="Wingdings" panose="05000000000000000000" pitchFamily="2" charset="2"/>
              <a:buChar char="v"/>
            </a:pPr>
            <a:r>
              <a:rPr lang="fr-FR" sz="2400" dirty="0" smtClean="0"/>
              <a:t>Le Manuel utilisateur</a:t>
            </a:r>
          </a:p>
          <a:p>
            <a:pPr marL="1371600" lvl="2" indent="-457200">
              <a:buFont typeface="Wingdings" panose="05000000000000000000" pitchFamily="2" charset="2"/>
              <a:buChar char="v"/>
            </a:pPr>
            <a:r>
              <a:rPr lang="fr-FR" sz="2400" dirty="0" smtClean="0"/>
              <a:t>Un lien vers une auto-formation Mentor…</a:t>
            </a:r>
            <a:endParaRPr lang="fr-FR" sz="2400" dirty="0"/>
          </a:p>
          <a:p>
            <a:endParaRPr lang="fr-FR" sz="2400" dirty="0"/>
          </a:p>
          <a:p>
            <a:pPr marL="342900" indent="-342900">
              <a:buFont typeface="Wingdings" panose="05000000000000000000" pitchFamily="2" charset="2"/>
              <a:buChar char="Ø"/>
            </a:pPr>
            <a:endParaRPr lang="fr-FR" sz="2400" b="1" dirty="0">
              <a:solidFill>
                <a:srgbClr val="00AC8C"/>
              </a:solidFill>
            </a:endParaRPr>
          </a:p>
          <a:p>
            <a:pPr marL="342900" indent="-342900">
              <a:buFont typeface="Wingdings" panose="05000000000000000000" pitchFamily="2" charset="2"/>
              <a:buChar char="Ø"/>
            </a:pPr>
            <a:endParaRPr lang="fr-FR" sz="2400" b="1" dirty="0">
              <a:solidFill>
                <a:srgbClr val="00AC8C"/>
              </a:solidFill>
            </a:endParaRPr>
          </a:p>
        </p:txBody>
      </p:sp>
      <p:sp>
        <p:nvSpPr>
          <p:cNvPr id="16" name="Espace réservé du pied de page 15">
            <a:extLst>
              <a:ext uri="{FF2B5EF4-FFF2-40B4-BE49-F238E27FC236}">
                <a16:creationId xmlns:a16="http://schemas.microsoft.com/office/drawing/2014/main" id="{6CA505BC-EF2D-4F58-95BC-6B07D77063E2}"/>
              </a:ext>
            </a:extLst>
          </p:cNvPr>
          <p:cNvSpPr>
            <a:spLocks noGrp="1"/>
          </p:cNvSpPr>
          <p:nvPr>
            <p:ph type="ftr" sz="quarter" idx="11"/>
          </p:nvPr>
        </p:nvSpPr>
        <p:spPr/>
        <p:txBody>
          <a:bodyPr/>
          <a:lstStyle/>
          <a:p>
            <a:r>
              <a:rPr lang="fr-FR" dirty="0"/>
              <a:t>Module 1</a:t>
            </a:r>
          </a:p>
        </p:txBody>
      </p:sp>
      <p:sp>
        <p:nvSpPr>
          <p:cNvPr id="3" name="Espace réservé de la date 2">
            <a:extLst>
              <a:ext uri="{FF2B5EF4-FFF2-40B4-BE49-F238E27FC236}">
                <a16:creationId xmlns:a16="http://schemas.microsoft.com/office/drawing/2014/main" id="{42EADD90-5F37-470A-B8A9-F70662560AE2}"/>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7CB82AD-63C3-4C99-A19B-FA86D6D6A882}"/>
              </a:ext>
            </a:extLst>
          </p:cNvPr>
          <p:cNvSpPr>
            <a:spLocks noGrp="1"/>
          </p:cNvSpPr>
          <p:nvPr>
            <p:ph type="sldNum" sz="quarter" idx="12"/>
          </p:nvPr>
        </p:nvSpPr>
        <p:spPr/>
        <p:txBody>
          <a:bodyPr/>
          <a:lstStyle/>
          <a:p>
            <a:fld id="{FE954997-C674-43B3-87A7-1C878AE16C45}" type="slidenum">
              <a:rPr lang="fr-FR" smtClean="0"/>
              <a:pPr/>
              <a:t>4</a:t>
            </a:fld>
            <a:endParaRPr lang="fr-FR" dirty="0"/>
          </a:p>
        </p:txBody>
      </p:sp>
    </p:spTree>
    <p:extLst>
      <p:ext uri="{BB962C8B-B14F-4D97-AF65-F5344CB8AC3E}">
        <p14:creationId xmlns:p14="http://schemas.microsoft.com/office/powerpoint/2010/main" val="593020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 49">
            <a:extLst>
              <a:ext uri="{FF2B5EF4-FFF2-40B4-BE49-F238E27FC236}">
                <a16:creationId xmlns:a16="http://schemas.microsoft.com/office/drawing/2014/main" id="{EFEC27B3-3C86-4990-8A02-CC010AC1992B}"/>
              </a:ext>
            </a:extLst>
          </p:cNvPr>
          <p:cNvPicPr/>
          <p:nvPr/>
        </p:nvPicPr>
        <p:blipFill rotWithShape="1">
          <a:blip r:embed="rId2">
            <a:extLst>
              <a:ext uri="{28A0092B-C50C-407E-A947-70E740481C1C}">
                <a14:useLocalDpi xmlns:a14="http://schemas.microsoft.com/office/drawing/2010/main" val="0"/>
              </a:ext>
            </a:extLst>
          </a:blip>
          <a:srcRect b="36149"/>
          <a:stretch/>
        </p:blipFill>
        <p:spPr bwMode="auto">
          <a:xfrm>
            <a:off x="9017060" y="3245512"/>
            <a:ext cx="2755394" cy="3051634"/>
          </a:xfrm>
          <a:prstGeom prst="rect">
            <a:avLst/>
          </a:prstGeom>
          <a:noFill/>
          <a:ln w="9525" cap="flat" cmpd="sng" algn="ctr">
            <a:solidFill>
              <a:sysClr val="window" lastClr="FFFFFF">
                <a:lumMod val="50000"/>
              </a:sysClr>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p:txBody>
          <a:bodyPr>
            <a:normAutofit fontScale="90000"/>
          </a:bodyPr>
          <a:lstStyle/>
          <a:p>
            <a:r>
              <a:rPr lang="fr-FR" dirty="0"/>
              <a:t>2-2-2 Créer une session (1)</a:t>
            </a:r>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1</a:t>
            </a:r>
          </a:p>
        </p:txBody>
      </p:sp>
      <p:sp>
        <p:nvSpPr>
          <p:cNvPr id="7" name="ZoneTexte 6">
            <a:extLst>
              <a:ext uri="{FF2B5EF4-FFF2-40B4-BE49-F238E27FC236}">
                <a16:creationId xmlns:a16="http://schemas.microsoft.com/office/drawing/2014/main" id="{AD636A77-23C3-4718-A5C6-3BC724343A3C}"/>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Créer un stage / une session</a:t>
            </a:r>
          </a:p>
        </p:txBody>
      </p:sp>
      <p:sp>
        <p:nvSpPr>
          <p:cNvPr id="12" name="Espace réservé du contenu 11">
            <a:extLst>
              <a:ext uri="{FF2B5EF4-FFF2-40B4-BE49-F238E27FC236}">
                <a16:creationId xmlns:a16="http://schemas.microsoft.com/office/drawing/2014/main" id="{E0F99DAC-914F-4D2D-B7A1-0A13EF08D8C9}"/>
              </a:ext>
            </a:extLst>
          </p:cNvPr>
          <p:cNvSpPr>
            <a:spLocks noGrp="1"/>
          </p:cNvSpPr>
          <p:nvPr>
            <p:ph idx="1"/>
          </p:nvPr>
        </p:nvSpPr>
        <p:spPr/>
        <p:txBody>
          <a:bodyPr>
            <a:normAutofit/>
          </a:bodyPr>
          <a:lstStyle/>
          <a:p>
            <a:r>
              <a:rPr lang="fr-FR" sz="2200" dirty="0">
                <a:latin typeface="+mn-lt"/>
              </a:rPr>
              <a:t>Cliquez sur       pour créer une nouvelle session. La création d’une session passe par les étapes suivantes :</a:t>
            </a:r>
          </a:p>
        </p:txBody>
      </p:sp>
      <p:cxnSp>
        <p:nvCxnSpPr>
          <p:cNvPr id="13" name="Straight Connector 103">
            <a:extLst>
              <a:ext uri="{FF2B5EF4-FFF2-40B4-BE49-F238E27FC236}">
                <a16:creationId xmlns:a16="http://schemas.microsoft.com/office/drawing/2014/main" id="{E890728B-E17F-49E3-B345-8898D94CAE9D}"/>
              </a:ext>
            </a:extLst>
          </p:cNvPr>
          <p:cNvCxnSpPr>
            <a:cxnSpLocks/>
          </p:cNvCxnSpPr>
          <p:nvPr/>
        </p:nvCxnSpPr>
        <p:spPr>
          <a:xfrm flipV="1">
            <a:off x="1561283" y="2201238"/>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59" name="Groupe 58">
            <a:extLst>
              <a:ext uri="{FF2B5EF4-FFF2-40B4-BE49-F238E27FC236}">
                <a16:creationId xmlns:a16="http://schemas.microsoft.com/office/drawing/2014/main" id="{06B717F3-65B5-41E0-AD1E-861BDB8787BE}"/>
              </a:ext>
            </a:extLst>
          </p:cNvPr>
          <p:cNvGrpSpPr/>
          <p:nvPr/>
        </p:nvGrpSpPr>
        <p:grpSpPr>
          <a:xfrm>
            <a:off x="1573922" y="1931238"/>
            <a:ext cx="1605213" cy="1269162"/>
            <a:chOff x="1573922" y="1931238"/>
            <a:chExt cx="1605213" cy="1269162"/>
          </a:xfrm>
        </p:grpSpPr>
        <p:sp>
          <p:nvSpPr>
            <p:cNvPr id="15" name="Rectangle 14">
              <a:extLst>
                <a:ext uri="{FF2B5EF4-FFF2-40B4-BE49-F238E27FC236}">
                  <a16:creationId xmlns:a16="http://schemas.microsoft.com/office/drawing/2014/main" id="{E4DDE913-B17D-4431-AB60-C2DAE3B00E69}"/>
                </a:ext>
              </a:extLst>
            </p:cNvPr>
            <p:cNvSpPr/>
            <p:nvPr/>
          </p:nvSpPr>
          <p:spPr>
            <a:xfrm>
              <a:off x="1573922" y="2384466"/>
              <a:ext cx="1605213"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a:extLst>
                <a:ext uri="{FF2B5EF4-FFF2-40B4-BE49-F238E27FC236}">
                  <a16:creationId xmlns:a16="http://schemas.microsoft.com/office/drawing/2014/main" id="{AE84DAC1-C6D4-443B-98B7-D629242C55B7}"/>
                </a:ext>
              </a:extLst>
            </p:cNvPr>
            <p:cNvSpPr txBox="1"/>
            <p:nvPr/>
          </p:nvSpPr>
          <p:spPr>
            <a:xfrm>
              <a:off x="1573922" y="2504649"/>
              <a:ext cx="1605213"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données générales</a:t>
              </a:r>
            </a:p>
          </p:txBody>
        </p:sp>
        <p:sp>
          <p:nvSpPr>
            <p:cNvPr id="17" name="Ellipse 16">
              <a:extLst>
                <a:ext uri="{FF2B5EF4-FFF2-40B4-BE49-F238E27FC236}">
                  <a16:creationId xmlns:a16="http://schemas.microsoft.com/office/drawing/2014/main" id="{EA7BADB7-BDE2-45EF-83B4-0023CB994113}"/>
                </a:ext>
              </a:extLst>
            </p:cNvPr>
            <p:cNvSpPr/>
            <p:nvPr/>
          </p:nvSpPr>
          <p:spPr>
            <a:xfrm>
              <a:off x="2106528"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8" name="ZoneTexte 17">
              <a:extLst>
                <a:ext uri="{FF2B5EF4-FFF2-40B4-BE49-F238E27FC236}">
                  <a16:creationId xmlns:a16="http://schemas.microsoft.com/office/drawing/2014/main" id="{E08D9662-27EA-49FF-B879-C18453EA927D}"/>
                </a:ext>
              </a:extLst>
            </p:cNvPr>
            <p:cNvSpPr txBox="1"/>
            <p:nvPr/>
          </p:nvSpPr>
          <p:spPr>
            <a:xfrm>
              <a:off x="2220092"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grpSp>
        <p:nvGrpSpPr>
          <p:cNvPr id="60" name="Groupe 59">
            <a:extLst>
              <a:ext uri="{FF2B5EF4-FFF2-40B4-BE49-F238E27FC236}">
                <a16:creationId xmlns:a16="http://schemas.microsoft.com/office/drawing/2014/main" id="{CFB81146-BB47-4D5E-949A-5A4C2E1E9070}"/>
              </a:ext>
            </a:extLst>
          </p:cNvPr>
          <p:cNvGrpSpPr/>
          <p:nvPr/>
        </p:nvGrpSpPr>
        <p:grpSpPr>
          <a:xfrm>
            <a:off x="3617588" y="1931238"/>
            <a:ext cx="1605213" cy="1269162"/>
            <a:chOff x="4072515" y="1931238"/>
            <a:chExt cx="1605213" cy="1269162"/>
          </a:xfrm>
        </p:grpSpPr>
        <p:sp>
          <p:nvSpPr>
            <p:cNvPr id="20" name="Rectangle 19">
              <a:extLst>
                <a:ext uri="{FF2B5EF4-FFF2-40B4-BE49-F238E27FC236}">
                  <a16:creationId xmlns:a16="http://schemas.microsoft.com/office/drawing/2014/main" id="{0F5879FA-FCC0-4290-9594-CA3FB82574D3}"/>
                </a:ext>
              </a:extLst>
            </p:cNvPr>
            <p:cNvSpPr/>
            <p:nvPr/>
          </p:nvSpPr>
          <p:spPr>
            <a:xfrm>
              <a:off x="4072515" y="2384466"/>
              <a:ext cx="1605213"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a:extLst>
                <a:ext uri="{FF2B5EF4-FFF2-40B4-BE49-F238E27FC236}">
                  <a16:creationId xmlns:a16="http://schemas.microsoft.com/office/drawing/2014/main" id="{C8385738-189C-4557-B69C-1FF99ABF88CC}"/>
                </a:ext>
              </a:extLst>
            </p:cNvPr>
            <p:cNvSpPr txBox="1"/>
            <p:nvPr/>
          </p:nvSpPr>
          <p:spPr>
            <a:xfrm>
              <a:off x="4072515" y="2504649"/>
              <a:ext cx="1605213"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du lieu</a:t>
              </a:r>
              <a:br>
                <a:rPr lang="fr-FR" sz="1600" b="1" dirty="0">
                  <a:solidFill>
                    <a:schemeClr val="tx1">
                      <a:lumMod val="65000"/>
                      <a:lumOff val="35000"/>
                    </a:schemeClr>
                  </a:solidFill>
                </a:rPr>
              </a:br>
              <a:r>
                <a:rPr lang="fr-FR" sz="1600" b="1" dirty="0">
                  <a:solidFill>
                    <a:schemeClr val="tx1">
                      <a:lumMod val="65000"/>
                      <a:lumOff val="35000"/>
                    </a:schemeClr>
                  </a:solidFill>
                </a:rPr>
                <a:t>de la session</a:t>
              </a:r>
            </a:p>
          </p:txBody>
        </p:sp>
        <p:sp>
          <p:nvSpPr>
            <p:cNvPr id="22" name="Ellipse 21">
              <a:extLst>
                <a:ext uri="{FF2B5EF4-FFF2-40B4-BE49-F238E27FC236}">
                  <a16:creationId xmlns:a16="http://schemas.microsoft.com/office/drawing/2014/main" id="{0D251484-06BB-45FF-8C58-52167DA323F6}"/>
                </a:ext>
              </a:extLst>
            </p:cNvPr>
            <p:cNvSpPr/>
            <p:nvPr/>
          </p:nvSpPr>
          <p:spPr>
            <a:xfrm>
              <a:off x="4605121"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3" name="ZoneTexte 22">
              <a:extLst>
                <a:ext uri="{FF2B5EF4-FFF2-40B4-BE49-F238E27FC236}">
                  <a16:creationId xmlns:a16="http://schemas.microsoft.com/office/drawing/2014/main" id="{F89F8DEE-D0C2-46A2-B50D-98C4CA5311DA}"/>
                </a:ext>
              </a:extLst>
            </p:cNvPr>
            <p:cNvSpPr txBox="1"/>
            <p:nvPr/>
          </p:nvSpPr>
          <p:spPr>
            <a:xfrm>
              <a:off x="4718685"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nvGrpSpPr>
          <p:cNvPr id="61" name="Groupe 60">
            <a:extLst>
              <a:ext uri="{FF2B5EF4-FFF2-40B4-BE49-F238E27FC236}">
                <a16:creationId xmlns:a16="http://schemas.microsoft.com/office/drawing/2014/main" id="{6992BCC4-98D0-4376-9BEC-DBEB156A1B68}"/>
              </a:ext>
            </a:extLst>
          </p:cNvPr>
          <p:cNvGrpSpPr/>
          <p:nvPr/>
        </p:nvGrpSpPr>
        <p:grpSpPr>
          <a:xfrm>
            <a:off x="5661254" y="1931238"/>
            <a:ext cx="1605213" cy="1342852"/>
            <a:chOff x="6571108" y="1931238"/>
            <a:chExt cx="1605213" cy="1342852"/>
          </a:xfrm>
        </p:grpSpPr>
        <p:sp>
          <p:nvSpPr>
            <p:cNvPr id="25" name="Rectangle 24">
              <a:extLst>
                <a:ext uri="{FF2B5EF4-FFF2-40B4-BE49-F238E27FC236}">
                  <a16:creationId xmlns:a16="http://schemas.microsoft.com/office/drawing/2014/main" id="{79769068-69CA-45AB-9FC0-EC86E77B4861}"/>
                </a:ext>
              </a:extLst>
            </p:cNvPr>
            <p:cNvSpPr/>
            <p:nvPr/>
          </p:nvSpPr>
          <p:spPr>
            <a:xfrm>
              <a:off x="6571108" y="2384466"/>
              <a:ext cx="1605213"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a:extLst>
                <a:ext uri="{FF2B5EF4-FFF2-40B4-BE49-F238E27FC236}">
                  <a16:creationId xmlns:a16="http://schemas.microsoft.com/office/drawing/2014/main" id="{F5415BE7-6705-44DE-A702-FED7393C2FCC}"/>
                </a:ext>
              </a:extLst>
            </p:cNvPr>
            <p:cNvSpPr txBox="1"/>
            <p:nvPr/>
          </p:nvSpPr>
          <p:spPr>
            <a:xfrm>
              <a:off x="6571108" y="2504649"/>
              <a:ext cx="1605213" cy="769441"/>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a:t>
              </a:r>
            </a:p>
            <a:p>
              <a:pPr algn="ctr"/>
              <a:r>
                <a:rPr lang="fr-FR" sz="1600" b="1" dirty="0">
                  <a:solidFill>
                    <a:schemeClr val="tx1">
                      <a:lumMod val="65000"/>
                      <a:lumOff val="35000"/>
                    </a:schemeClr>
                  </a:solidFill>
                </a:rPr>
                <a:t>périodes</a:t>
              </a:r>
            </a:p>
            <a:p>
              <a:pPr algn="ctr"/>
              <a:r>
                <a:rPr lang="fr-FR" sz="1200" b="1" dirty="0">
                  <a:solidFill>
                    <a:schemeClr val="tx1">
                      <a:lumMod val="65000"/>
                      <a:lumOff val="35000"/>
                    </a:schemeClr>
                  </a:solidFill>
                </a:rPr>
                <a:t>(le cas échéant)</a:t>
              </a:r>
              <a:endParaRPr lang="fr-FR" sz="1600" b="1" dirty="0">
                <a:solidFill>
                  <a:schemeClr val="tx1">
                    <a:lumMod val="65000"/>
                    <a:lumOff val="35000"/>
                  </a:schemeClr>
                </a:solidFill>
              </a:endParaRPr>
            </a:p>
          </p:txBody>
        </p:sp>
        <p:sp>
          <p:nvSpPr>
            <p:cNvPr id="27" name="Ellipse 26">
              <a:extLst>
                <a:ext uri="{FF2B5EF4-FFF2-40B4-BE49-F238E27FC236}">
                  <a16:creationId xmlns:a16="http://schemas.microsoft.com/office/drawing/2014/main" id="{0F849B4C-1656-42B3-8D97-97C4D9332719}"/>
                </a:ext>
              </a:extLst>
            </p:cNvPr>
            <p:cNvSpPr/>
            <p:nvPr/>
          </p:nvSpPr>
          <p:spPr>
            <a:xfrm>
              <a:off x="7103714"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8" name="ZoneTexte 27">
              <a:extLst>
                <a:ext uri="{FF2B5EF4-FFF2-40B4-BE49-F238E27FC236}">
                  <a16:creationId xmlns:a16="http://schemas.microsoft.com/office/drawing/2014/main" id="{D71730AD-1FF2-45E6-83E1-E7899A9BB442}"/>
                </a:ext>
              </a:extLst>
            </p:cNvPr>
            <p:cNvSpPr txBox="1"/>
            <p:nvPr/>
          </p:nvSpPr>
          <p:spPr>
            <a:xfrm>
              <a:off x="7217278"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grpSp>
        <p:nvGrpSpPr>
          <p:cNvPr id="62" name="Groupe 61">
            <a:extLst>
              <a:ext uri="{FF2B5EF4-FFF2-40B4-BE49-F238E27FC236}">
                <a16:creationId xmlns:a16="http://schemas.microsoft.com/office/drawing/2014/main" id="{A4FF3E4D-8407-4E96-A32E-5F65ADAC7632}"/>
              </a:ext>
            </a:extLst>
          </p:cNvPr>
          <p:cNvGrpSpPr/>
          <p:nvPr/>
        </p:nvGrpSpPr>
        <p:grpSpPr>
          <a:xfrm>
            <a:off x="7704920" y="1931238"/>
            <a:ext cx="1605213" cy="1269162"/>
            <a:chOff x="8516807" y="1931238"/>
            <a:chExt cx="1605213" cy="1269162"/>
          </a:xfrm>
        </p:grpSpPr>
        <p:sp>
          <p:nvSpPr>
            <p:cNvPr id="30" name="Rectangle 29">
              <a:extLst>
                <a:ext uri="{FF2B5EF4-FFF2-40B4-BE49-F238E27FC236}">
                  <a16:creationId xmlns:a16="http://schemas.microsoft.com/office/drawing/2014/main" id="{7988DF31-052F-4BB7-A34A-BC4BFFBDD4C9}"/>
                </a:ext>
              </a:extLst>
            </p:cNvPr>
            <p:cNvSpPr/>
            <p:nvPr/>
          </p:nvSpPr>
          <p:spPr>
            <a:xfrm>
              <a:off x="8516807" y="2384466"/>
              <a:ext cx="1605213"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ZoneTexte 30">
              <a:extLst>
                <a:ext uri="{FF2B5EF4-FFF2-40B4-BE49-F238E27FC236}">
                  <a16:creationId xmlns:a16="http://schemas.microsoft.com/office/drawing/2014/main" id="{77406D94-8612-4461-984A-DE85B2549596}"/>
                </a:ext>
              </a:extLst>
            </p:cNvPr>
            <p:cNvSpPr txBox="1"/>
            <p:nvPr/>
          </p:nvSpPr>
          <p:spPr>
            <a:xfrm>
              <a:off x="8516807" y="2504649"/>
              <a:ext cx="1605213"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règles d’inscription</a:t>
              </a:r>
            </a:p>
          </p:txBody>
        </p:sp>
        <p:sp>
          <p:nvSpPr>
            <p:cNvPr id="32" name="Ellipse 31">
              <a:extLst>
                <a:ext uri="{FF2B5EF4-FFF2-40B4-BE49-F238E27FC236}">
                  <a16:creationId xmlns:a16="http://schemas.microsoft.com/office/drawing/2014/main" id="{56775015-39B2-4BD0-85A8-646A42AB740A}"/>
                </a:ext>
              </a:extLst>
            </p:cNvPr>
            <p:cNvSpPr/>
            <p:nvPr/>
          </p:nvSpPr>
          <p:spPr>
            <a:xfrm>
              <a:off x="9049413"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3" name="ZoneTexte 32">
              <a:extLst>
                <a:ext uri="{FF2B5EF4-FFF2-40B4-BE49-F238E27FC236}">
                  <a16:creationId xmlns:a16="http://schemas.microsoft.com/office/drawing/2014/main" id="{02FB0C50-F071-46C8-A303-26FE4666DD06}"/>
                </a:ext>
              </a:extLst>
            </p:cNvPr>
            <p:cNvSpPr txBox="1"/>
            <p:nvPr/>
          </p:nvSpPr>
          <p:spPr>
            <a:xfrm>
              <a:off x="9162977" y="1970406"/>
              <a:ext cx="312872" cy="461665"/>
            </a:xfrm>
            <a:prstGeom prst="rect">
              <a:avLst/>
            </a:prstGeom>
            <a:noFill/>
          </p:spPr>
          <p:txBody>
            <a:bodyPr wrap="square" rtlCol="0">
              <a:spAutoFit/>
            </a:bodyPr>
            <a:lstStyle/>
            <a:p>
              <a:r>
                <a:rPr lang="fr-FR" sz="2400" b="1" dirty="0">
                  <a:solidFill>
                    <a:schemeClr val="bg1"/>
                  </a:solidFill>
                </a:rPr>
                <a:t>4</a:t>
              </a:r>
              <a:endParaRPr lang="fr-FR" b="1" dirty="0">
                <a:solidFill>
                  <a:schemeClr val="bg1"/>
                </a:solidFill>
              </a:endParaRPr>
            </a:p>
          </p:txBody>
        </p:sp>
      </p:grpSp>
      <p:grpSp>
        <p:nvGrpSpPr>
          <p:cNvPr id="63" name="Groupe 62">
            <a:extLst>
              <a:ext uri="{FF2B5EF4-FFF2-40B4-BE49-F238E27FC236}">
                <a16:creationId xmlns:a16="http://schemas.microsoft.com/office/drawing/2014/main" id="{24720A62-6699-46ED-A8C0-8F9493180DC8}"/>
              </a:ext>
            </a:extLst>
          </p:cNvPr>
          <p:cNvGrpSpPr/>
          <p:nvPr/>
        </p:nvGrpSpPr>
        <p:grpSpPr>
          <a:xfrm>
            <a:off x="9748587" y="1931238"/>
            <a:ext cx="1605213" cy="1269162"/>
            <a:chOff x="9748587" y="1931238"/>
            <a:chExt cx="1605213" cy="1269162"/>
          </a:xfrm>
        </p:grpSpPr>
        <p:sp>
          <p:nvSpPr>
            <p:cNvPr id="55" name="Rectangle 54">
              <a:extLst>
                <a:ext uri="{FF2B5EF4-FFF2-40B4-BE49-F238E27FC236}">
                  <a16:creationId xmlns:a16="http://schemas.microsoft.com/office/drawing/2014/main" id="{E8F39FC6-3291-4E32-A70F-1B94F2250EF2}"/>
                </a:ext>
              </a:extLst>
            </p:cNvPr>
            <p:cNvSpPr/>
            <p:nvPr/>
          </p:nvSpPr>
          <p:spPr>
            <a:xfrm>
              <a:off x="9748587" y="2384466"/>
              <a:ext cx="1605213"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ZoneTexte 55">
              <a:extLst>
                <a:ext uri="{FF2B5EF4-FFF2-40B4-BE49-F238E27FC236}">
                  <a16:creationId xmlns:a16="http://schemas.microsoft.com/office/drawing/2014/main" id="{192E4EC8-2D2C-453A-8343-F24711EABD7C}"/>
                </a:ext>
              </a:extLst>
            </p:cNvPr>
            <p:cNvSpPr txBox="1"/>
            <p:nvPr/>
          </p:nvSpPr>
          <p:spPr>
            <a:xfrm>
              <a:off x="9748587" y="2504649"/>
              <a:ext cx="1605213"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 l’animateur</a:t>
              </a:r>
            </a:p>
          </p:txBody>
        </p:sp>
        <p:sp>
          <p:nvSpPr>
            <p:cNvPr id="57" name="Ellipse 56">
              <a:extLst>
                <a:ext uri="{FF2B5EF4-FFF2-40B4-BE49-F238E27FC236}">
                  <a16:creationId xmlns:a16="http://schemas.microsoft.com/office/drawing/2014/main" id="{BB46DEC2-74C6-4FEE-BF96-A42153701ADF}"/>
                </a:ext>
              </a:extLst>
            </p:cNvPr>
            <p:cNvSpPr/>
            <p:nvPr/>
          </p:nvSpPr>
          <p:spPr>
            <a:xfrm>
              <a:off x="10281193"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8" name="ZoneTexte 57">
              <a:extLst>
                <a:ext uri="{FF2B5EF4-FFF2-40B4-BE49-F238E27FC236}">
                  <a16:creationId xmlns:a16="http://schemas.microsoft.com/office/drawing/2014/main" id="{1095F571-824F-409D-87B9-FAD76E93238E}"/>
                </a:ext>
              </a:extLst>
            </p:cNvPr>
            <p:cNvSpPr txBox="1"/>
            <p:nvPr/>
          </p:nvSpPr>
          <p:spPr>
            <a:xfrm>
              <a:off x="10394757" y="1970406"/>
              <a:ext cx="312872" cy="461665"/>
            </a:xfrm>
            <a:prstGeom prst="rect">
              <a:avLst/>
            </a:prstGeom>
            <a:noFill/>
          </p:spPr>
          <p:txBody>
            <a:bodyPr wrap="square" rtlCol="0">
              <a:spAutoFit/>
            </a:bodyPr>
            <a:lstStyle/>
            <a:p>
              <a:r>
                <a:rPr lang="fr-FR" sz="2400" b="1" dirty="0">
                  <a:solidFill>
                    <a:schemeClr val="bg1"/>
                  </a:solidFill>
                </a:rPr>
                <a:t>5</a:t>
              </a:r>
              <a:endParaRPr lang="fr-FR" b="1" dirty="0">
                <a:solidFill>
                  <a:schemeClr val="bg1"/>
                </a:solidFill>
              </a:endParaRPr>
            </a:p>
          </p:txBody>
        </p:sp>
      </p:grpSp>
      <p:sp>
        <p:nvSpPr>
          <p:cNvPr id="66" name="ZoneTexte 65">
            <a:extLst>
              <a:ext uri="{FF2B5EF4-FFF2-40B4-BE49-F238E27FC236}">
                <a16:creationId xmlns:a16="http://schemas.microsoft.com/office/drawing/2014/main" id="{F7019736-058C-4F55-B704-8BE7A2A1114C}"/>
              </a:ext>
            </a:extLst>
          </p:cNvPr>
          <p:cNvSpPr txBox="1"/>
          <p:nvPr/>
        </p:nvSpPr>
        <p:spPr>
          <a:xfrm>
            <a:off x="9521836" y="3758129"/>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67" name="ZoneTexte 66">
            <a:extLst>
              <a:ext uri="{FF2B5EF4-FFF2-40B4-BE49-F238E27FC236}">
                <a16:creationId xmlns:a16="http://schemas.microsoft.com/office/drawing/2014/main" id="{9931850B-1497-4117-AFB2-4AD95BCA2728}"/>
              </a:ext>
            </a:extLst>
          </p:cNvPr>
          <p:cNvSpPr txBox="1"/>
          <p:nvPr/>
        </p:nvSpPr>
        <p:spPr>
          <a:xfrm>
            <a:off x="9562463" y="4047654"/>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graphicFrame>
        <p:nvGraphicFramePr>
          <p:cNvPr id="72" name="Tableau 140">
            <a:extLst>
              <a:ext uri="{FF2B5EF4-FFF2-40B4-BE49-F238E27FC236}">
                <a16:creationId xmlns:a16="http://schemas.microsoft.com/office/drawing/2014/main" id="{4650A90D-52DE-4FE4-92B4-5FCDB036C607}"/>
              </a:ext>
            </a:extLst>
          </p:cNvPr>
          <p:cNvGraphicFramePr>
            <a:graphicFrameLocks noGrp="1"/>
          </p:cNvGraphicFramePr>
          <p:nvPr>
            <p:extLst>
              <p:ext uri="{D42A27DB-BD31-4B8C-83A1-F6EECF244321}">
                <p14:modId xmlns:p14="http://schemas.microsoft.com/office/powerpoint/2010/main" val="1262550676"/>
              </p:ext>
            </p:extLst>
          </p:nvPr>
        </p:nvGraphicFramePr>
        <p:xfrm>
          <a:off x="1133693" y="3363551"/>
          <a:ext cx="7741971" cy="2902824"/>
        </p:xfrm>
        <a:graphic>
          <a:graphicData uri="http://schemas.openxmlformats.org/drawingml/2006/table">
            <a:tbl>
              <a:tblPr firstRow="1" bandRow="1">
                <a:tableStyleId>{5C22544A-7EE6-4342-B048-85BDC9FD1C3A}</a:tableStyleId>
              </a:tblPr>
              <a:tblGrid>
                <a:gridCol w="2133209">
                  <a:extLst>
                    <a:ext uri="{9D8B030D-6E8A-4147-A177-3AD203B41FA5}">
                      <a16:colId xmlns:a16="http://schemas.microsoft.com/office/drawing/2014/main" val="1458599572"/>
                    </a:ext>
                  </a:extLst>
                </a:gridCol>
                <a:gridCol w="5608762">
                  <a:extLst>
                    <a:ext uri="{9D8B030D-6E8A-4147-A177-3AD203B41FA5}">
                      <a16:colId xmlns:a16="http://schemas.microsoft.com/office/drawing/2014/main" val="1754413335"/>
                    </a:ext>
                  </a:extLst>
                </a:gridCol>
              </a:tblGrid>
              <a:tr h="342504">
                <a:tc>
                  <a:txBody>
                    <a:bodyPr/>
                    <a:lstStyle/>
                    <a:p>
                      <a:pPr algn="ctr"/>
                      <a:r>
                        <a:rPr lang="fr-FR" sz="1600" dirty="0">
                          <a:solidFill>
                            <a:schemeClr val="bg1"/>
                          </a:solidFill>
                        </a:rPr>
                        <a:t>Champ</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tc>
                  <a:txBody>
                    <a:bodyPr/>
                    <a:lstStyle/>
                    <a:p>
                      <a:pPr algn="ctr"/>
                      <a:r>
                        <a:rPr lang="fr-FR" sz="1600" dirty="0">
                          <a:solidFill>
                            <a:schemeClr val="bg1"/>
                          </a:solidFill>
                        </a:rPr>
                        <a:t>Règle de gestion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extLst>
                  <a:ext uri="{0D108BD9-81ED-4DB2-BD59-A6C34878D82A}">
                    <a16:rowId xmlns:a16="http://schemas.microsoft.com/office/drawing/2014/main" val="2736262865"/>
                  </a:ext>
                </a:extLst>
              </a:tr>
              <a:tr h="482138">
                <a:tc>
                  <a:txBody>
                    <a:bodyPr/>
                    <a:lstStyle/>
                    <a:p>
                      <a:r>
                        <a:rPr lang="fr-FR" sz="1400" b="1" u="sng" dirty="0"/>
                        <a:t>Stage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400" u="none" dirty="0"/>
                        <a:t>Saisir</a:t>
                      </a:r>
                      <a:r>
                        <a:rPr lang="fr-FR" sz="1400" u="none" baseline="0" dirty="0"/>
                        <a:t> le code ou rechercher le stage        sur lequel vous voulez ouvrir une session : </a:t>
                      </a:r>
                      <a:r>
                        <a:rPr lang="fr-FR" sz="1400" b="1" i="1" u="none" baseline="0" dirty="0" smtClean="0">
                          <a:solidFill>
                            <a:srgbClr val="0070C0"/>
                          </a:solidFill>
                        </a:rPr>
                        <a:t>NINAGB0001 (cf. </a:t>
                      </a:r>
                      <a:r>
                        <a:rPr lang="fr-FR" sz="1400" b="1" i="1" u="none" baseline="0" dirty="0">
                          <a:solidFill>
                            <a:srgbClr val="0070C0"/>
                          </a:solidFill>
                        </a:rPr>
                        <a:t>Démo « Stage </a:t>
                      </a:r>
                      <a:r>
                        <a:rPr lang="fr-FR" sz="1400" b="1" i="1" u="none" baseline="0" dirty="0" smtClean="0">
                          <a:solidFill>
                            <a:srgbClr val="0070C0"/>
                          </a:solidFill>
                        </a:rPr>
                        <a:t>»)</a:t>
                      </a:r>
                      <a:endParaRPr lang="fr-FR" sz="1400" b="1" i="1" u="none" dirty="0">
                        <a:solidFill>
                          <a:srgbClr val="0070C0"/>
                        </a:solidFill>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887072426"/>
                  </a:ext>
                </a:extLst>
              </a:tr>
              <a:tr h="436970">
                <a:tc>
                  <a:txBody>
                    <a:bodyPr/>
                    <a:lstStyle/>
                    <a:p>
                      <a:r>
                        <a:rPr lang="fr-FR" sz="1400" b="1" dirty="0">
                          <a:solidFill>
                            <a:srgbClr val="FF0000"/>
                          </a:solidFill>
                        </a:rPr>
                        <a:t>Session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400" b="1" u="sng" dirty="0"/>
                        <a:t>Ne rien saisir </a:t>
                      </a:r>
                      <a:r>
                        <a:rPr lang="fr-FR" sz="1400" dirty="0"/>
                        <a:t>: code session alimenté automatiquement (option numérotation des sessions à renseigner</a:t>
                      </a:r>
                      <a:r>
                        <a:rPr lang="fr-FR" sz="1400" baseline="0" dirty="0"/>
                        <a:t> </a:t>
                      </a:r>
                      <a:r>
                        <a:rPr lang="fr-FR" sz="1400" dirty="0"/>
                        <a:t>dans le stage correspondant)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937767559"/>
                  </a:ext>
                </a:extLst>
              </a:tr>
              <a:tr h="269792">
                <a:tc>
                  <a:txBody>
                    <a:bodyPr/>
                    <a:lstStyle/>
                    <a:p>
                      <a:r>
                        <a:rPr lang="fr-FR" sz="1400" b="1" u="sng" dirty="0"/>
                        <a:t>Etat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400" b="1" i="1" dirty="0">
                          <a:solidFill>
                            <a:srgbClr val="0070C0"/>
                          </a:solidFill>
                        </a:rPr>
                        <a:t>« Ouverte »</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402344641"/>
                  </a:ext>
                </a:extLst>
              </a:tr>
              <a:tr h="279028">
                <a:tc>
                  <a:txBody>
                    <a:bodyPr/>
                    <a:lstStyle/>
                    <a:p>
                      <a:r>
                        <a:rPr lang="fr-FR" sz="1400" b="1" u="sng" dirty="0"/>
                        <a:t>Date de création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Date du jour ou </a:t>
                      </a:r>
                      <a:r>
                        <a:rPr lang="fr-FR" sz="1400" b="1" i="1" dirty="0">
                          <a:solidFill>
                            <a:srgbClr val="0070C0"/>
                          </a:solidFill>
                        </a:rPr>
                        <a:t>01/01 de l’année en cours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959424988"/>
                  </a:ext>
                </a:extLst>
              </a:tr>
              <a:tr h="232846">
                <a:tc>
                  <a:txBody>
                    <a:bodyPr/>
                    <a:lstStyle/>
                    <a:p>
                      <a:r>
                        <a:rPr lang="fr-FR" sz="1400" b="1" dirty="0">
                          <a:solidFill>
                            <a:srgbClr val="FF0000"/>
                          </a:solidFill>
                        </a:rPr>
                        <a:t>Libellé long / court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400" b="1" u="sng" dirty="0"/>
                        <a:t>Ne rien saisir</a:t>
                      </a:r>
                      <a:r>
                        <a:rPr lang="fr-FR" sz="1400" baseline="0" dirty="0"/>
                        <a:t> : a</a:t>
                      </a:r>
                      <a:r>
                        <a:rPr lang="fr-FR" sz="1400" dirty="0"/>
                        <a:t>limentés automatiquement par les libellés du stage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924950486"/>
                  </a:ext>
                </a:extLst>
              </a:tr>
              <a:tr h="258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sng" dirty="0"/>
                        <a:t>Date et Heure début / fin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Informations nécessaires aux agents pour choisir</a:t>
                      </a:r>
                      <a:r>
                        <a:rPr lang="fr-FR" sz="1400" baseline="0" dirty="0"/>
                        <a:t> une session  </a:t>
                      </a:r>
                      <a:r>
                        <a:rPr lang="fr-FR" sz="1400" b="1" i="1" dirty="0">
                          <a:solidFill>
                            <a:srgbClr val="0070C0"/>
                          </a:solidFill>
                        </a:rPr>
                        <a:t>J + 1 mois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929767737"/>
                  </a:ext>
                </a:extLst>
              </a:tr>
              <a:tr h="258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rgbClr val="FF0000"/>
                          </a:solidFill>
                        </a:rPr>
                        <a:t>Durée</a:t>
                      </a:r>
                      <a:r>
                        <a:rPr lang="fr-FR" sz="1400" b="1" baseline="0" dirty="0">
                          <a:solidFill>
                            <a:srgbClr val="FF0000"/>
                          </a:solidFill>
                        </a:rPr>
                        <a:t> et unité de durée</a:t>
                      </a:r>
                      <a:endParaRPr lang="fr-FR" sz="1400" b="1" dirty="0">
                        <a:solidFill>
                          <a:srgbClr val="FF0000"/>
                        </a:solidFill>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400" b="1" u="sng" dirty="0"/>
                        <a:t>Ne rien saisir</a:t>
                      </a:r>
                      <a:r>
                        <a:rPr lang="fr-FR" sz="1400" b="1" u="none" dirty="0"/>
                        <a:t> </a:t>
                      </a:r>
                      <a:r>
                        <a:rPr lang="fr-FR" sz="1400" dirty="0"/>
                        <a:t>: alimenté </a:t>
                      </a:r>
                      <a:r>
                        <a:rPr lang="fr-FR" sz="1400" dirty="0" smtClean="0"/>
                        <a:t>automatiquement par </a:t>
                      </a:r>
                      <a:r>
                        <a:rPr lang="fr-FR" sz="1400" dirty="0"/>
                        <a:t>la durée du stage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712525972"/>
                  </a:ext>
                </a:extLst>
              </a:tr>
            </a:tbl>
          </a:graphicData>
        </a:graphic>
      </p:graphicFrame>
      <p:cxnSp>
        <p:nvCxnSpPr>
          <p:cNvPr id="74" name="Straight Connector 103">
            <a:extLst>
              <a:ext uri="{FF2B5EF4-FFF2-40B4-BE49-F238E27FC236}">
                <a16:creationId xmlns:a16="http://schemas.microsoft.com/office/drawing/2014/main" id="{F94A4B4A-1767-44FA-AD97-72A8C99EC19D}"/>
              </a:ext>
            </a:extLst>
          </p:cNvPr>
          <p:cNvCxnSpPr>
            <a:cxnSpLocks/>
          </p:cNvCxnSpPr>
          <p:nvPr/>
        </p:nvCxnSpPr>
        <p:spPr>
          <a:xfrm flipV="1">
            <a:off x="1561283" y="3308917"/>
            <a:ext cx="1617852"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sp>
        <p:nvSpPr>
          <p:cNvPr id="75" name="Triangle isocèle 74">
            <a:extLst>
              <a:ext uri="{FF2B5EF4-FFF2-40B4-BE49-F238E27FC236}">
                <a16:creationId xmlns:a16="http://schemas.microsoft.com/office/drawing/2014/main" id="{B770071D-D0A2-47BC-93E7-228594C655E5}"/>
              </a:ext>
            </a:extLst>
          </p:cNvPr>
          <p:cNvSpPr/>
          <p:nvPr/>
        </p:nvSpPr>
        <p:spPr>
          <a:xfrm rot="10800000">
            <a:off x="2104215" y="3298284"/>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ZoneTexte 48">
            <a:extLst>
              <a:ext uri="{FF2B5EF4-FFF2-40B4-BE49-F238E27FC236}">
                <a16:creationId xmlns:a16="http://schemas.microsoft.com/office/drawing/2014/main" id="{729B5F5C-1BCD-4709-B4DC-90A5596CB824}"/>
              </a:ext>
            </a:extLst>
          </p:cNvPr>
          <p:cNvSpPr txBox="1"/>
          <p:nvPr/>
        </p:nvSpPr>
        <p:spPr>
          <a:xfrm>
            <a:off x="9169902" y="4176795"/>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51" name="Rectangle : avec coins arrondis en diagonale 50">
            <a:extLst>
              <a:ext uri="{FF2B5EF4-FFF2-40B4-BE49-F238E27FC236}">
                <a16:creationId xmlns:a16="http://schemas.microsoft.com/office/drawing/2014/main" id="{D878EF63-8855-4025-8FEA-2CE59CD6C88F}"/>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52" name="Rectangle : avec coins arrondis en diagonale 51">
            <a:extLst>
              <a:ext uri="{FF2B5EF4-FFF2-40B4-BE49-F238E27FC236}">
                <a16:creationId xmlns:a16="http://schemas.microsoft.com/office/drawing/2014/main" id="{2B199D7D-9878-4746-A0E4-DF69E38B0D77}"/>
              </a:ext>
            </a:extLst>
          </p:cNvPr>
          <p:cNvSpPr/>
          <p:nvPr/>
        </p:nvSpPr>
        <p:spPr>
          <a:xfrm>
            <a:off x="60960" y="1604709"/>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 –</a:t>
            </a:r>
            <a:br>
              <a:rPr lang="fr-FR" sz="1000" dirty="0"/>
            </a:br>
            <a:r>
              <a:rPr lang="fr-FR" sz="1000" dirty="0"/>
              <a:t>Stage / Session</a:t>
            </a:r>
          </a:p>
        </p:txBody>
      </p:sp>
      <p:sp>
        <p:nvSpPr>
          <p:cNvPr id="53" name="Rectangle : avec coins arrondis en diagonale 52">
            <a:extLst>
              <a:ext uri="{FF2B5EF4-FFF2-40B4-BE49-F238E27FC236}">
                <a16:creationId xmlns:a16="http://schemas.microsoft.com/office/drawing/2014/main" id="{EFD344C9-60D0-473C-9EA9-74B12F50F781}"/>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65" name="Rectangle : avec coins arrondis en diagonale 64">
            <a:extLst>
              <a:ext uri="{FF2B5EF4-FFF2-40B4-BE49-F238E27FC236}">
                <a16:creationId xmlns:a16="http://schemas.microsoft.com/office/drawing/2014/main" id="{EA87D208-13AE-4D56-BB8E-EBC93CD6484E}"/>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79" name="Rectangle : avec coins arrondis en diagonale 78">
            <a:extLst>
              <a:ext uri="{FF2B5EF4-FFF2-40B4-BE49-F238E27FC236}">
                <a16:creationId xmlns:a16="http://schemas.microsoft.com/office/drawing/2014/main" id="{D33B3148-656C-4E6E-BB6F-D50A8E5DBAC7}"/>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80" name="Rectangle : avec coins arrondis en diagonale 79">
            <a:extLst>
              <a:ext uri="{FF2B5EF4-FFF2-40B4-BE49-F238E27FC236}">
                <a16:creationId xmlns:a16="http://schemas.microsoft.com/office/drawing/2014/main" id="{FCBB2DF9-12DF-4C50-9886-65B823115AAA}"/>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81" name="Rectangle : avec coins arrondis en diagonale 80">
            <a:extLst>
              <a:ext uri="{FF2B5EF4-FFF2-40B4-BE49-F238E27FC236}">
                <a16:creationId xmlns:a16="http://schemas.microsoft.com/office/drawing/2014/main" id="{491D4954-ED07-40B5-A49B-3AF6209B4873}"/>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82" name="Rectangle : avec coins arrondis en diagonale 81">
            <a:extLst>
              <a:ext uri="{FF2B5EF4-FFF2-40B4-BE49-F238E27FC236}">
                <a16:creationId xmlns:a16="http://schemas.microsoft.com/office/drawing/2014/main" id="{346F3A19-DA61-4EB3-A86F-C0DFDF163BE5}"/>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83" name="Rectangle : avec coins arrondis en diagonale 82">
            <a:extLst>
              <a:ext uri="{FF2B5EF4-FFF2-40B4-BE49-F238E27FC236}">
                <a16:creationId xmlns:a16="http://schemas.microsoft.com/office/drawing/2014/main" id="{466D59BE-3EE3-43AC-89C7-3EEF63462E77}"/>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84" name="ZoneTexte 83">
            <a:extLst>
              <a:ext uri="{FF2B5EF4-FFF2-40B4-BE49-F238E27FC236}">
                <a16:creationId xmlns:a16="http://schemas.microsoft.com/office/drawing/2014/main" id="{D27E49B5-CAB9-4987-8EA6-415F515FD5AA}"/>
              </a:ext>
            </a:extLst>
          </p:cNvPr>
          <p:cNvSpPr txBox="1"/>
          <p:nvPr/>
        </p:nvSpPr>
        <p:spPr>
          <a:xfrm>
            <a:off x="4285172" y="693823"/>
            <a:ext cx="7128000" cy="323165"/>
          </a:xfrm>
          <a:prstGeom prst="rect">
            <a:avLst/>
          </a:prstGeom>
          <a:solidFill>
            <a:srgbClr val="00AC8C"/>
          </a:solidFill>
        </p:spPr>
        <p:txBody>
          <a:bodyPr wrap="square" rtlCol="0">
            <a:spAutoFit/>
          </a:bodyPr>
          <a:lstStyle/>
          <a:p>
            <a:r>
              <a:rPr lang="fr-FR" sz="1500" b="1" dirty="0">
                <a:solidFill>
                  <a:schemeClr val="bg1"/>
                </a:solidFill>
              </a:rPr>
              <a:t>Accès à l’écran </a:t>
            </a:r>
            <a:r>
              <a:rPr lang="fr-FR" sz="1500" dirty="0">
                <a:solidFill>
                  <a:schemeClr val="bg1"/>
                </a:solidFill>
              </a:rPr>
              <a:t>: Formation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Définir les sessions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Définir les sessions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Créer une session</a:t>
            </a:r>
            <a:endParaRPr lang="fr-FR" sz="1500" dirty="0">
              <a:solidFill>
                <a:schemeClr val="bg1"/>
              </a:solidFill>
            </a:endParaRPr>
          </a:p>
        </p:txBody>
      </p:sp>
      <p:sp>
        <p:nvSpPr>
          <p:cNvPr id="3" name="Espace réservé de la date 2">
            <a:extLst>
              <a:ext uri="{FF2B5EF4-FFF2-40B4-BE49-F238E27FC236}">
                <a16:creationId xmlns:a16="http://schemas.microsoft.com/office/drawing/2014/main" id="{387E546C-110E-4CD2-95CD-FCDB8DEB4A63}"/>
              </a:ext>
            </a:extLst>
          </p:cNvPr>
          <p:cNvSpPr>
            <a:spLocks noGrp="1"/>
          </p:cNvSpPr>
          <p:nvPr>
            <p:ph type="dt" sz="half" idx="10"/>
          </p:nvPr>
        </p:nvSpPr>
        <p:spPr/>
        <p:txBody>
          <a:bodyPr/>
          <a:lstStyle/>
          <a:p>
            <a:endParaRPr lang="fr-FR" dirty="0"/>
          </a:p>
        </p:txBody>
      </p:sp>
      <p:pic>
        <p:nvPicPr>
          <p:cNvPr id="54" name="Image 53"/>
          <p:cNvPicPr>
            <a:picLocks noChangeAspect="1"/>
          </p:cNvPicPr>
          <p:nvPr/>
        </p:nvPicPr>
        <p:blipFill>
          <a:blip r:embed="rId3"/>
          <a:stretch>
            <a:fillRect/>
          </a:stretch>
        </p:blipFill>
        <p:spPr>
          <a:xfrm>
            <a:off x="2896531" y="1356467"/>
            <a:ext cx="228632" cy="257211"/>
          </a:xfrm>
          <a:prstGeom prst="rect">
            <a:avLst/>
          </a:prstGeom>
        </p:spPr>
      </p:pic>
      <p:pic>
        <p:nvPicPr>
          <p:cNvPr id="5" name="Image 4"/>
          <p:cNvPicPr>
            <a:picLocks noChangeAspect="1"/>
          </p:cNvPicPr>
          <p:nvPr/>
        </p:nvPicPr>
        <p:blipFill>
          <a:blip r:embed="rId4"/>
          <a:stretch>
            <a:fillRect/>
          </a:stretch>
        </p:blipFill>
        <p:spPr>
          <a:xfrm>
            <a:off x="5984281" y="3790172"/>
            <a:ext cx="209579" cy="114316"/>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6" name="Rectangle 5"/>
          <p:cNvSpPr/>
          <p:nvPr/>
        </p:nvSpPr>
        <p:spPr>
          <a:xfrm>
            <a:off x="10540254" y="3904488"/>
            <a:ext cx="167375" cy="60754"/>
          </a:xfrm>
          <a:prstGeom prst="rect">
            <a:avLst/>
          </a:prstGeom>
          <a:no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4" name="Groupe 63"/>
          <p:cNvGrpSpPr/>
          <p:nvPr/>
        </p:nvGrpSpPr>
        <p:grpSpPr>
          <a:xfrm>
            <a:off x="11278503" y="121767"/>
            <a:ext cx="756938" cy="527878"/>
            <a:chOff x="10975331" y="352297"/>
            <a:chExt cx="756938" cy="527878"/>
          </a:xfrm>
        </p:grpSpPr>
        <p:sp>
          <p:nvSpPr>
            <p:cNvPr id="68" name="Rectangle avec coins arrondis en diagonale 67"/>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9" name="ZoneTexte 68"/>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
        <p:nvSpPr>
          <p:cNvPr id="70" name="ZoneTexte 69">
            <a:extLst>
              <a:ext uri="{FF2B5EF4-FFF2-40B4-BE49-F238E27FC236}">
                <a16:creationId xmlns:a16="http://schemas.microsoft.com/office/drawing/2014/main" id="{729B5F5C-1BCD-4709-B4DC-90A5596CB824}"/>
              </a:ext>
            </a:extLst>
          </p:cNvPr>
          <p:cNvSpPr txBox="1"/>
          <p:nvPr/>
        </p:nvSpPr>
        <p:spPr>
          <a:xfrm>
            <a:off x="9190217" y="5261327"/>
            <a:ext cx="26966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71" name="ZoneTexte 70">
            <a:extLst>
              <a:ext uri="{FF2B5EF4-FFF2-40B4-BE49-F238E27FC236}">
                <a16:creationId xmlns:a16="http://schemas.microsoft.com/office/drawing/2014/main" id="{729B5F5C-1BCD-4709-B4DC-90A5596CB824}"/>
              </a:ext>
            </a:extLst>
          </p:cNvPr>
          <p:cNvSpPr txBox="1"/>
          <p:nvPr/>
        </p:nvSpPr>
        <p:spPr>
          <a:xfrm flipH="1">
            <a:off x="9193392" y="5546367"/>
            <a:ext cx="263316"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8" name="Espace réservé du numéro de diapositive 7">
            <a:extLst>
              <a:ext uri="{FF2B5EF4-FFF2-40B4-BE49-F238E27FC236}">
                <a16:creationId xmlns:a16="http://schemas.microsoft.com/office/drawing/2014/main" id="{C49C9E0C-1A75-4172-A699-6CC7277AD3E5}"/>
              </a:ext>
            </a:extLst>
          </p:cNvPr>
          <p:cNvSpPr>
            <a:spLocks noGrp="1"/>
          </p:cNvSpPr>
          <p:nvPr>
            <p:ph type="sldNum" sz="quarter" idx="12"/>
          </p:nvPr>
        </p:nvSpPr>
        <p:spPr/>
        <p:txBody>
          <a:bodyPr/>
          <a:lstStyle/>
          <a:p>
            <a:fld id="{FE954997-C674-43B3-87A7-1C878AE16C45}" type="slidenum">
              <a:rPr lang="fr-FR" smtClean="0"/>
              <a:pPr/>
              <a:t>40</a:t>
            </a:fld>
            <a:endParaRPr lang="fr-FR" dirty="0"/>
          </a:p>
        </p:txBody>
      </p:sp>
    </p:spTree>
    <p:extLst>
      <p:ext uri="{BB962C8B-B14F-4D97-AF65-F5344CB8AC3E}">
        <p14:creationId xmlns:p14="http://schemas.microsoft.com/office/powerpoint/2010/main" val="2998387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 48">
            <a:extLst>
              <a:ext uri="{FF2B5EF4-FFF2-40B4-BE49-F238E27FC236}">
                <a16:creationId xmlns:a16="http://schemas.microsoft.com/office/drawing/2014/main" id="{1E067FEF-21C2-4DF1-9FEB-E5C9339BFA55}"/>
              </a:ext>
            </a:extLst>
          </p:cNvPr>
          <p:cNvPicPr/>
          <p:nvPr/>
        </p:nvPicPr>
        <p:blipFill>
          <a:blip r:embed="rId2"/>
          <a:stretch>
            <a:fillRect/>
          </a:stretch>
        </p:blipFill>
        <p:spPr>
          <a:xfrm>
            <a:off x="6953445" y="2687938"/>
            <a:ext cx="4325057" cy="2465327"/>
          </a:xfrm>
          <a:prstGeom prst="rect">
            <a:avLst/>
          </a:prstGeom>
          <a:ln>
            <a:solidFill>
              <a:schemeClr val="bg1">
                <a:lumMod val="75000"/>
              </a:schemeClr>
            </a:solidFill>
          </a:ln>
        </p:spPr>
      </p:pic>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p:txBody>
          <a:bodyPr>
            <a:normAutofit fontScale="90000"/>
          </a:bodyPr>
          <a:lstStyle/>
          <a:p>
            <a:r>
              <a:rPr lang="fr-FR" dirty="0"/>
              <a:t>2-2-2 Créer une session (2)</a:t>
            </a:r>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1</a:t>
            </a:r>
          </a:p>
        </p:txBody>
      </p:sp>
      <p:sp>
        <p:nvSpPr>
          <p:cNvPr id="7" name="ZoneTexte 6">
            <a:extLst>
              <a:ext uri="{FF2B5EF4-FFF2-40B4-BE49-F238E27FC236}">
                <a16:creationId xmlns:a16="http://schemas.microsoft.com/office/drawing/2014/main" id="{AD636A77-23C3-4718-A5C6-3BC724343A3C}"/>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Créer un stage / une session</a:t>
            </a:r>
          </a:p>
        </p:txBody>
      </p:sp>
      <p:cxnSp>
        <p:nvCxnSpPr>
          <p:cNvPr id="13" name="Straight Connector 103">
            <a:extLst>
              <a:ext uri="{FF2B5EF4-FFF2-40B4-BE49-F238E27FC236}">
                <a16:creationId xmlns:a16="http://schemas.microsoft.com/office/drawing/2014/main" id="{E890728B-E17F-49E3-B345-8898D94CAE9D}"/>
              </a:ext>
            </a:extLst>
          </p:cNvPr>
          <p:cNvCxnSpPr>
            <a:cxnSpLocks/>
          </p:cNvCxnSpPr>
          <p:nvPr/>
        </p:nvCxnSpPr>
        <p:spPr>
          <a:xfrm flipV="1">
            <a:off x="1485986" y="1545743"/>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59" name="Groupe 58">
            <a:extLst>
              <a:ext uri="{FF2B5EF4-FFF2-40B4-BE49-F238E27FC236}">
                <a16:creationId xmlns:a16="http://schemas.microsoft.com/office/drawing/2014/main" id="{06B717F3-65B5-41E0-AD1E-861BDB8787BE}"/>
              </a:ext>
            </a:extLst>
          </p:cNvPr>
          <p:cNvGrpSpPr/>
          <p:nvPr/>
        </p:nvGrpSpPr>
        <p:grpSpPr>
          <a:xfrm>
            <a:off x="1498625" y="1275743"/>
            <a:ext cx="1605213" cy="1269162"/>
            <a:chOff x="1573922" y="1931238"/>
            <a:chExt cx="1605213" cy="1269162"/>
          </a:xfrm>
        </p:grpSpPr>
        <p:sp>
          <p:nvSpPr>
            <p:cNvPr id="15" name="Rectangle 14">
              <a:extLst>
                <a:ext uri="{FF2B5EF4-FFF2-40B4-BE49-F238E27FC236}">
                  <a16:creationId xmlns:a16="http://schemas.microsoft.com/office/drawing/2014/main" id="{E4DDE913-B17D-4431-AB60-C2DAE3B00E69}"/>
                </a:ext>
              </a:extLst>
            </p:cNvPr>
            <p:cNvSpPr/>
            <p:nvPr/>
          </p:nvSpPr>
          <p:spPr>
            <a:xfrm>
              <a:off x="1573922" y="2384466"/>
              <a:ext cx="1605213"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a:extLst>
                <a:ext uri="{FF2B5EF4-FFF2-40B4-BE49-F238E27FC236}">
                  <a16:creationId xmlns:a16="http://schemas.microsoft.com/office/drawing/2014/main" id="{AE84DAC1-C6D4-443B-98B7-D629242C55B7}"/>
                </a:ext>
              </a:extLst>
            </p:cNvPr>
            <p:cNvSpPr txBox="1"/>
            <p:nvPr/>
          </p:nvSpPr>
          <p:spPr>
            <a:xfrm>
              <a:off x="1573922" y="2504649"/>
              <a:ext cx="1605213"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données générales</a:t>
              </a:r>
            </a:p>
          </p:txBody>
        </p:sp>
        <p:sp>
          <p:nvSpPr>
            <p:cNvPr id="17" name="Ellipse 16">
              <a:extLst>
                <a:ext uri="{FF2B5EF4-FFF2-40B4-BE49-F238E27FC236}">
                  <a16:creationId xmlns:a16="http://schemas.microsoft.com/office/drawing/2014/main" id="{EA7BADB7-BDE2-45EF-83B4-0023CB994113}"/>
                </a:ext>
              </a:extLst>
            </p:cNvPr>
            <p:cNvSpPr/>
            <p:nvPr/>
          </p:nvSpPr>
          <p:spPr>
            <a:xfrm>
              <a:off x="2106528"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8" name="ZoneTexte 17">
              <a:extLst>
                <a:ext uri="{FF2B5EF4-FFF2-40B4-BE49-F238E27FC236}">
                  <a16:creationId xmlns:a16="http://schemas.microsoft.com/office/drawing/2014/main" id="{E08D9662-27EA-49FF-B879-C18453EA927D}"/>
                </a:ext>
              </a:extLst>
            </p:cNvPr>
            <p:cNvSpPr txBox="1"/>
            <p:nvPr/>
          </p:nvSpPr>
          <p:spPr>
            <a:xfrm>
              <a:off x="2220092"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grpSp>
        <p:nvGrpSpPr>
          <p:cNvPr id="60" name="Groupe 59">
            <a:extLst>
              <a:ext uri="{FF2B5EF4-FFF2-40B4-BE49-F238E27FC236}">
                <a16:creationId xmlns:a16="http://schemas.microsoft.com/office/drawing/2014/main" id="{CFB81146-BB47-4D5E-949A-5A4C2E1E9070}"/>
              </a:ext>
            </a:extLst>
          </p:cNvPr>
          <p:cNvGrpSpPr/>
          <p:nvPr/>
        </p:nvGrpSpPr>
        <p:grpSpPr>
          <a:xfrm>
            <a:off x="3542291" y="1275743"/>
            <a:ext cx="1605213" cy="1269162"/>
            <a:chOff x="4072515" y="1931238"/>
            <a:chExt cx="1605213" cy="1269162"/>
          </a:xfrm>
        </p:grpSpPr>
        <p:sp>
          <p:nvSpPr>
            <p:cNvPr id="20" name="Rectangle 19">
              <a:extLst>
                <a:ext uri="{FF2B5EF4-FFF2-40B4-BE49-F238E27FC236}">
                  <a16:creationId xmlns:a16="http://schemas.microsoft.com/office/drawing/2014/main" id="{0F5879FA-FCC0-4290-9594-CA3FB82574D3}"/>
                </a:ext>
              </a:extLst>
            </p:cNvPr>
            <p:cNvSpPr/>
            <p:nvPr/>
          </p:nvSpPr>
          <p:spPr>
            <a:xfrm>
              <a:off x="4072515" y="2384466"/>
              <a:ext cx="1605213"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a:extLst>
                <a:ext uri="{FF2B5EF4-FFF2-40B4-BE49-F238E27FC236}">
                  <a16:creationId xmlns:a16="http://schemas.microsoft.com/office/drawing/2014/main" id="{C8385738-189C-4557-B69C-1FF99ABF88CC}"/>
                </a:ext>
              </a:extLst>
            </p:cNvPr>
            <p:cNvSpPr txBox="1"/>
            <p:nvPr/>
          </p:nvSpPr>
          <p:spPr>
            <a:xfrm>
              <a:off x="4072515" y="2504649"/>
              <a:ext cx="1605213"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du lieu</a:t>
              </a:r>
              <a:br>
                <a:rPr lang="fr-FR" sz="1600" b="1" dirty="0">
                  <a:solidFill>
                    <a:schemeClr val="tx1">
                      <a:lumMod val="65000"/>
                      <a:lumOff val="35000"/>
                    </a:schemeClr>
                  </a:solidFill>
                </a:rPr>
              </a:br>
              <a:r>
                <a:rPr lang="fr-FR" sz="1600" b="1" dirty="0">
                  <a:solidFill>
                    <a:schemeClr val="tx1">
                      <a:lumMod val="65000"/>
                      <a:lumOff val="35000"/>
                    </a:schemeClr>
                  </a:solidFill>
                </a:rPr>
                <a:t>de la session</a:t>
              </a:r>
            </a:p>
          </p:txBody>
        </p:sp>
        <p:sp>
          <p:nvSpPr>
            <p:cNvPr id="22" name="Ellipse 21">
              <a:extLst>
                <a:ext uri="{FF2B5EF4-FFF2-40B4-BE49-F238E27FC236}">
                  <a16:creationId xmlns:a16="http://schemas.microsoft.com/office/drawing/2014/main" id="{0D251484-06BB-45FF-8C58-52167DA323F6}"/>
                </a:ext>
              </a:extLst>
            </p:cNvPr>
            <p:cNvSpPr/>
            <p:nvPr/>
          </p:nvSpPr>
          <p:spPr>
            <a:xfrm>
              <a:off x="4605121"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3" name="ZoneTexte 22">
              <a:extLst>
                <a:ext uri="{FF2B5EF4-FFF2-40B4-BE49-F238E27FC236}">
                  <a16:creationId xmlns:a16="http://schemas.microsoft.com/office/drawing/2014/main" id="{F89F8DEE-D0C2-46A2-B50D-98C4CA5311DA}"/>
                </a:ext>
              </a:extLst>
            </p:cNvPr>
            <p:cNvSpPr txBox="1"/>
            <p:nvPr/>
          </p:nvSpPr>
          <p:spPr>
            <a:xfrm>
              <a:off x="4718685"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nvGrpSpPr>
          <p:cNvPr id="61" name="Groupe 60">
            <a:extLst>
              <a:ext uri="{FF2B5EF4-FFF2-40B4-BE49-F238E27FC236}">
                <a16:creationId xmlns:a16="http://schemas.microsoft.com/office/drawing/2014/main" id="{6992BCC4-98D0-4376-9BEC-DBEB156A1B68}"/>
              </a:ext>
            </a:extLst>
          </p:cNvPr>
          <p:cNvGrpSpPr/>
          <p:nvPr/>
        </p:nvGrpSpPr>
        <p:grpSpPr>
          <a:xfrm>
            <a:off x="5585957" y="1275743"/>
            <a:ext cx="1605213" cy="1342852"/>
            <a:chOff x="6571108" y="1931238"/>
            <a:chExt cx="1605213" cy="1342852"/>
          </a:xfrm>
        </p:grpSpPr>
        <p:sp>
          <p:nvSpPr>
            <p:cNvPr id="25" name="Rectangle 24">
              <a:extLst>
                <a:ext uri="{FF2B5EF4-FFF2-40B4-BE49-F238E27FC236}">
                  <a16:creationId xmlns:a16="http://schemas.microsoft.com/office/drawing/2014/main" id="{79769068-69CA-45AB-9FC0-EC86E77B4861}"/>
                </a:ext>
              </a:extLst>
            </p:cNvPr>
            <p:cNvSpPr/>
            <p:nvPr/>
          </p:nvSpPr>
          <p:spPr>
            <a:xfrm>
              <a:off x="6571108" y="2384466"/>
              <a:ext cx="1605213"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a:extLst>
                <a:ext uri="{FF2B5EF4-FFF2-40B4-BE49-F238E27FC236}">
                  <a16:creationId xmlns:a16="http://schemas.microsoft.com/office/drawing/2014/main" id="{F5415BE7-6705-44DE-A702-FED7393C2FCC}"/>
                </a:ext>
              </a:extLst>
            </p:cNvPr>
            <p:cNvSpPr txBox="1"/>
            <p:nvPr/>
          </p:nvSpPr>
          <p:spPr>
            <a:xfrm>
              <a:off x="6571108" y="2504649"/>
              <a:ext cx="1605213" cy="769441"/>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a:t>
              </a:r>
            </a:p>
            <a:p>
              <a:pPr algn="ctr"/>
              <a:r>
                <a:rPr lang="fr-FR" sz="1600" b="1" dirty="0">
                  <a:solidFill>
                    <a:schemeClr val="tx1">
                      <a:lumMod val="65000"/>
                      <a:lumOff val="35000"/>
                    </a:schemeClr>
                  </a:solidFill>
                </a:rPr>
                <a:t>périodes</a:t>
              </a:r>
            </a:p>
            <a:p>
              <a:pPr algn="ctr"/>
              <a:r>
                <a:rPr lang="fr-FR" sz="1200" b="1" dirty="0">
                  <a:solidFill>
                    <a:schemeClr val="tx1">
                      <a:lumMod val="65000"/>
                      <a:lumOff val="35000"/>
                    </a:schemeClr>
                  </a:solidFill>
                </a:rPr>
                <a:t>(le cas échéant)</a:t>
              </a:r>
              <a:endParaRPr lang="fr-FR" sz="1600" b="1" dirty="0">
                <a:solidFill>
                  <a:schemeClr val="tx1">
                    <a:lumMod val="65000"/>
                    <a:lumOff val="35000"/>
                  </a:schemeClr>
                </a:solidFill>
              </a:endParaRPr>
            </a:p>
          </p:txBody>
        </p:sp>
        <p:sp>
          <p:nvSpPr>
            <p:cNvPr id="27" name="Ellipse 26">
              <a:extLst>
                <a:ext uri="{FF2B5EF4-FFF2-40B4-BE49-F238E27FC236}">
                  <a16:creationId xmlns:a16="http://schemas.microsoft.com/office/drawing/2014/main" id="{0F849B4C-1656-42B3-8D97-97C4D9332719}"/>
                </a:ext>
              </a:extLst>
            </p:cNvPr>
            <p:cNvSpPr/>
            <p:nvPr/>
          </p:nvSpPr>
          <p:spPr>
            <a:xfrm>
              <a:off x="7103714"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8" name="ZoneTexte 27">
              <a:extLst>
                <a:ext uri="{FF2B5EF4-FFF2-40B4-BE49-F238E27FC236}">
                  <a16:creationId xmlns:a16="http://schemas.microsoft.com/office/drawing/2014/main" id="{D71730AD-1FF2-45E6-83E1-E7899A9BB442}"/>
                </a:ext>
              </a:extLst>
            </p:cNvPr>
            <p:cNvSpPr txBox="1"/>
            <p:nvPr/>
          </p:nvSpPr>
          <p:spPr>
            <a:xfrm>
              <a:off x="7217278"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grpSp>
        <p:nvGrpSpPr>
          <p:cNvPr id="62" name="Groupe 61">
            <a:extLst>
              <a:ext uri="{FF2B5EF4-FFF2-40B4-BE49-F238E27FC236}">
                <a16:creationId xmlns:a16="http://schemas.microsoft.com/office/drawing/2014/main" id="{A4FF3E4D-8407-4E96-A32E-5F65ADAC7632}"/>
              </a:ext>
            </a:extLst>
          </p:cNvPr>
          <p:cNvGrpSpPr/>
          <p:nvPr/>
        </p:nvGrpSpPr>
        <p:grpSpPr>
          <a:xfrm>
            <a:off x="7629623" y="1275743"/>
            <a:ext cx="1605213" cy="1269162"/>
            <a:chOff x="8516807" y="1931238"/>
            <a:chExt cx="1605213" cy="1269162"/>
          </a:xfrm>
        </p:grpSpPr>
        <p:sp>
          <p:nvSpPr>
            <p:cNvPr id="30" name="Rectangle 29">
              <a:extLst>
                <a:ext uri="{FF2B5EF4-FFF2-40B4-BE49-F238E27FC236}">
                  <a16:creationId xmlns:a16="http://schemas.microsoft.com/office/drawing/2014/main" id="{7988DF31-052F-4BB7-A34A-BC4BFFBDD4C9}"/>
                </a:ext>
              </a:extLst>
            </p:cNvPr>
            <p:cNvSpPr/>
            <p:nvPr/>
          </p:nvSpPr>
          <p:spPr>
            <a:xfrm>
              <a:off x="8516807" y="2384466"/>
              <a:ext cx="1605213"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ZoneTexte 30">
              <a:extLst>
                <a:ext uri="{FF2B5EF4-FFF2-40B4-BE49-F238E27FC236}">
                  <a16:creationId xmlns:a16="http://schemas.microsoft.com/office/drawing/2014/main" id="{77406D94-8612-4461-984A-DE85B2549596}"/>
                </a:ext>
              </a:extLst>
            </p:cNvPr>
            <p:cNvSpPr txBox="1"/>
            <p:nvPr/>
          </p:nvSpPr>
          <p:spPr>
            <a:xfrm>
              <a:off x="8516807" y="2504649"/>
              <a:ext cx="1605213"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règles d’inscription</a:t>
              </a:r>
            </a:p>
          </p:txBody>
        </p:sp>
        <p:sp>
          <p:nvSpPr>
            <p:cNvPr id="32" name="Ellipse 31">
              <a:extLst>
                <a:ext uri="{FF2B5EF4-FFF2-40B4-BE49-F238E27FC236}">
                  <a16:creationId xmlns:a16="http://schemas.microsoft.com/office/drawing/2014/main" id="{56775015-39B2-4BD0-85A8-646A42AB740A}"/>
                </a:ext>
              </a:extLst>
            </p:cNvPr>
            <p:cNvSpPr/>
            <p:nvPr/>
          </p:nvSpPr>
          <p:spPr>
            <a:xfrm>
              <a:off x="9049413"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3" name="ZoneTexte 32">
              <a:extLst>
                <a:ext uri="{FF2B5EF4-FFF2-40B4-BE49-F238E27FC236}">
                  <a16:creationId xmlns:a16="http://schemas.microsoft.com/office/drawing/2014/main" id="{02FB0C50-F071-46C8-A303-26FE4666DD06}"/>
                </a:ext>
              </a:extLst>
            </p:cNvPr>
            <p:cNvSpPr txBox="1"/>
            <p:nvPr/>
          </p:nvSpPr>
          <p:spPr>
            <a:xfrm>
              <a:off x="9162977" y="1970406"/>
              <a:ext cx="312872" cy="461665"/>
            </a:xfrm>
            <a:prstGeom prst="rect">
              <a:avLst/>
            </a:prstGeom>
            <a:noFill/>
          </p:spPr>
          <p:txBody>
            <a:bodyPr wrap="square" rtlCol="0">
              <a:spAutoFit/>
            </a:bodyPr>
            <a:lstStyle/>
            <a:p>
              <a:r>
                <a:rPr lang="fr-FR" sz="2400" b="1" dirty="0">
                  <a:solidFill>
                    <a:schemeClr val="bg1"/>
                  </a:solidFill>
                </a:rPr>
                <a:t>4</a:t>
              </a:r>
              <a:endParaRPr lang="fr-FR" b="1" dirty="0">
                <a:solidFill>
                  <a:schemeClr val="bg1"/>
                </a:solidFill>
              </a:endParaRPr>
            </a:p>
          </p:txBody>
        </p:sp>
      </p:grpSp>
      <p:grpSp>
        <p:nvGrpSpPr>
          <p:cNvPr id="63" name="Groupe 62">
            <a:extLst>
              <a:ext uri="{FF2B5EF4-FFF2-40B4-BE49-F238E27FC236}">
                <a16:creationId xmlns:a16="http://schemas.microsoft.com/office/drawing/2014/main" id="{24720A62-6699-46ED-A8C0-8F9493180DC8}"/>
              </a:ext>
            </a:extLst>
          </p:cNvPr>
          <p:cNvGrpSpPr/>
          <p:nvPr/>
        </p:nvGrpSpPr>
        <p:grpSpPr>
          <a:xfrm>
            <a:off x="9673290" y="1275743"/>
            <a:ext cx="1605213" cy="1269162"/>
            <a:chOff x="9748587" y="1931238"/>
            <a:chExt cx="1605213" cy="1269162"/>
          </a:xfrm>
        </p:grpSpPr>
        <p:sp>
          <p:nvSpPr>
            <p:cNvPr id="55" name="Rectangle 54">
              <a:extLst>
                <a:ext uri="{FF2B5EF4-FFF2-40B4-BE49-F238E27FC236}">
                  <a16:creationId xmlns:a16="http://schemas.microsoft.com/office/drawing/2014/main" id="{E8F39FC6-3291-4E32-A70F-1B94F2250EF2}"/>
                </a:ext>
              </a:extLst>
            </p:cNvPr>
            <p:cNvSpPr/>
            <p:nvPr/>
          </p:nvSpPr>
          <p:spPr>
            <a:xfrm>
              <a:off x="9748587" y="2384466"/>
              <a:ext cx="1605213"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ZoneTexte 55">
              <a:extLst>
                <a:ext uri="{FF2B5EF4-FFF2-40B4-BE49-F238E27FC236}">
                  <a16:creationId xmlns:a16="http://schemas.microsoft.com/office/drawing/2014/main" id="{192E4EC8-2D2C-453A-8343-F24711EABD7C}"/>
                </a:ext>
              </a:extLst>
            </p:cNvPr>
            <p:cNvSpPr txBox="1"/>
            <p:nvPr/>
          </p:nvSpPr>
          <p:spPr>
            <a:xfrm>
              <a:off x="9748587" y="2504649"/>
              <a:ext cx="1605213"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 l’animateur</a:t>
              </a:r>
            </a:p>
          </p:txBody>
        </p:sp>
        <p:sp>
          <p:nvSpPr>
            <p:cNvPr id="57" name="Ellipse 56">
              <a:extLst>
                <a:ext uri="{FF2B5EF4-FFF2-40B4-BE49-F238E27FC236}">
                  <a16:creationId xmlns:a16="http://schemas.microsoft.com/office/drawing/2014/main" id="{BB46DEC2-74C6-4FEE-BF96-A42153701ADF}"/>
                </a:ext>
              </a:extLst>
            </p:cNvPr>
            <p:cNvSpPr/>
            <p:nvPr/>
          </p:nvSpPr>
          <p:spPr>
            <a:xfrm>
              <a:off x="10281193"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8" name="ZoneTexte 57">
              <a:extLst>
                <a:ext uri="{FF2B5EF4-FFF2-40B4-BE49-F238E27FC236}">
                  <a16:creationId xmlns:a16="http://schemas.microsoft.com/office/drawing/2014/main" id="{1095F571-824F-409D-87B9-FAD76E93238E}"/>
                </a:ext>
              </a:extLst>
            </p:cNvPr>
            <p:cNvSpPr txBox="1"/>
            <p:nvPr/>
          </p:nvSpPr>
          <p:spPr>
            <a:xfrm>
              <a:off x="10394757" y="1970406"/>
              <a:ext cx="312872" cy="461665"/>
            </a:xfrm>
            <a:prstGeom prst="rect">
              <a:avLst/>
            </a:prstGeom>
            <a:noFill/>
          </p:spPr>
          <p:txBody>
            <a:bodyPr wrap="square" rtlCol="0">
              <a:spAutoFit/>
            </a:bodyPr>
            <a:lstStyle/>
            <a:p>
              <a:r>
                <a:rPr lang="fr-FR" sz="2400" b="1" dirty="0">
                  <a:solidFill>
                    <a:schemeClr val="bg1"/>
                  </a:solidFill>
                </a:rPr>
                <a:t>5</a:t>
              </a:r>
              <a:endParaRPr lang="fr-FR" b="1" dirty="0">
                <a:solidFill>
                  <a:schemeClr val="bg1"/>
                </a:solidFill>
              </a:endParaRPr>
            </a:p>
          </p:txBody>
        </p:sp>
      </p:grpSp>
      <p:sp>
        <p:nvSpPr>
          <p:cNvPr id="67" name="ZoneTexte 66">
            <a:extLst>
              <a:ext uri="{FF2B5EF4-FFF2-40B4-BE49-F238E27FC236}">
                <a16:creationId xmlns:a16="http://schemas.microsoft.com/office/drawing/2014/main" id="{9931850B-1497-4117-AFB2-4AD95BCA2728}"/>
              </a:ext>
            </a:extLst>
          </p:cNvPr>
          <p:cNvSpPr txBox="1"/>
          <p:nvPr/>
        </p:nvSpPr>
        <p:spPr>
          <a:xfrm>
            <a:off x="7191170" y="3251900"/>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graphicFrame>
        <p:nvGraphicFramePr>
          <p:cNvPr id="72" name="Tableau 140">
            <a:extLst>
              <a:ext uri="{FF2B5EF4-FFF2-40B4-BE49-F238E27FC236}">
                <a16:creationId xmlns:a16="http://schemas.microsoft.com/office/drawing/2014/main" id="{4650A90D-52DE-4FE4-92B4-5FCDB036C607}"/>
              </a:ext>
            </a:extLst>
          </p:cNvPr>
          <p:cNvGraphicFramePr>
            <a:graphicFrameLocks noGrp="1"/>
          </p:cNvGraphicFramePr>
          <p:nvPr>
            <p:extLst>
              <p:ext uri="{D42A27DB-BD31-4B8C-83A1-F6EECF244321}">
                <p14:modId xmlns:p14="http://schemas.microsoft.com/office/powerpoint/2010/main" val="851316566"/>
              </p:ext>
            </p:extLst>
          </p:nvPr>
        </p:nvGraphicFramePr>
        <p:xfrm>
          <a:off x="1306685" y="2997754"/>
          <a:ext cx="5543002" cy="1991030"/>
        </p:xfrm>
        <a:graphic>
          <a:graphicData uri="http://schemas.openxmlformats.org/drawingml/2006/table">
            <a:tbl>
              <a:tblPr firstRow="1" bandRow="1">
                <a:tableStyleId>{5C22544A-7EE6-4342-B048-85BDC9FD1C3A}</a:tableStyleId>
              </a:tblPr>
              <a:tblGrid>
                <a:gridCol w="1469544">
                  <a:extLst>
                    <a:ext uri="{9D8B030D-6E8A-4147-A177-3AD203B41FA5}">
                      <a16:colId xmlns:a16="http://schemas.microsoft.com/office/drawing/2014/main" val="1458599572"/>
                    </a:ext>
                  </a:extLst>
                </a:gridCol>
                <a:gridCol w="4073458">
                  <a:extLst>
                    <a:ext uri="{9D8B030D-6E8A-4147-A177-3AD203B41FA5}">
                      <a16:colId xmlns:a16="http://schemas.microsoft.com/office/drawing/2014/main" val="1754413335"/>
                    </a:ext>
                  </a:extLst>
                </a:gridCol>
              </a:tblGrid>
              <a:tr h="342890">
                <a:tc>
                  <a:txBody>
                    <a:bodyPr/>
                    <a:lstStyle/>
                    <a:p>
                      <a:pPr algn="ctr"/>
                      <a:r>
                        <a:rPr lang="fr-FR" sz="1600" dirty="0">
                          <a:solidFill>
                            <a:schemeClr val="bg1"/>
                          </a:solidFill>
                        </a:rPr>
                        <a:t>Champ</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tc>
                  <a:txBody>
                    <a:bodyPr/>
                    <a:lstStyle/>
                    <a:p>
                      <a:pPr algn="ctr"/>
                      <a:r>
                        <a:rPr lang="fr-FR" sz="1600" dirty="0">
                          <a:solidFill>
                            <a:schemeClr val="bg1"/>
                          </a:solidFill>
                        </a:rPr>
                        <a:t>Règle de gestion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extLst>
                  <a:ext uri="{0D108BD9-81ED-4DB2-BD59-A6C34878D82A}">
                    <a16:rowId xmlns:a16="http://schemas.microsoft.com/office/drawing/2014/main" val="2736262865"/>
                  </a:ext>
                </a:extLst>
              </a:tr>
              <a:tr h="536558">
                <a:tc>
                  <a:txBody>
                    <a:bodyPr/>
                    <a:lstStyle/>
                    <a:p>
                      <a:r>
                        <a:rPr lang="fr-FR" sz="1400" b="1" u="sng" dirty="0"/>
                        <a:t>Date d’ouverture des inscriptions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400" dirty="0"/>
                        <a:t>Doit être &gt; ou = </a:t>
                      </a:r>
                      <a:r>
                        <a:rPr lang="fr-FR" sz="1400" dirty="0" smtClean="0"/>
                        <a:t>à la </a:t>
                      </a:r>
                      <a:r>
                        <a:rPr lang="fr-FR" sz="1400" dirty="0"/>
                        <a:t>date de création de la session </a:t>
                      </a:r>
                    </a:p>
                    <a:p>
                      <a:r>
                        <a:rPr lang="fr-FR" sz="1400" dirty="0"/>
                        <a:t>            et &lt; </a:t>
                      </a:r>
                      <a:r>
                        <a:rPr lang="fr-FR" sz="1400" dirty="0" smtClean="0"/>
                        <a:t>à la date </a:t>
                      </a:r>
                      <a:r>
                        <a:rPr lang="fr-FR" sz="1400" dirty="0"/>
                        <a:t>début session : </a:t>
                      </a:r>
                      <a:r>
                        <a:rPr lang="fr-FR" sz="1400" b="1" i="1" dirty="0">
                          <a:solidFill>
                            <a:srgbClr val="0070C0"/>
                          </a:solidFill>
                        </a:rPr>
                        <a:t>J - 1 jour</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483319027"/>
                  </a:ext>
                </a:extLst>
              </a:tr>
              <a:tr h="676385">
                <a:tc>
                  <a:txBody>
                    <a:bodyPr/>
                    <a:lstStyle/>
                    <a:p>
                      <a:r>
                        <a:rPr lang="fr-FR" sz="1400" b="1" u="sng" dirty="0"/>
                        <a:t>Date de fermeture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400" dirty="0"/>
                        <a:t>Doit être &lt; ou = à la date de début de session (non bloquant)</a:t>
                      </a:r>
                      <a:r>
                        <a:rPr lang="fr-FR" sz="1400" baseline="0" dirty="0"/>
                        <a:t> </a:t>
                      </a:r>
                    </a:p>
                    <a:p>
                      <a:r>
                        <a:rPr lang="fr-FR" sz="1400" b="1" i="1" dirty="0">
                          <a:solidFill>
                            <a:srgbClr val="0070C0"/>
                          </a:solidFill>
                        </a:rPr>
                        <a:t>J + 20 jours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486247125"/>
                  </a:ext>
                </a:extLst>
              </a:tr>
              <a:tr h="380062">
                <a:tc>
                  <a:txBody>
                    <a:bodyPr/>
                    <a:lstStyle/>
                    <a:p>
                      <a:r>
                        <a:rPr lang="fr-FR" sz="1400" b="0" u="none" dirty="0"/>
                        <a:t>Lieu de formation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400" u="sng" kern="1200" dirty="0">
                          <a:solidFill>
                            <a:schemeClr val="dk1"/>
                          </a:solidFill>
                          <a:latin typeface="+mn-lt"/>
                          <a:ea typeface="+mn-ea"/>
                          <a:cs typeface="+mn-cs"/>
                        </a:rPr>
                        <a:t>Ne pas saisir</a:t>
                      </a:r>
                      <a:r>
                        <a:rPr lang="fr-FR" sz="1400" u="none" kern="1200" dirty="0">
                          <a:solidFill>
                            <a:schemeClr val="dk1"/>
                          </a:solidFill>
                          <a:latin typeface="+mn-lt"/>
                          <a:ea typeface="+mn-ea"/>
                          <a:cs typeface="+mn-cs"/>
                        </a:rPr>
                        <a:t> </a:t>
                      </a:r>
                      <a:r>
                        <a:rPr lang="fr-FR" sz="1400" kern="1200" dirty="0">
                          <a:solidFill>
                            <a:schemeClr val="dk1"/>
                          </a:solidFill>
                          <a:latin typeface="+mn-lt"/>
                          <a:ea typeface="+mn-ea"/>
                          <a:cs typeface="+mn-cs"/>
                        </a:rPr>
                        <a:t>dans</a:t>
                      </a:r>
                      <a:r>
                        <a:rPr lang="fr-FR" sz="1400" kern="1200" baseline="0" dirty="0">
                          <a:solidFill>
                            <a:schemeClr val="dk1"/>
                          </a:solidFill>
                          <a:latin typeface="+mn-lt"/>
                          <a:ea typeface="+mn-ea"/>
                          <a:cs typeface="+mn-cs"/>
                        </a:rPr>
                        <a:t> cet écran car incomplet</a:t>
                      </a:r>
                      <a:endParaRPr lang="fr-FR" sz="1400" kern="1200" dirty="0">
                        <a:solidFill>
                          <a:schemeClr val="dk1"/>
                        </a:solidFill>
                        <a:latin typeface="+mn-lt"/>
                        <a:ea typeface="+mn-ea"/>
                        <a:cs typeface="+mn-cs"/>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969289659"/>
                  </a:ext>
                </a:extLst>
              </a:tr>
            </a:tbl>
          </a:graphicData>
        </a:graphic>
      </p:graphicFrame>
      <p:cxnSp>
        <p:nvCxnSpPr>
          <p:cNvPr id="74" name="Straight Connector 103">
            <a:extLst>
              <a:ext uri="{FF2B5EF4-FFF2-40B4-BE49-F238E27FC236}">
                <a16:creationId xmlns:a16="http://schemas.microsoft.com/office/drawing/2014/main" id="{F94A4B4A-1767-44FA-AD97-72A8C99EC19D}"/>
              </a:ext>
            </a:extLst>
          </p:cNvPr>
          <p:cNvCxnSpPr>
            <a:cxnSpLocks/>
          </p:cNvCxnSpPr>
          <p:nvPr/>
        </p:nvCxnSpPr>
        <p:spPr>
          <a:xfrm flipV="1">
            <a:off x="1485986" y="2653422"/>
            <a:ext cx="1617852"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sp>
        <p:nvSpPr>
          <p:cNvPr id="75" name="Triangle isocèle 74">
            <a:extLst>
              <a:ext uri="{FF2B5EF4-FFF2-40B4-BE49-F238E27FC236}">
                <a16:creationId xmlns:a16="http://schemas.microsoft.com/office/drawing/2014/main" id="{B770071D-D0A2-47BC-93E7-228594C655E5}"/>
              </a:ext>
            </a:extLst>
          </p:cNvPr>
          <p:cNvSpPr/>
          <p:nvPr/>
        </p:nvSpPr>
        <p:spPr>
          <a:xfrm rot="10800000">
            <a:off x="2028918" y="2642789"/>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p:cNvPicPr>
            <a:picLocks noChangeAspect="1"/>
          </p:cNvPicPr>
          <p:nvPr/>
        </p:nvPicPr>
        <p:blipFill>
          <a:blip r:embed="rId3"/>
          <a:stretch>
            <a:fillRect/>
          </a:stretch>
        </p:blipFill>
        <p:spPr>
          <a:xfrm>
            <a:off x="7719605" y="5524859"/>
            <a:ext cx="2553056" cy="733527"/>
          </a:xfrm>
          <a:prstGeom prst="rect">
            <a:avLst/>
          </a:prstGeom>
        </p:spPr>
      </p:pic>
      <p:sp>
        <p:nvSpPr>
          <p:cNvPr id="51" name="Rectangle : avec coins arrondis en diagonale 50">
            <a:extLst>
              <a:ext uri="{FF2B5EF4-FFF2-40B4-BE49-F238E27FC236}">
                <a16:creationId xmlns:a16="http://schemas.microsoft.com/office/drawing/2014/main" id="{7F13C711-7BCF-4674-93B2-6C994AFC6580}"/>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52" name="Rectangle : avec coins arrondis en diagonale 51">
            <a:extLst>
              <a:ext uri="{FF2B5EF4-FFF2-40B4-BE49-F238E27FC236}">
                <a16:creationId xmlns:a16="http://schemas.microsoft.com/office/drawing/2014/main" id="{45E4E0DC-0CBE-4D12-BCD0-67E0D8E575A2}"/>
              </a:ext>
            </a:extLst>
          </p:cNvPr>
          <p:cNvSpPr/>
          <p:nvPr/>
        </p:nvSpPr>
        <p:spPr>
          <a:xfrm>
            <a:off x="60960" y="1604709"/>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 –</a:t>
            </a:r>
            <a:br>
              <a:rPr lang="fr-FR" sz="1000" dirty="0"/>
            </a:br>
            <a:r>
              <a:rPr lang="fr-FR" sz="1000" dirty="0"/>
              <a:t>Stage / Session</a:t>
            </a:r>
          </a:p>
        </p:txBody>
      </p:sp>
      <p:sp>
        <p:nvSpPr>
          <p:cNvPr id="53" name="Rectangle : avec coins arrondis en diagonale 52">
            <a:extLst>
              <a:ext uri="{FF2B5EF4-FFF2-40B4-BE49-F238E27FC236}">
                <a16:creationId xmlns:a16="http://schemas.microsoft.com/office/drawing/2014/main" id="{18EB8B56-C184-4319-AFD7-F12B03523473}"/>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65" name="Rectangle : avec coins arrondis en diagonale 64">
            <a:extLst>
              <a:ext uri="{FF2B5EF4-FFF2-40B4-BE49-F238E27FC236}">
                <a16:creationId xmlns:a16="http://schemas.microsoft.com/office/drawing/2014/main" id="{74ED69FA-547B-43B0-AE2F-8EDEB35C1305}"/>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79" name="Rectangle : avec coins arrondis en diagonale 78">
            <a:extLst>
              <a:ext uri="{FF2B5EF4-FFF2-40B4-BE49-F238E27FC236}">
                <a16:creationId xmlns:a16="http://schemas.microsoft.com/office/drawing/2014/main" id="{4EF2E27C-E6FB-42D9-93F5-BC6444C2649C}"/>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80" name="Rectangle : avec coins arrondis en diagonale 79">
            <a:extLst>
              <a:ext uri="{FF2B5EF4-FFF2-40B4-BE49-F238E27FC236}">
                <a16:creationId xmlns:a16="http://schemas.microsoft.com/office/drawing/2014/main" id="{C6BBA695-E069-45D2-8959-CD9312A7EF97}"/>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81" name="Rectangle : avec coins arrondis en diagonale 80">
            <a:extLst>
              <a:ext uri="{FF2B5EF4-FFF2-40B4-BE49-F238E27FC236}">
                <a16:creationId xmlns:a16="http://schemas.microsoft.com/office/drawing/2014/main" id="{19F45A26-8362-49EC-B997-3F10AE06C115}"/>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82" name="Rectangle : avec coins arrondis en diagonale 81">
            <a:extLst>
              <a:ext uri="{FF2B5EF4-FFF2-40B4-BE49-F238E27FC236}">
                <a16:creationId xmlns:a16="http://schemas.microsoft.com/office/drawing/2014/main" id="{B830370A-2FFC-4C33-B7CA-5AFF5A948969}"/>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83" name="Rectangle : avec coins arrondis en diagonale 82">
            <a:extLst>
              <a:ext uri="{FF2B5EF4-FFF2-40B4-BE49-F238E27FC236}">
                <a16:creationId xmlns:a16="http://schemas.microsoft.com/office/drawing/2014/main" id="{2646CFA6-4C67-4B73-86DC-3D4901750E91}"/>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84" name="ZoneTexte 83">
            <a:extLst>
              <a:ext uri="{FF2B5EF4-FFF2-40B4-BE49-F238E27FC236}">
                <a16:creationId xmlns:a16="http://schemas.microsoft.com/office/drawing/2014/main" id="{83177562-A5FD-45B1-82C0-791ACFF52BA1}"/>
              </a:ext>
            </a:extLst>
          </p:cNvPr>
          <p:cNvSpPr txBox="1"/>
          <p:nvPr/>
        </p:nvSpPr>
        <p:spPr>
          <a:xfrm>
            <a:off x="7993421" y="5741495"/>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89" name="ZoneTexte 88">
            <a:extLst>
              <a:ext uri="{FF2B5EF4-FFF2-40B4-BE49-F238E27FC236}">
                <a16:creationId xmlns:a16="http://schemas.microsoft.com/office/drawing/2014/main" id="{97D91525-D6D8-4558-967F-0E17D1C89B37}"/>
              </a:ext>
            </a:extLst>
          </p:cNvPr>
          <p:cNvSpPr txBox="1"/>
          <p:nvPr/>
        </p:nvSpPr>
        <p:spPr>
          <a:xfrm>
            <a:off x="4285172" y="693823"/>
            <a:ext cx="7128000" cy="323165"/>
          </a:xfrm>
          <a:prstGeom prst="rect">
            <a:avLst/>
          </a:prstGeom>
          <a:solidFill>
            <a:srgbClr val="00AC8C"/>
          </a:solidFill>
        </p:spPr>
        <p:txBody>
          <a:bodyPr wrap="square" rtlCol="0">
            <a:spAutoFit/>
          </a:bodyPr>
          <a:lstStyle/>
          <a:p>
            <a:r>
              <a:rPr lang="fr-FR" sz="1500" b="1" dirty="0">
                <a:solidFill>
                  <a:schemeClr val="bg1"/>
                </a:solidFill>
              </a:rPr>
              <a:t>Accès à l’écran </a:t>
            </a:r>
            <a:r>
              <a:rPr lang="fr-FR" sz="1500" dirty="0">
                <a:solidFill>
                  <a:schemeClr val="bg1"/>
                </a:solidFill>
              </a:rPr>
              <a:t>: Formation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Définir les sessions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Définir les sessions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Créer une session</a:t>
            </a:r>
            <a:endParaRPr lang="fr-FR" sz="1500" dirty="0">
              <a:solidFill>
                <a:schemeClr val="bg1"/>
              </a:solidFill>
            </a:endParaRPr>
          </a:p>
        </p:txBody>
      </p:sp>
      <p:sp>
        <p:nvSpPr>
          <p:cNvPr id="6" name="Espace réservé de la date 5">
            <a:extLst>
              <a:ext uri="{FF2B5EF4-FFF2-40B4-BE49-F238E27FC236}">
                <a16:creationId xmlns:a16="http://schemas.microsoft.com/office/drawing/2014/main" id="{7303A0B1-2665-4ECF-BC28-246FC02404C7}"/>
              </a:ext>
            </a:extLst>
          </p:cNvPr>
          <p:cNvSpPr>
            <a:spLocks noGrp="1"/>
          </p:cNvSpPr>
          <p:nvPr>
            <p:ph type="dt" sz="half" idx="10"/>
          </p:nvPr>
        </p:nvSpPr>
        <p:spPr/>
        <p:txBody>
          <a:bodyPr/>
          <a:lstStyle/>
          <a:p>
            <a:endParaRPr lang="fr-FR" dirty="0"/>
          </a:p>
        </p:txBody>
      </p:sp>
      <p:grpSp>
        <p:nvGrpSpPr>
          <p:cNvPr id="50" name="Groupe 49"/>
          <p:cNvGrpSpPr/>
          <p:nvPr/>
        </p:nvGrpSpPr>
        <p:grpSpPr>
          <a:xfrm>
            <a:off x="11278503" y="121767"/>
            <a:ext cx="756938" cy="527878"/>
            <a:chOff x="10975331" y="352297"/>
            <a:chExt cx="756938" cy="527878"/>
          </a:xfrm>
        </p:grpSpPr>
        <p:sp>
          <p:nvSpPr>
            <p:cNvPr id="54" name="Rectangle avec coins arrondis en diagonale 53"/>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ZoneTexte 63"/>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
        <p:nvSpPr>
          <p:cNvPr id="5" name="Espace réservé du numéro de diapositive 4">
            <a:extLst>
              <a:ext uri="{FF2B5EF4-FFF2-40B4-BE49-F238E27FC236}">
                <a16:creationId xmlns:a16="http://schemas.microsoft.com/office/drawing/2014/main" id="{8CC6D653-A852-4D69-BA45-77739FEA1496}"/>
              </a:ext>
            </a:extLst>
          </p:cNvPr>
          <p:cNvSpPr>
            <a:spLocks noGrp="1"/>
          </p:cNvSpPr>
          <p:nvPr>
            <p:ph type="sldNum" sz="quarter" idx="12"/>
          </p:nvPr>
        </p:nvSpPr>
        <p:spPr/>
        <p:txBody>
          <a:bodyPr/>
          <a:lstStyle/>
          <a:p>
            <a:fld id="{FE954997-C674-43B3-87A7-1C878AE16C45}" type="slidenum">
              <a:rPr lang="fr-FR" smtClean="0"/>
              <a:pPr/>
              <a:t>41</a:t>
            </a:fld>
            <a:endParaRPr lang="fr-FR" dirty="0"/>
          </a:p>
        </p:txBody>
      </p:sp>
      <p:graphicFrame>
        <p:nvGraphicFramePr>
          <p:cNvPr id="66" name="Tableau 140">
            <a:extLst>
              <a:ext uri="{FF2B5EF4-FFF2-40B4-BE49-F238E27FC236}">
                <a16:creationId xmlns:a16="http://schemas.microsoft.com/office/drawing/2014/main" id="{4650A90D-52DE-4FE4-92B4-5FCDB036C607}"/>
              </a:ext>
            </a:extLst>
          </p:cNvPr>
          <p:cNvGraphicFramePr>
            <a:graphicFrameLocks noGrp="1"/>
          </p:cNvGraphicFramePr>
          <p:nvPr>
            <p:extLst>
              <p:ext uri="{D42A27DB-BD31-4B8C-83A1-F6EECF244321}">
                <p14:modId xmlns:p14="http://schemas.microsoft.com/office/powerpoint/2010/main" val="1249984755"/>
              </p:ext>
            </p:extLst>
          </p:nvPr>
        </p:nvGraphicFramePr>
        <p:xfrm>
          <a:off x="1306685" y="5429782"/>
          <a:ext cx="5543002" cy="853440"/>
        </p:xfrm>
        <a:graphic>
          <a:graphicData uri="http://schemas.openxmlformats.org/drawingml/2006/table">
            <a:tbl>
              <a:tblPr firstRow="1" bandRow="1">
                <a:tableStyleId>{5C22544A-7EE6-4342-B048-85BDC9FD1C3A}</a:tableStyleId>
              </a:tblPr>
              <a:tblGrid>
                <a:gridCol w="1469544">
                  <a:extLst>
                    <a:ext uri="{9D8B030D-6E8A-4147-A177-3AD203B41FA5}">
                      <a16:colId xmlns:a16="http://schemas.microsoft.com/office/drawing/2014/main" val="1458599572"/>
                    </a:ext>
                  </a:extLst>
                </a:gridCol>
                <a:gridCol w="4073458">
                  <a:extLst>
                    <a:ext uri="{9D8B030D-6E8A-4147-A177-3AD203B41FA5}">
                      <a16:colId xmlns:a16="http://schemas.microsoft.com/office/drawing/2014/main" val="1754413335"/>
                    </a:ext>
                  </a:extLst>
                </a:gridCol>
              </a:tblGrid>
              <a:tr h="223222">
                <a:tc>
                  <a:txBody>
                    <a:bodyPr/>
                    <a:lstStyle/>
                    <a:p>
                      <a:pPr algn="ctr"/>
                      <a:r>
                        <a:rPr lang="fr-FR" sz="1600" dirty="0">
                          <a:solidFill>
                            <a:schemeClr val="bg1"/>
                          </a:solidFill>
                        </a:rPr>
                        <a:t>Champ</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tc>
                  <a:txBody>
                    <a:bodyPr/>
                    <a:lstStyle/>
                    <a:p>
                      <a:pPr algn="ctr"/>
                      <a:r>
                        <a:rPr lang="fr-FR" sz="1600" dirty="0">
                          <a:solidFill>
                            <a:schemeClr val="bg1"/>
                          </a:solidFill>
                        </a:rPr>
                        <a:t>Règle de gestion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extLst>
                  <a:ext uri="{0D108BD9-81ED-4DB2-BD59-A6C34878D82A}">
                    <a16:rowId xmlns:a16="http://schemas.microsoft.com/office/drawing/2014/main" val="2736262865"/>
                  </a:ext>
                </a:extLst>
              </a:tr>
              <a:tr h="397549">
                <a:tc>
                  <a:txBody>
                    <a:bodyPr/>
                    <a:lstStyle/>
                    <a:p>
                      <a:r>
                        <a:rPr lang="fr-FR" sz="1400" b="0" u="sng" dirty="0"/>
                        <a:t>Gestion par périodes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400" kern="1200" dirty="0">
                          <a:solidFill>
                            <a:schemeClr val="dk1"/>
                          </a:solidFill>
                          <a:latin typeface="+mn-lt"/>
                          <a:ea typeface="+mn-ea"/>
                          <a:cs typeface="+mn-cs"/>
                        </a:rPr>
                        <a:t>Cocher la case le cas échéant :</a:t>
                      </a:r>
                      <a:r>
                        <a:rPr lang="fr-FR" sz="1400" kern="1200" baseline="0" dirty="0">
                          <a:solidFill>
                            <a:schemeClr val="dk1"/>
                          </a:solidFill>
                          <a:latin typeface="+mn-lt"/>
                          <a:ea typeface="+mn-ea"/>
                          <a:cs typeface="+mn-cs"/>
                        </a:rPr>
                        <a:t> </a:t>
                      </a:r>
                      <a:r>
                        <a:rPr lang="fr-FR" sz="1400" b="1" i="1" kern="1200" baseline="0" dirty="0">
                          <a:solidFill>
                            <a:srgbClr val="0070C0"/>
                          </a:solidFill>
                          <a:latin typeface="+mn-lt"/>
                          <a:ea typeface="+mn-ea"/>
                          <a:cs typeface="+mn-cs"/>
                        </a:rPr>
                        <a:t>la cocher</a:t>
                      </a:r>
                      <a:endParaRPr lang="fr-FR" sz="1400" b="1" i="1" kern="1200" dirty="0">
                        <a:solidFill>
                          <a:srgbClr val="0070C0"/>
                        </a:solidFill>
                        <a:latin typeface="+mn-lt"/>
                        <a:ea typeface="+mn-ea"/>
                        <a:cs typeface="+mn-cs"/>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4229480774"/>
                  </a:ext>
                </a:extLst>
              </a:tr>
            </a:tbl>
          </a:graphicData>
        </a:graphic>
      </p:graphicFrame>
    </p:spTree>
    <p:extLst>
      <p:ext uri="{BB962C8B-B14F-4D97-AF65-F5344CB8AC3E}">
        <p14:creationId xmlns:p14="http://schemas.microsoft.com/office/powerpoint/2010/main" val="3280333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p:txBody>
          <a:bodyPr>
            <a:normAutofit fontScale="90000"/>
          </a:bodyPr>
          <a:lstStyle/>
          <a:p>
            <a:r>
              <a:rPr lang="fr-FR" dirty="0"/>
              <a:t>2-2-2 Créer une session (3)</a:t>
            </a:r>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1</a:t>
            </a:r>
          </a:p>
        </p:txBody>
      </p:sp>
      <p:sp>
        <p:nvSpPr>
          <p:cNvPr id="7" name="ZoneTexte 6">
            <a:extLst>
              <a:ext uri="{FF2B5EF4-FFF2-40B4-BE49-F238E27FC236}">
                <a16:creationId xmlns:a16="http://schemas.microsoft.com/office/drawing/2014/main" id="{AD636A77-23C3-4718-A5C6-3BC724343A3C}"/>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Créer un stage / une session</a:t>
            </a:r>
          </a:p>
        </p:txBody>
      </p:sp>
      <p:cxnSp>
        <p:nvCxnSpPr>
          <p:cNvPr id="13" name="Straight Connector 103">
            <a:extLst>
              <a:ext uri="{FF2B5EF4-FFF2-40B4-BE49-F238E27FC236}">
                <a16:creationId xmlns:a16="http://schemas.microsoft.com/office/drawing/2014/main" id="{E890728B-E17F-49E3-B345-8898D94CAE9D}"/>
              </a:ext>
            </a:extLst>
          </p:cNvPr>
          <p:cNvCxnSpPr>
            <a:cxnSpLocks/>
          </p:cNvCxnSpPr>
          <p:nvPr/>
        </p:nvCxnSpPr>
        <p:spPr>
          <a:xfrm flipV="1">
            <a:off x="1477363" y="1522851"/>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60" name="Groupe 59">
            <a:extLst>
              <a:ext uri="{FF2B5EF4-FFF2-40B4-BE49-F238E27FC236}">
                <a16:creationId xmlns:a16="http://schemas.microsoft.com/office/drawing/2014/main" id="{CFB81146-BB47-4D5E-949A-5A4C2E1E9070}"/>
              </a:ext>
            </a:extLst>
          </p:cNvPr>
          <p:cNvGrpSpPr/>
          <p:nvPr/>
        </p:nvGrpSpPr>
        <p:grpSpPr>
          <a:xfrm>
            <a:off x="3533668" y="1252851"/>
            <a:ext cx="1605213" cy="1269162"/>
            <a:chOff x="4072515" y="1931238"/>
            <a:chExt cx="1605213" cy="1269162"/>
          </a:xfrm>
        </p:grpSpPr>
        <p:sp>
          <p:nvSpPr>
            <p:cNvPr id="20" name="Rectangle 19">
              <a:extLst>
                <a:ext uri="{FF2B5EF4-FFF2-40B4-BE49-F238E27FC236}">
                  <a16:creationId xmlns:a16="http://schemas.microsoft.com/office/drawing/2014/main" id="{0F5879FA-FCC0-4290-9594-CA3FB82574D3}"/>
                </a:ext>
              </a:extLst>
            </p:cNvPr>
            <p:cNvSpPr/>
            <p:nvPr/>
          </p:nvSpPr>
          <p:spPr>
            <a:xfrm>
              <a:off x="4072515" y="2384466"/>
              <a:ext cx="1605213"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a:extLst>
                <a:ext uri="{FF2B5EF4-FFF2-40B4-BE49-F238E27FC236}">
                  <a16:creationId xmlns:a16="http://schemas.microsoft.com/office/drawing/2014/main" id="{C8385738-189C-4557-B69C-1FF99ABF88CC}"/>
                </a:ext>
              </a:extLst>
            </p:cNvPr>
            <p:cNvSpPr txBox="1"/>
            <p:nvPr/>
          </p:nvSpPr>
          <p:spPr>
            <a:xfrm>
              <a:off x="4072515" y="2504649"/>
              <a:ext cx="1605213"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du lieu</a:t>
              </a:r>
              <a:br>
                <a:rPr lang="fr-FR" sz="1600" b="1" dirty="0">
                  <a:solidFill>
                    <a:schemeClr val="tx1">
                      <a:lumMod val="65000"/>
                      <a:lumOff val="35000"/>
                    </a:schemeClr>
                  </a:solidFill>
                </a:rPr>
              </a:br>
              <a:r>
                <a:rPr lang="fr-FR" sz="1600" b="1" dirty="0">
                  <a:solidFill>
                    <a:schemeClr val="tx1">
                      <a:lumMod val="65000"/>
                      <a:lumOff val="35000"/>
                    </a:schemeClr>
                  </a:solidFill>
                </a:rPr>
                <a:t>de la session</a:t>
              </a:r>
            </a:p>
          </p:txBody>
        </p:sp>
        <p:sp>
          <p:nvSpPr>
            <p:cNvPr id="22" name="Ellipse 21">
              <a:extLst>
                <a:ext uri="{FF2B5EF4-FFF2-40B4-BE49-F238E27FC236}">
                  <a16:creationId xmlns:a16="http://schemas.microsoft.com/office/drawing/2014/main" id="{0D251484-06BB-45FF-8C58-52167DA323F6}"/>
                </a:ext>
              </a:extLst>
            </p:cNvPr>
            <p:cNvSpPr/>
            <p:nvPr/>
          </p:nvSpPr>
          <p:spPr>
            <a:xfrm>
              <a:off x="4605121"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3" name="ZoneTexte 22">
              <a:extLst>
                <a:ext uri="{FF2B5EF4-FFF2-40B4-BE49-F238E27FC236}">
                  <a16:creationId xmlns:a16="http://schemas.microsoft.com/office/drawing/2014/main" id="{F89F8DEE-D0C2-46A2-B50D-98C4CA5311DA}"/>
                </a:ext>
              </a:extLst>
            </p:cNvPr>
            <p:cNvSpPr txBox="1"/>
            <p:nvPr/>
          </p:nvSpPr>
          <p:spPr>
            <a:xfrm>
              <a:off x="4718685"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nvGrpSpPr>
          <p:cNvPr id="61" name="Groupe 60">
            <a:extLst>
              <a:ext uri="{FF2B5EF4-FFF2-40B4-BE49-F238E27FC236}">
                <a16:creationId xmlns:a16="http://schemas.microsoft.com/office/drawing/2014/main" id="{6992BCC4-98D0-4376-9BEC-DBEB156A1B68}"/>
              </a:ext>
            </a:extLst>
          </p:cNvPr>
          <p:cNvGrpSpPr/>
          <p:nvPr/>
        </p:nvGrpSpPr>
        <p:grpSpPr>
          <a:xfrm>
            <a:off x="5577334" y="1252851"/>
            <a:ext cx="1605213" cy="1342852"/>
            <a:chOff x="6571108" y="1931238"/>
            <a:chExt cx="1605213" cy="1342852"/>
          </a:xfrm>
        </p:grpSpPr>
        <p:sp>
          <p:nvSpPr>
            <p:cNvPr id="25" name="Rectangle 24">
              <a:extLst>
                <a:ext uri="{FF2B5EF4-FFF2-40B4-BE49-F238E27FC236}">
                  <a16:creationId xmlns:a16="http://schemas.microsoft.com/office/drawing/2014/main" id="{79769068-69CA-45AB-9FC0-EC86E77B4861}"/>
                </a:ext>
              </a:extLst>
            </p:cNvPr>
            <p:cNvSpPr/>
            <p:nvPr/>
          </p:nvSpPr>
          <p:spPr>
            <a:xfrm>
              <a:off x="6571108" y="2384466"/>
              <a:ext cx="1605213"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a:extLst>
                <a:ext uri="{FF2B5EF4-FFF2-40B4-BE49-F238E27FC236}">
                  <a16:creationId xmlns:a16="http://schemas.microsoft.com/office/drawing/2014/main" id="{F5415BE7-6705-44DE-A702-FED7393C2FCC}"/>
                </a:ext>
              </a:extLst>
            </p:cNvPr>
            <p:cNvSpPr txBox="1"/>
            <p:nvPr/>
          </p:nvSpPr>
          <p:spPr>
            <a:xfrm>
              <a:off x="6571108" y="2504649"/>
              <a:ext cx="1605213" cy="769441"/>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a:t>
              </a:r>
            </a:p>
            <a:p>
              <a:pPr algn="ctr"/>
              <a:r>
                <a:rPr lang="fr-FR" sz="1600" b="1" dirty="0">
                  <a:solidFill>
                    <a:schemeClr val="tx1">
                      <a:lumMod val="65000"/>
                      <a:lumOff val="35000"/>
                    </a:schemeClr>
                  </a:solidFill>
                </a:rPr>
                <a:t>périodes</a:t>
              </a:r>
            </a:p>
            <a:p>
              <a:pPr algn="ctr"/>
              <a:r>
                <a:rPr lang="fr-FR" sz="1200" b="1" dirty="0">
                  <a:solidFill>
                    <a:schemeClr val="tx1">
                      <a:lumMod val="65000"/>
                      <a:lumOff val="35000"/>
                    </a:schemeClr>
                  </a:solidFill>
                </a:rPr>
                <a:t>(le cas échéant)</a:t>
              </a:r>
              <a:endParaRPr lang="fr-FR" sz="1600" b="1" dirty="0">
                <a:solidFill>
                  <a:schemeClr val="tx1">
                    <a:lumMod val="65000"/>
                    <a:lumOff val="35000"/>
                  </a:schemeClr>
                </a:solidFill>
              </a:endParaRPr>
            </a:p>
          </p:txBody>
        </p:sp>
        <p:sp>
          <p:nvSpPr>
            <p:cNvPr id="27" name="Ellipse 26">
              <a:extLst>
                <a:ext uri="{FF2B5EF4-FFF2-40B4-BE49-F238E27FC236}">
                  <a16:creationId xmlns:a16="http://schemas.microsoft.com/office/drawing/2014/main" id="{0F849B4C-1656-42B3-8D97-97C4D9332719}"/>
                </a:ext>
              </a:extLst>
            </p:cNvPr>
            <p:cNvSpPr/>
            <p:nvPr/>
          </p:nvSpPr>
          <p:spPr>
            <a:xfrm>
              <a:off x="7103714"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8" name="ZoneTexte 27">
              <a:extLst>
                <a:ext uri="{FF2B5EF4-FFF2-40B4-BE49-F238E27FC236}">
                  <a16:creationId xmlns:a16="http://schemas.microsoft.com/office/drawing/2014/main" id="{D71730AD-1FF2-45E6-83E1-E7899A9BB442}"/>
                </a:ext>
              </a:extLst>
            </p:cNvPr>
            <p:cNvSpPr txBox="1"/>
            <p:nvPr/>
          </p:nvSpPr>
          <p:spPr>
            <a:xfrm>
              <a:off x="7217278"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grpSp>
        <p:nvGrpSpPr>
          <p:cNvPr id="62" name="Groupe 61">
            <a:extLst>
              <a:ext uri="{FF2B5EF4-FFF2-40B4-BE49-F238E27FC236}">
                <a16:creationId xmlns:a16="http://schemas.microsoft.com/office/drawing/2014/main" id="{A4FF3E4D-8407-4E96-A32E-5F65ADAC7632}"/>
              </a:ext>
            </a:extLst>
          </p:cNvPr>
          <p:cNvGrpSpPr/>
          <p:nvPr/>
        </p:nvGrpSpPr>
        <p:grpSpPr>
          <a:xfrm>
            <a:off x="7621000" y="1252851"/>
            <a:ext cx="1605213" cy="1269162"/>
            <a:chOff x="8516807" y="1931238"/>
            <a:chExt cx="1605213" cy="1269162"/>
          </a:xfrm>
        </p:grpSpPr>
        <p:sp>
          <p:nvSpPr>
            <p:cNvPr id="30" name="Rectangle 29">
              <a:extLst>
                <a:ext uri="{FF2B5EF4-FFF2-40B4-BE49-F238E27FC236}">
                  <a16:creationId xmlns:a16="http://schemas.microsoft.com/office/drawing/2014/main" id="{7988DF31-052F-4BB7-A34A-BC4BFFBDD4C9}"/>
                </a:ext>
              </a:extLst>
            </p:cNvPr>
            <p:cNvSpPr/>
            <p:nvPr/>
          </p:nvSpPr>
          <p:spPr>
            <a:xfrm>
              <a:off x="8516807" y="2384466"/>
              <a:ext cx="1605213"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ZoneTexte 30">
              <a:extLst>
                <a:ext uri="{FF2B5EF4-FFF2-40B4-BE49-F238E27FC236}">
                  <a16:creationId xmlns:a16="http://schemas.microsoft.com/office/drawing/2014/main" id="{77406D94-8612-4461-984A-DE85B2549596}"/>
                </a:ext>
              </a:extLst>
            </p:cNvPr>
            <p:cNvSpPr txBox="1"/>
            <p:nvPr/>
          </p:nvSpPr>
          <p:spPr>
            <a:xfrm>
              <a:off x="8516807" y="2504649"/>
              <a:ext cx="1605213"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règles d’inscription</a:t>
              </a:r>
            </a:p>
          </p:txBody>
        </p:sp>
        <p:sp>
          <p:nvSpPr>
            <p:cNvPr id="32" name="Ellipse 31">
              <a:extLst>
                <a:ext uri="{FF2B5EF4-FFF2-40B4-BE49-F238E27FC236}">
                  <a16:creationId xmlns:a16="http://schemas.microsoft.com/office/drawing/2014/main" id="{56775015-39B2-4BD0-85A8-646A42AB740A}"/>
                </a:ext>
              </a:extLst>
            </p:cNvPr>
            <p:cNvSpPr/>
            <p:nvPr/>
          </p:nvSpPr>
          <p:spPr>
            <a:xfrm>
              <a:off x="9049413"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3" name="ZoneTexte 32">
              <a:extLst>
                <a:ext uri="{FF2B5EF4-FFF2-40B4-BE49-F238E27FC236}">
                  <a16:creationId xmlns:a16="http://schemas.microsoft.com/office/drawing/2014/main" id="{02FB0C50-F071-46C8-A303-26FE4666DD06}"/>
                </a:ext>
              </a:extLst>
            </p:cNvPr>
            <p:cNvSpPr txBox="1"/>
            <p:nvPr/>
          </p:nvSpPr>
          <p:spPr>
            <a:xfrm>
              <a:off x="9162977" y="1970406"/>
              <a:ext cx="312872" cy="461665"/>
            </a:xfrm>
            <a:prstGeom prst="rect">
              <a:avLst/>
            </a:prstGeom>
            <a:noFill/>
          </p:spPr>
          <p:txBody>
            <a:bodyPr wrap="square" rtlCol="0">
              <a:spAutoFit/>
            </a:bodyPr>
            <a:lstStyle/>
            <a:p>
              <a:r>
                <a:rPr lang="fr-FR" sz="2400" b="1" dirty="0">
                  <a:solidFill>
                    <a:schemeClr val="bg1"/>
                  </a:solidFill>
                </a:rPr>
                <a:t>4</a:t>
              </a:r>
              <a:endParaRPr lang="fr-FR" b="1" dirty="0">
                <a:solidFill>
                  <a:schemeClr val="bg1"/>
                </a:solidFill>
              </a:endParaRPr>
            </a:p>
          </p:txBody>
        </p:sp>
      </p:grpSp>
      <p:grpSp>
        <p:nvGrpSpPr>
          <p:cNvPr id="63" name="Groupe 62">
            <a:extLst>
              <a:ext uri="{FF2B5EF4-FFF2-40B4-BE49-F238E27FC236}">
                <a16:creationId xmlns:a16="http://schemas.microsoft.com/office/drawing/2014/main" id="{24720A62-6699-46ED-A8C0-8F9493180DC8}"/>
              </a:ext>
            </a:extLst>
          </p:cNvPr>
          <p:cNvGrpSpPr/>
          <p:nvPr/>
        </p:nvGrpSpPr>
        <p:grpSpPr>
          <a:xfrm>
            <a:off x="9664667" y="1252851"/>
            <a:ext cx="1605213" cy="1269162"/>
            <a:chOff x="9748587" y="1931238"/>
            <a:chExt cx="1605213" cy="1269162"/>
          </a:xfrm>
        </p:grpSpPr>
        <p:sp>
          <p:nvSpPr>
            <p:cNvPr id="55" name="Rectangle 54">
              <a:extLst>
                <a:ext uri="{FF2B5EF4-FFF2-40B4-BE49-F238E27FC236}">
                  <a16:creationId xmlns:a16="http://schemas.microsoft.com/office/drawing/2014/main" id="{E8F39FC6-3291-4E32-A70F-1B94F2250EF2}"/>
                </a:ext>
              </a:extLst>
            </p:cNvPr>
            <p:cNvSpPr/>
            <p:nvPr/>
          </p:nvSpPr>
          <p:spPr>
            <a:xfrm>
              <a:off x="9748587" y="2384466"/>
              <a:ext cx="1605213"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ZoneTexte 55">
              <a:extLst>
                <a:ext uri="{FF2B5EF4-FFF2-40B4-BE49-F238E27FC236}">
                  <a16:creationId xmlns:a16="http://schemas.microsoft.com/office/drawing/2014/main" id="{192E4EC8-2D2C-453A-8343-F24711EABD7C}"/>
                </a:ext>
              </a:extLst>
            </p:cNvPr>
            <p:cNvSpPr txBox="1"/>
            <p:nvPr/>
          </p:nvSpPr>
          <p:spPr>
            <a:xfrm>
              <a:off x="9748587" y="2504649"/>
              <a:ext cx="1605213"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 l’animateur</a:t>
              </a:r>
            </a:p>
          </p:txBody>
        </p:sp>
        <p:sp>
          <p:nvSpPr>
            <p:cNvPr id="57" name="Ellipse 56">
              <a:extLst>
                <a:ext uri="{FF2B5EF4-FFF2-40B4-BE49-F238E27FC236}">
                  <a16:creationId xmlns:a16="http://schemas.microsoft.com/office/drawing/2014/main" id="{BB46DEC2-74C6-4FEE-BF96-A42153701ADF}"/>
                </a:ext>
              </a:extLst>
            </p:cNvPr>
            <p:cNvSpPr/>
            <p:nvPr/>
          </p:nvSpPr>
          <p:spPr>
            <a:xfrm>
              <a:off x="10281193"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8" name="ZoneTexte 57">
              <a:extLst>
                <a:ext uri="{FF2B5EF4-FFF2-40B4-BE49-F238E27FC236}">
                  <a16:creationId xmlns:a16="http://schemas.microsoft.com/office/drawing/2014/main" id="{1095F571-824F-409D-87B9-FAD76E93238E}"/>
                </a:ext>
              </a:extLst>
            </p:cNvPr>
            <p:cNvSpPr txBox="1"/>
            <p:nvPr/>
          </p:nvSpPr>
          <p:spPr>
            <a:xfrm>
              <a:off x="10394757" y="1970406"/>
              <a:ext cx="312872" cy="461665"/>
            </a:xfrm>
            <a:prstGeom prst="rect">
              <a:avLst/>
            </a:prstGeom>
            <a:noFill/>
          </p:spPr>
          <p:txBody>
            <a:bodyPr wrap="square" rtlCol="0">
              <a:spAutoFit/>
            </a:bodyPr>
            <a:lstStyle/>
            <a:p>
              <a:r>
                <a:rPr lang="fr-FR" sz="2400" b="1" dirty="0">
                  <a:solidFill>
                    <a:schemeClr val="bg1"/>
                  </a:solidFill>
                </a:rPr>
                <a:t>5</a:t>
              </a:r>
              <a:endParaRPr lang="fr-FR" b="1" dirty="0">
                <a:solidFill>
                  <a:schemeClr val="bg1"/>
                </a:solidFill>
              </a:endParaRPr>
            </a:p>
          </p:txBody>
        </p:sp>
      </p:grpSp>
      <p:graphicFrame>
        <p:nvGraphicFramePr>
          <p:cNvPr id="72" name="Tableau 140">
            <a:extLst>
              <a:ext uri="{FF2B5EF4-FFF2-40B4-BE49-F238E27FC236}">
                <a16:creationId xmlns:a16="http://schemas.microsoft.com/office/drawing/2014/main" id="{4650A90D-52DE-4FE4-92B4-5FCDB036C607}"/>
              </a:ext>
            </a:extLst>
          </p:cNvPr>
          <p:cNvGraphicFramePr>
            <a:graphicFrameLocks noGrp="1"/>
          </p:cNvGraphicFramePr>
          <p:nvPr>
            <p:extLst>
              <p:ext uri="{D42A27DB-BD31-4B8C-83A1-F6EECF244321}">
                <p14:modId xmlns:p14="http://schemas.microsoft.com/office/powerpoint/2010/main" val="3624594427"/>
              </p:ext>
            </p:extLst>
          </p:nvPr>
        </p:nvGraphicFramePr>
        <p:xfrm>
          <a:off x="1217845" y="2911380"/>
          <a:ext cx="5318531" cy="2529840"/>
        </p:xfrm>
        <a:graphic>
          <a:graphicData uri="http://schemas.openxmlformats.org/drawingml/2006/table">
            <a:tbl>
              <a:tblPr firstRow="1" bandRow="1">
                <a:tableStyleId>{5C22544A-7EE6-4342-B048-85BDC9FD1C3A}</a:tableStyleId>
              </a:tblPr>
              <a:tblGrid>
                <a:gridCol w="1004147">
                  <a:extLst>
                    <a:ext uri="{9D8B030D-6E8A-4147-A177-3AD203B41FA5}">
                      <a16:colId xmlns:a16="http://schemas.microsoft.com/office/drawing/2014/main" val="1458599572"/>
                    </a:ext>
                  </a:extLst>
                </a:gridCol>
                <a:gridCol w="4314384">
                  <a:extLst>
                    <a:ext uri="{9D8B030D-6E8A-4147-A177-3AD203B41FA5}">
                      <a16:colId xmlns:a16="http://schemas.microsoft.com/office/drawing/2014/main" val="1754413335"/>
                    </a:ext>
                  </a:extLst>
                </a:gridCol>
              </a:tblGrid>
              <a:tr h="292628">
                <a:tc>
                  <a:txBody>
                    <a:bodyPr/>
                    <a:lstStyle/>
                    <a:p>
                      <a:pPr algn="ctr"/>
                      <a:r>
                        <a:rPr lang="fr-FR" sz="1600" dirty="0">
                          <a:solidFill>
                            <a:schemeClr val="bg1"/>
                          </a:solidFill>
                        </a:rPr>
                        <a:t>Champ</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tc>
                  <a:txBody>
                    <a:bodyPr/>
                    <a:lstStyle/>
                    <a:p>
                      <a:pPr algn="ctr"/>
                      <a:r>
                        <a:rPr lang="fr-FR" sz="1600" dirty="0">
                          <a:solidFill>
                            <a:schemeClr val="bg1"/>
                          </a:solidFill>
                        </a:rPr>
                        <a:t>Règle de gestion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extLst>
                  <a:ext uri="{0D108BD9-81ED-4DB2-BD59-A6C34878D82A}">
                    <a16:rowId xmlns:a16="http://schemas.microsoft.com/office/drawing/2014/main" val="2736262865"/>
                  </a:ext>
                </a:extLst>
              </a:tr>
              <a:tr h="673150">
                <a:tc>
                  <a:txBody>
                    <a:bodyPr/>
                    <a:lstStyle/>
                    <a:p>
                      <a:r>
                        <a:rPr lang="fr-FR" sz="1400" b="1" u="sng" dirty="0"/>
                        <a:t>Lieu de formation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400" dirty="0"/>
                        <a:t>Cliquer sur        pour ajouter</a:t>
                      </a:r>
                      <a:r>
                        <a:rPr lang="fr-FR" sz="1400" baseline="0" dirty="0"/>
                        <a:t> </a:t>
                      </a:r>
                      <a:r>
                        <a:rPr lang="fr-FR" sz="1400" baseline="0" dirty="0" smtClean="0"/>
                        <a:t>le lieu</a:t>
                      </a:r>
                      <a:r>
                        <a:rPr lang="fr-FR" sz="1400" dirty="0" smtClean="0"/>
                        <a:t> du début de la session, </a:t>
                      </a:r>
                      <a:r>
                        <a:rPr lang="fr-FR" sz="1400" dirty="0"/>
                        <a:t>puis sur       pour le sélectionner. Les lieux sont regroupés par « Localisation » : </a:t>
                      </a:r>
                      <a:r>
                        <a:rPr lang="fr-FR" sz="1400" b="1" i="1" dirty="0">
                          <a:solidFill>
                            <a:srgbClr val="0070C0"/>
                          </a:solidFill>
                        </a:rPr>
                        <a:t>sélectionner un lieu</a:t>
                      </a:r>
                    </a:p>
                    <a:p>
                      <a:r>
                        <a:rPr lang="fr-FR" sz="1400" dirty="0"/>
                        <a:t>Si session avec plusieurs périodes, saisir tous les lieux où elles se dérouleront. Sur le </a:t>
                      </a:r>
                      <a:r>
                        <a:rPr lang="fr-FR" sz="1400" dirty="0" smtClean="0"/>
                        <a:t>lieu principal, </a:t>
                      </a:r>
                      <a:r>
                        <a:rPr lang="fr-FR" sz="1400" b="1" i="1" dirty="0">
                          <a:solidFill>
                            <a:srgbClr val="0070C0"/>
                          </a:solidFill>
                        </a:rPr>
                        <a:t>cocher « A reporter sur les périodes »</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651186553"/>
                  </a:ext>
                </a:extLst>
              </a:tr>
              <a:tr h="299077">
                <a:tc>
                  <a:txBody>
                    <a:bodyPr/>
                    <a:lstStyle/>
                    <a:p>
                      <a:r>
                        <a:rPr lang="fr-FR" sz="1400" b="0" u="sng" dirty="0"/>
                        <a:t>Salle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400" dirty="0"/>
                        <a:t>Sélectionner la salle dans les salles disponibles dans le lieu </a:t>
                      </a:r>
                      <a:r>
                        <a:rPr lang="fr-FR" sz="1400" dirty="0" smtClean="0"/>
                        <a:t>sélectionné</a:t>
                      </a:r>
                      <a:endParaRPr lang="fr-FR" sz="14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86599758"/>
                  </a:ext>
                </a:extLst>
              </a:tr>
              <a:tr h="243659">
                <a:tc>
                  <a:txBody>
                    <a:bodyPr/>
                    <a:lstStyle/>
                    <a:p>
                      <a:r>
                        <a:rPr lang="fr-FR" sz="1400" b="0" dirty="0"/>
                        <a:t>Organisme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400" dirty="0"/>
                        <a:t>Permet</a:t>
                      </a:r>
                      <a:r>
                        <a:rPr lang="fr-FR" sz="1400" baseline="0" dirty="0"/>
                        <a:t> d’identifier les prestataires (optionnel)</a:t>
                      </a:r>
                      <a:endParaRPr lang="fr-FR" sz="14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34513641"/>
                  </a:ext>
                </a:extLst>
              </a:tr>
            </a:tbl>
          </a:graphicData>
        </a:graphic>
      </p:graphicFrame>
      <p:cxnSp>
        <p:nvCxnSpPr>
          <p:cNvPr id="74" name="Straight Connector 103">
            <a:extLst>
              <a:ext uri="{FF2B5EF4-FFF2-40B4-BE49-F238E27FC236}">
                <a16:creationId xmlns:a16="http://schemas.microsoft.com/office/drawing/2014/main" id="{F94A4B4A-1767-44FA-AD97-72A8C99EC19D}"/>
              </a:ext>
            </a:extLst>
          </p:cNvPr>
          <p:cNvCxnSpPr>
            <a:cxnSpLocks/>
          </p:cNvCxnSpPr>
          <p:nvPr/>
        </p:nvCxnSpPr>
        <p:spPr>
          <a:xfrm flipV="1">
            <a:off x="3529448" y="2630530"/>
            <a:ext cx="1617852"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sp>
        <p:nvSpPr>
          <p:cNvPr id="75" name="Triangle isocèle 74">
            <a:extLst>
              <a:ext uri="{FF2B5EF4-FFF2-40B4-BE49-F238E27FC236}">
                <a16:creationId xmlns:a16="http://schemas.microsoft.com/office/drawing/2014/main" id="{B770071D-D0A2-47BC-93E7-228594C655E5}"/>
              </a:ext>
            </a:extLst>
          </p:cNvPr>
          <p:cNvSpPr/>
          <p:nvPr/>
        </p:nvSpPr>
        <p:spPr>
          <a:xfrm rot="10800000">
            <a:off x="4072380" y="2619897"/>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4" name="Groupe 63">
            <a:extLst>
              <a:ext uri="{FF2B5EF4-FFF2-40B4-BE49-F238E27FC236}">
                <a16:creationId xmlns:a16="http://schemas.microsoft.com/office/drawing/2014/main" id="{9AA5C0C8-62A6-4562-BC0A-53E68CD33DF7}"/>
              </a:ext>
            </a:extLst>
          </p:cNvPr>
          <p:cNvGrpSpPr/>
          <p:nvPr/>
        </p:nvGrpSpPr>
        <p:grpSpPr>
          <a:xfrm>
            <a:off x="1490002" y="1252851"/>
            <a:ext cx="1605213" cy="1269162"/>
            <a:chOff x="1573922" y="1931238"/>
            <a:chExt cx="1605213" cy="1269162"/>
          </a:xfrm>
        </p:grpSpPr>
        <p:sp>
          <p:nvSpPr>
            <p:cNvPr id="66" name="Rectangle 65">
              <a:extLst>
                <a:ext uri="{FF2B5EF4-FFF2-40B4-BE49-F238E27FC236}">
                  <a16:creationId xmlns:a16="http://schemas.microsoft.com/office/drawing/2014/main" id="{691AF7A0-44B2-4BEB-A113-C7BE36057713}"/>
                </a:ext>
              </a:extLst>
            </p:cNvPr>
            <p:cNvSpPr/>
            <p:nvPr/>
          </p:nvSpPr>
          <p:spPr>
            <a:xfrm>
              <a:off x="1573922" y="2384466"/>
              <a:ext cx="1605213"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ZoneTexte 67">
              <a:extLst>
                <a:ext uri="{FF2B5EF4-FFF2-40B4-BE49-F238E27FC236}">
                  <a16:creationId xmlns:a16="http://schemas.microsoft.com/office/drawing/2014/main" id="{661ED7F0-5631-40E8-8380-CE07609AFFD8}"/>
                </a:ext>
              </a:extLst>
            </p:cNvPr>
            <p:cNvSpPr txBox="1"/>
            <p:nvPr/>
          </p:nvSpPr>
          <p:spPr>
            <a:xfrm>
              <a:off x="1573922" y="2504649"/>
              <a:ext cx="1605213"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données générales</a:t>
              </a:r>
            </a:p>
          </p:txBody>
        </p:sp>
        <p:sp>
          <p:nvSpPr>
            <p:cNvPr id="69" name="Ellipse 68">
              <a:extLst>
                <a:ext uri="{FF2B5EF4-FFF2-40B4-BE49-F238E27FC236}">
                  <a16:creationId xmlns:a16="http://schemas.microsoft.com/office/drawing/2014/main" id="{8736EBFF-2791-4670-AF47-E7C1BE545B7A}"/>
                </a:ext>
              </a:extLst>
            </p:cNvPr>
            <p:cNvSpPr/>
            <p:nvPr/>
          </p:nvSpPr>
          <p:spPr>
            <a:xfrm>
              <a:off x="2106528"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70" name="ZoneTexte 69">
              <a:extLst>
                <a:ext uri="{FF2B5EF4-FFF2-40B4-BE49-F238E27FC236}">
                  <a16:creationId xmlns:a16="http://schemas.microsoft.com/office/drawing/2014/main" id="{F122DF32-DBBB-4FAC-A7E0-EA96CD1C20FF}"/>
                </a:ext>
              </a:extLst>
            </p:cNvPr>
            <p:cNvSpPr txBox="1"/>
            <p:nvPr/>
          </p:nvSpPr>
          <p:spPr>
            <a:xfrm>
              <a:off x="2220092"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pic>
        <p:nvPicPr>
          <p:cNvPr id="71" name="Image 70">
            <a:extLst>
              <a:ext uri="{FF2B5EF4-FFF2-40B4-BE49-F238E27FC236}">
                <a16:creationId xmlns:a16="http://schemas.microsoft.com/office/drawing/2014/main" id="{867A7808-847A-4CF5-9327-1870739ADAB9}"/>
              </a:ext>
            </a:extLst>
          </p:cNvPr>
          <p:cNvPicPr/>
          <p:nvPr/>
        </p:nvPicPr>
        <p:blipFill>
          <a:blip r:embed="rId2"/>
          <a:stretch>
            <a:fillRect/>
          </a:stretch>
        </p:blipFill>
        <p:spPr>
          <a:xfrm>
            <a:off x="6727127" y="2705240"/>
            <a:ext cx="5169461" cy="3493134"/>
          </a:xfrm>
          <a:prstGeom prst="rect">
            <a:avLst/>
          </a:prstGeom>
          <a:ln>
            <a:solidFill>
              <a:schemeClr val="bg1">
                <a:lumMod val="50000"/>
              </a:schemeClr>
            </a:solidFill>
          </a:ln>
        </p:spPr>
      </p:pic>
      <p:sp>
        <p:nvSpPr>
          <p:cNvPr id="73" name="ZoneTexte 72">
            <a:extLst>
              <a:ext uri="{FF2B5EF4-FFF2-40B4-BE49-F238E27FC236}">
                <a16:creationId xmlns:a16="http://schemas.microsoft.com/office/drawing/2014/main" id="{B7C18642-B20A-47D6-B752-57968841471E}"/>
              </a:ext>
            </a:extLst>
          </p:cNvPr>
          <p:cNvSpPr txBox="1"/>
          <p:nvPr/>
        </p:nvSpPr>
        <p:spPr>
          <a:xfrm>
            <a:off x="6615660" y="3229765"/>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76" name="ZoneTexte 75">
            <a:extLst>
              <a:ext uri="{FF2B5EF4-FFF2-40B4-BE49-F238E27FC236}">
                <a16:creationId xmlns:a16="http://schemas.microsoft.com/office/drawing/2014/main" id="{380F4AC0-C2E9-455E-A15E-15263DCE6EA6}"/>
              </a:ext>
            </a:extLst>
          </p:cNvPr>
          <p:cNvSpPr txBox="1"/>
          <p:nvPr/>
        </p:nvSpPr>
        <p:spPr>
          <a:xfrm>
            <a:off x="6615659" y="4359571"/>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83" name="Rectangle : avec coins arrondis en diagonale 82">
            <a:extLst>
              <a:ext uri="{FF2B5EF4-FFF2-40B4-BE49-F238E27FC236}">
                <a16:creationId xmlns:a16="http://schemas.microsoft.com/office/drawing/2014/main" id="{4F1FF5D8-6A00-4AAD-88B2-163DABC1BC54}"/>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84" name="Rectangle : avec coins arrondis en diagonale 83">
            <a:extLst>
              <a:ext uri="{FF2B5EF4-FFF2-40B4-BE49-F238E27FC236}">
                <a16:creationId xmlns:a16="http://schemas.microsoft.com/office/drawing/2014/main" id="{DD4A0B06-D469-48A2-BC04-D3DD777A9CE3}"/>
              </a:ext>
            </a:extLst>
          </p:cNvPr>
          <p:cNvSpPr/>
          <p:nvPr/>
        </p:nvSpPr>
        <p:spPr>
          <a:xfrm>
            <a:off x="60960" y="1604709"/>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 –</a:t>
            </a:r>
            <a:br>
              <a:rPr lang="fr-FR" sz="1000" dirty="0"/>
            </a:br>
            <a:r>
              <a:rPr lang="fr-FR" sz="1000" dirty="0"/>
              <a:t>Stage / Session</a:t>
            </a:r>
          </a:p>
        </p:txBody>
      </p:sp>
      <p:sp>
        <p:nvSpPr>
          <p:cNvPr id="85" name="Rectangle : avec coins arrondis en diagonale 84">
            <a:extLst>
              <a:ext uri="{FF2B5EF4-FFF2-40B4-BE49-F238E27FC236}">
                <a16:creationId xmlns:a16="http://schemas.microsoft.com/office/drawing/2014/main" id="{9311EB57-C596-4C6B-983C-63C6EEACE987}"/>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86" name="Rectangle : avec coins arrondis en diagonale 85">
            <a:extLst>
              <a:ext uri="{FF2B5EF4-FFF2-40B4-BE49-F238E27FC236}">
                <a16:creationId xmlns:a16="http://schemas.microsoft.com/office/drawing/2014/main" id="{E79AF0BE-9D57-4388-AEF6-68E4CEF0CEA1}"/>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87" name="Rectangle : avec coins arrondis en diagonale 86">
            <a:extLst>
              <a:ext uri="{FF2B5EF4-FFF2-40B4-BE49-F238E27FC236}">
                <a16:creationId xmlns:a16="http://schemas.microsoft.com/office/drawing/2014/main" id="{66C994A5-B524-4C0F-ACAE-4C2FECB7B5B2}"/>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88" name="Rectangle : avec coins arrondis en diagonale 87">
            <a:extLst>
              <a:ext uri="{FF2B5EF4-FFF2-40B4-BE49-F238E27FC236}">
                <a16:creationId xmlns:a16="http://schemas.microsoft.com/office/drawing/2014/main" id="{DFEF9541-F566-4494-927F-37363186CAA1}"/>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89" name="Rectangle : avec coins arrondis en diagonale 88">
            <a:extLst>
              <a:ext uri="{FF2B5EF4-FFF2-40B4-BE49-F238E27FC236}">
                <a16:creationId xmlns:a16="http://schemas.microsoft.com/office/drawing/2014/main" id="{074D547E-0A69-40B3-A3CD-115863CF5E84}"/>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90" name="Rectangle : avec coins arrondis en diagonale 89">
            <a:extLst>
              <a:ext uri="{FF2B5EF4-FFF2-40B4-BE49-F238E27FC236}">
                <a16:creationId xmlns:a16="http://schemas.microsoft.com/office/drawing/2014/main" id="{E9435A1A-428F-443D-AEF4-EEB5EE605284}"/>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91" name="Rectangle : avec coins arrondis en diagonale 90">
            <a:extLst>
              <a:ext uri="{FF2B5EF4-FFF2-40B4-BE49-F238E27FC236}">
                <a16:creationId xmlns:a16="http://schemas.microsoft.com/office/drawing/2014/main" id="{6E78C49F-FBBB-476A-B188-0087174EBC94}"/>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93" name="ZoneTexte 92">
            <a:extLst>
              <a:ext uri="{FF2B5EF4-FFF2-40B4-BE49-F238E27FC236}">
                <a16:creationId xmlns:a16="http://schemas.microsoft.com/office/drawing/2014/main" id="{928F970A-D386-45DC-9CFC-39342092C1B9}"/>
              </a:ext>
            </a:extLst>
          </p:cNvPr>
          <p:cNvSpPr txBox="1"/>
          <p:nvPr/>
        </p:nvSpPr>
        <p:spPr>
          <a:xfrm>
            <a:off x="3913024" y="693823"/>
            <a:ext cx="7560000" cy="323165"/>
          </a:xfrm>
          <a:prstGeom prst="rect">
            <a:avLst/>
          </a:prstGeom>
          <a:solidFill>
            <a:srgbClr val="00AC8C"/>
          </a:solidFill>
        </p:spPr>
        <p:txBody>
          <a:bodyPr wrap="square" rtlCol="0">
            <a:spAutoFit/>
          </a:bodyPr>
          <a:lstStyle/>
          <a:p>
            <a:r>
              <a:rPr lang="fr-FR" sz="1500" b="1" dirty="0">
                <a:solidFill>
                  <a:schemeClr val="bg1"/>
                </a:solidFill>
              </a:rPr>
              <a:t>Accès à l’écran </a:t>
            </a:r>
            <a:r>
              <a:rPr lang="fr-FR" sz="1500" dirty="0">
                <a:solidFill>
                  <a:schemeClr val="bg1"/>
                </a:solidFill>
              </a:rPr>
              <a:t>: Formation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Définir les sessions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Définir les sessions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Organiser des sessions</a:t>
            </a:r>
            <a:endParaRPr lang="fr-FR" sz="1500" dirty="0">
              <a:solidFill>
                <a:schemeClr val="bg1"/>
              </a:solidFill>
            </a:endParaRPr>
          </a:p>
        </p:txBody>
      </p:sp>
      <p:sp>
        <p:nvSpPr>
          <p:cNvPr id="95" name="Freeform 384">
            <a:extLst>
              <a:ext uri="{FF2B5EF4-FFF2-40B4-BE49-F238E27FC236}">
                <a16:creationId xmlns:a16="http://schemas.microsoft.com/office/drawing/2014/main" id="{38C8A7A8-C098-4CEB-B328-024313FF932B}"/>
              </a:ext>
            </a:extLst>
          </p:cNvPr>
          <p:cNvSpPr/>
          <p:nvPr/>
        </p:nvSpPr>
        <p:spPr>
          <a:xfrm>
            <a:off x="1217845" y="5493942"/>
            <a:ext cx="256639" cy="262955"/>
          </a:xfrm>
          <a:custGeom>
            <a:avLst/>
            <a:gdLst/>
            <a:ahLst/>
            <a:cxnLst/>
            <a:rect l="l" t="t" r="r" b="b"/>
            <a:pathLst>
              <a:path w="432707" h="432707">
                <a:moveTo>
                  <a:pt x="81132" y="0"/>
                </a:moveTo>
                <a:lnTo>
                  <a:pt x="351575" y="0"/>
                </a:lnTo>
                <a:cubicBezTo>
                  <a:pt x="373924" y="0"/>
                  <a:pt x="393033" y="7935"/>
                  <a:pt x="408902" y="23805"/>
                </a:cubicBezTo>
                <a:cubicBezTo>
                  <a:pt x="424772" y="39674"/>
                  <a:pt x="432707" y="58784"/>
                  <a:pt x="432707" y="81133"/>
                </a:cubicBezTo>
                <a:lnTo>
                  <a:pt x="432707" y="351574"/>
                </a:lnTo>
                <a:cubicBezTo>
                  <a:pt x="432707" y="373924"/>
                  <a:pt x="424772" y="393033"/>
                  <a:pt x="408902" y="408902"/>
                </a:cubicBezTo>
                <a:cubicBezTo>
                  <a:pt x="393033" y="424772"/>
                  <a:pt x="373924" y="432707"/>
                  <a:pt x="351575" y="432707"/>
                </a:cubicBezTo>
                <a:lnTo>
                  <a:pt x="81132" y="432707"/>
                </a:lnTo>
                <a:cubicBezTo>
                  <a:pt x="58784" y="432707"/>
                  <a:pt x="39674" y="424772"/>
                  <a:pt x="23805" y="408902"/>
                </a:cubicBezTo>
                <a:cubicBezTo>
                  <a:pt x="7935" y="393033"/>
                  <a:pt x="0" y="373924"/>
                  <a:pt x="0" y="351574"/>
                </a:cubicBezTo>
                <a:lnTo>
                  <a:pt x="0" y="81133"/>
                </a:lnTo>
                <a:cubicBezTo>
                  <a:pt x="0" y="58784"/>
                  <a:pt x="7935" y="39674"/>
                  <a:pt x="23805" y="23805"/>
                </a:cubicBezTo>
                <a:cubicBezTo>
                  <a:pt x="39674" y="7935"/>
                  <a:pt x="58784" y="0"/>
                  <a:pt x="81132" y="0"/>
                </a:cubicBezTo>
                <a:close/>
                <a:moveTo>
                  <a:pt x="324530" y="97472"/>
                </a:moveTo>
                <a:cubicBezTo>
                  <a:pt x="319647" y="97472"/>
                  <a:pt x="315422" y="99256"/>
                  <a:pt x="311854" y="102824"/>
                </a:cubicBezTo>
                <a:lnTo>
                  <a:pt x="180294" y="234383"/>
                </a:lnTo>
                <a:lnTo>
                  <a:pt x="120854" y="174942"/>
                </a:lnTo>
                <a:cubicBezTo>
                  <a:pt x="117285" y="171374"/>
                  <a:pt x="113059" y="169590"/>
                  <a:pt x="108177" y="169590"/>
                </a:cubicBezTo>
                <a:cubicBezTo>
                  <a:pt x="103294" y="169590"/>
                  <a:pt x="99068" y="171374"/>
                  <a:pt x="95500" y="174942"/>
                </a:cubicBezTo>
                <a:lnTo>
                  <a:pt x="66766" y="203677"/>
                </a:lnTo>
                <a:cubicBezTo>
                  <a:pt x="63196" y="207245"/>
                  <a:pt x="61413" y="211471"/>
                  <a:pt x="61413" y="216353"/>
                </a:cubicBezTo>
                <a:cubicBezTo>
                  <a:pt x="61413" y="221236"/>
                  <a:pt x="63196" y="225462"/>
                  <a:pt x="66766" y="229030"/>
                </a:cubicBezTo>
                <a:lnTo>
                  <a:pt x="167618" y="329883"/>
                </a:lnTo>
                <a:cubicBezTo>
                  <a:pt x="171186" y="333451"/>
                  <a:pt x="175412" y="335235"/>
                  <a:pt x="180294" y="335235"/>
                </a:cubicBezTo>
                <a:cubicBezTo>
                  <a:pt x="185178" y="335235"/>
                  <a:pt x="189402" y="333451"/>
                  <a:pt x="192972" y="329883"/>
                </a:cubicBezTo>
                <a:lnTo>
                  <a:pt x="365942" y="156913"/>
                </a:lnTo>
                <a:cubicBezTo>
                  <a:pt x="369510" y="153344"/>
                  <a:pt x="371294" y="149119"/>
                  <a:pt x="371294" y="144236"/>
                </a:cubicBezTo>
                <a:cubicBezTo>
                  <a:pt x="371294" y="139353"/>
                  <a:pt x="369510" y="135127"/>
                  <a:pt x="365942" y="131559"/>
                </a:cubicBezTo>
                <a:lnTo>
                  <a:pt x="337207" y="102824"/>
                </a:lnTo>
                <a:cubicBezTo>
                  <a:pt x="333638" y="99256"/>
                  <a:pt x="329413" y="97472"/>
                  <a:pt x="324530" y="97472"/>
                </a:cubicBezTo>
                <a:close/>
              </a:path>
            </a:pathLst>
          </a:custGeom>
          <a:solidFill>
            <a:srgbClr val="00A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3" name="Espace réservé de la date 2">
            <a:extLst>
              <a:ext uri="{FF2B5EF4-FFF2-40B4-BE49-F238E27FC236}">
                <a16:creationId xmlns:a16="http://schemas.microsoft.com/office/drawing/2014/main" id="{26DA1124-006E-4241-8523-A82C83FC8F87}"/>
              </a:ext>
            </a:extLst>
          </p:cNvPr>
          <p:cNvSpPr>
            <a:spLocks noGrp="1"/>
          </p:cNvSpPr>
          <p:nvPr>
            <p:ph type="dt" sz="half" idx="10"/>
          </p:nvPr>
        </p:nvSpPr>
        <p:spPr/>
        <p:txBody>
          <a:bodyPr/>
          <a:lstStyle/>
          <a:p>
            <a:endParaRPr lang="fr-FR" dirty="0"/>
          </a:p>
        </p:txBody>
      </p:sp>
      <p:grpSp>
        <p:nvGrpSpPr>
          <p:cNvPr id="52" name="Groupe 51"/>
          <p:cNvGrpSpPr/>
          <p:nvPr/>
        </p:nvGrpSpPr>
        <p:grpSpPr>
          <a:xfrm>
            <a:off x="11278503" y="121767"/>
            <a:ext cx="756938" cy="527878"/>
            <a:chOff x="10975331" y="352297"/>
            <a:chExt cx="756938" cy="527878"/>
          </a:xfrm>
        </p:grpSpPr>
        <p:sp>
          <p:nvSpPr>
            <p:cNvPr id="53" name="Rectangle avec coins arrondis en diagonale 52"/>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
        <p:nvSpPr>
          <p:cNvPr id="59" name="ZoneTexte 58">
            <a:extLst>
              <a:ext uri="{FF2B5EF4-FFF2-40B4-BE49-F238E27FC236}">
                <a16:creationId xmlns:a16="http://schemas.microsoft.com/office/drawing/2014/main" id="{B7C18642-B20A-47D6-B752-57968841471E}"/>
              </a:ext>
            </a:extLst>
          </p:cNvPr>
          <p:cNvSpPr txBox="1"/>
          <p:nvPr/>
        </p:nvSpPr>
        <p:spPr>
          <a:xfrm>
            <a:off x="8777019" y="3557406"/>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65" name="ZoneTexte 64">
            <a:extLst>
              <a:ext uri="{FF2B5EF4-FFF2-40B4-BE49-F238E27FC236}">
                <a16:creationId xmlns:a16="http://schemas.microsoft.com/office/drawing/2014/main" id="{DADC24A7-24D4-4966-BB4A-1B6920902F59}"/>
              </a:ext>
            </a:extLst>
          </p:cNvPr>
          <p:cNvSpPr txBox="1"/>
          <p:nvPr/>
        </p:nvSpPr>
        <p:spPr>
          <a:xfrm>
            <a:off x="1462689" y="5454808"/>
            <a:ext cx="5187251" cy="830997"/>
          </a:xfrm>
          <a:prstGeom prst="rect">
            <a:avLst/>
          </a:prstGeom>
          <a:noFill/>
        </p:spPr>
        <p:txBody>
          <a:bodyPr wrap="square">
            <a:spAutoFit/>
          </a:bodyPr>
          <a:lstStyle/>
          <a:p>
            <a:r>
              <a:rPr lang="fr-FR" sz="1200" i="1" dirty="0"/>
              <a:t>Le lieu est une information indispensable pour choisir une session. Le lieu, la salle et l’organisme sont à sélectionner dans des référentiels partagés. </a:t>
            </a:r>
            <a:r>
              <a:rPr lang="fr-FR" sz="1200" i="1" dirty="0" smtClean="0"/>
              <a:t>Chaque </a:t>
            </a:r>
            <a:r>
              <a:rPr lang="fr-FR" sz="1200" i="1" dirty="0"/>
              <a:t>gestionnaire peut créer les lieux et salles de formation qu’il utilise régulièrement et/ou sélectionner des lieux et salles créées par d’autres gestionnaires.</a:t>
            </a:r>
          </a:p>
        </p:txBody>
      </p:sp>
      <p:pic>
        <p:nvPicPr>
          <p:cNvPr id="5" name="Image 4"/>
          <p:cNvPicPr>
            <a:picLocks noChangeAspect="1"/>
          </p:cNvPicPr>
          <p:nvPr/>
        </p:nvPicPr>
        <p:blipFill>
          <a:blip r:embed="rId3"/>
          <a:stretch>
            <a:fillRect/>
          </a:stretch>
        </p:blipFill>
        <p:spPr>
          <a:xfrm>
            <a:off x="3196445" y="3296062"/>
            <a:ext cx="196717" cy="196717"/>
          </a:xfrm>
          <a:prstGeom prst="rect">
            <a:avLst/>
          </a:prstGeom>
        </p:spPr>
      </p:pic>
      <p:sp>
        <p:nvSpPr>
          <p:cNvPr id="6" name="Rectangle 5"/>
          <p:cNvSpPr/>
          <p:nvPr/>
        </p:nvSpPr>
        <p:spPr>
          <a:xfrm>
            <a:off x="11110402" y="3314640"/>
            <a:ext cx="119224" cy="199581"/>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p:cNvPicPr>
            <a:picLocks noChangeAspect="1"/>
          </p:cNvPicPr>
          <p:nvPr/>
        </p:nvPicPr>
        <p:blipFill>
          <a:blip r:embed="rId4"/>
          <a:stretch>
            <a:fillRect/>
          </a:stretch>
        </p:blipFill>
        <p:spPr>
          <a:xfrm>
            <a:off x="3529448" y="3555273"/>
            <a:ext cx="219106" cy="133369"/>
          </a:xfrm>
          <a:prstGeom prst="rect">
            <a:avLst/>
          </a:prstGeom>
        </p:spPr>
      </p:pic>
      <p:sp>
        <p:nvSpPr>
          <p:cNvPr id="78" name="Rectangle 77"/>
          <p:cNvSpPr/>
          <p:nvPr/>
        </p:nvSpPr>
        <p:spPr>
          <a:xfrm>
            <a:off x="7922611" y="3893461"/>
            <a:ext cx="148950" cy="150872"/>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Rectangle 78"/>
          <p:cNvSpPr/>
          <p:nvPr/>
        </p:nvSpPr>
        <p:spPr>
          <a:xfrm>
            <a:off x="9486535" y="3896838"/>
            <a:ext cx="148950" cy="147495"/>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Rectangle 79"/>
          <p:cNvSpPr/>
          <p:nvPr/>
        </p:nvSpPr>
        <p:spPr>
          <a:xfrm>
            <a:off x="11740626" y="3901284"/>
            <a:ext cx="109712" cy="150872"/>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1" name="ZoneTexte 80">
            <a:extLst>
              <a:ext uri="{FF2B5EF4-FFF2-40B4-BE49-F238E27FC236}">
                <a16:creationId xmlns:a16="http://schemas.microsoft.com/office/drawing/2014/main" id="{B7C18642-B20A-47D6-B752-57968841471E}"/>
              </a:ext>
            </a:extLst>
          </p:cNvPr>
          <p:cNvSpPr txBox="1"/>
          <p:nvPr/>
        </p:nvSpPr>
        <p:spPr>
          <a:xfrm>
            <a:off x="6735045" y="3555273"/>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9" name="Espace réservé du numéro de diapositive 8">
            <a:extLst>
              <a:ext uri="{FF2B5EF4-FFF2-40B4-BE49-F238E27FC236}">
                <a16:creationId xmlns:a16="http://schemas.microsoft.com/office/drawing/2014/main" id="{CC6CD0DE-24D3-4D25-87D8-1E6E339D87D3}"/>
              </a:ext>
            </a:extLst>
          </p:cNvPr>
          <p:cNvSpPr>
            <a:spLocks noGrp="1"/>
          </p:cNvSpPr>
          <p:nvPr>
            <p:ph type="sldNum" sz="quarter" idx="12"/>
          </p:nvPr>
        </p:nvSpPr>
        <p:spPr/>
        <p:txBody>
          <a:bodyPr/>
          <a:lstStyle/>
          <a:p>
            <a:fld id="{FE954997-C674-43B3-87A7-1C878AE16C45}" type="slidenum">
              <a:rPr lang="fr-FR" smtClean="0"/>
              <a:pPr/>
              <a:t>42</a:t>
            </a:fld>
            <a:endParaRPr lang="fr-FR" dirty="0"/>
          </a:p>
        </p:txBody>
      </p:sp>
    </p:spTree>
    <p:extLst>
      <p:ext uri="{BB962C8B-B14F-4D97-AF65-F5344CB8AC3E}">
        <p14:creationId xmlns:p14="http://schemas.microsoft.com/office/powerpoint/2010/main" val="1370373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p:txBody>
          <a:bodyPr>
            <a:normAutofit fontScale="90000"/>
          </a:bodyPr>
          <a:lstStyle/>
          <a:p>
            <a:r>
              <a:rPr lang="fr-FR" dirty="0"/>
              <a:t>2-2-2 Créer une session (4)</a:t>
            </a:r>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1</a:t>
            </a:r>
          </a:p>
        </p:txBody>
      </p:sp>
      <p:sp>
        <p:nvSpPr>
          <p:cNvPr id="7" name="ZoneTexte 6">
            <a:extLst>
              <a:ext uri="{FF2B5EF4-FFF2-40B4-BE49-F238E27FC236}">
                <a16:creationId xmlns:a16="http://schemas.microsoft.com/office/drawing/2014/main" id="{AD636A77-23C3-4718-A5C6-3BC724343A3C}"/>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Créer un stage / une session</a:t>
            </a:r>
          </a:p>
        </p:txBody>
      </p:sp>
      <p:cxnSp>
        <p:nvCxnSpPr>
          <p:cNvPr id="13" name="Straight Connector 103">
            <a:extLst>
              <a:ext uri="{FF2B5EF4-FFF2-40B4-BE49-F238E27FC236}">
                <a16:creationId xmlns:a16="http://schemas.microsoft.com/office/drawing/2014/main" id="{E890728B-E17F-49E3-B345-8898D94CAE9D}"/>
              </a:ext>
            </a:extLst>
          </p:cNvPr>
          <p:cNvCxnSpPr>
            <a:cxnSpLocks/>
          </p:cNvCxnSpPr>
          <p:nvPr/>
        </p:nvCxnSpPr>
        <p:spPr>
          <a:xfrm flipV="1">
            <a:off x="1485986" y="1531426"/>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59" name="Groupe 58">
            <a:extLst>
              <a:ext uri="{FF2B5EF4-FFF2-40B4-BE49-F238E27FC236}">
                <a16:creationId xmlns:a16="http://schemas.microsoft.com/office/drawing/2014/main" id="{06B717F3-65B5-41E0-AD1E-861BDB8787BE}"/>
              </a:ext>
            </a:extLst>
          </p:cNvPr>
          <p:cNvGrpSpPr/>
          <p:nvPr/>
        </p:nvGrpSpPr>
        <p:grpSpPr>
          <a:xfrm>
            <a:off x="1498625" y="1261426"/>
            <a:ext cx="1605213" cy="1269162"/>
            <a:chOff x="1573922" y="1931238"/>
            <a:chExt cx="1605213" cy="1269162"/>
          </a:xfrm>
        </p:grpSpPr>
        <p:sp>
          <p:nvSpPr>
            <p:cNvPr id="15" name="Rectangle 14">
              <a:extLst>
                <a:ext uri="{FF2B5EF4-FFF2-40B4-BE49-F238E27FC236}">
                  <a16:creationId xmlns:a16="http://schemas.microsoft.com/office/drawing/2014/main" id="{E4DDE913-B17D-4431-AB60-C2DAE3B00E69}"/>
                </a:ext>
              </a:extLst>
            </p:cNvPr>
            <p:cNvSpPr/>
            <p:nvPr/>
          </p:nvSpPr>
          <p:spPr>
            <a:xfrm>
              <a:off x="1573922" y="2384466"/>
              <a:ext cx="1605213"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a:extLst>
                <a:ext uri="{FF2B5EF4-FFF2-40B4-BE49-F238E27FC236}">
                  <a16:creationId xmlns:a16="http://schemas.microsoft.com/office/drawing/2014/main" id="{AE84DAC1-C6D4-443B-98B7-D629242C55B7}"/>
                </a:ext>
              </a:extLst>
            </p:cNvPr>
            <p:cNvSpPr txBox="1"/>
            <p:nvPr/>
          </p:nvSpPr>
          <p:spPr>
            <a:xfrm>
              <a:off x="1573922" y="2504649"/>
              <a:ext cx="1605213"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données générales</a:t>
              </a:r>
            </a:p>
          </p:txBody>
        </p:sp>
        <p:sp>
          <p:nvSpPr>
            <p:cNvPr id="17" name="Ellipse 16">
              <a:extLst>
                <a:ext uri="{FF2B5EF4-FFF2-40B4-BE49-F238E27FC236}">
                  <a16:creationId xmlns:a16="http://schemas.microsoft.com/office/drawing/2014/main" id="{EA7BADB7-BDE2-45EF-83B4-0023CB994113}"/>
                </a:ext>
              </a:extLst>
            </p:cNvPr>
            <p:cNvSpPr/>
            <p:nvPr/>
          </p:nvSpPr>
          <p:spPr>
            <a:xfrm>
              <a:off x="2106528"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8" name="ZoneTexte 17">
              <a:extLst>
                <a:ext uri="{FF2B5EF4-FFF2-40B4-BE49-F238E27FC236}">
                  <a16:creationId xmlns:a16="http://schemas.microsoft.com/office/drawing/2014/main" id="{E08D9662-27EA-49FF-B879-C18453EA927D}"/>
                </a:ext>
              </a:extLst>
            </p:cNvPr>
            <p:cNvSpPr txBox="1"/>
            <p:nvPr/>
          </p:nvSpPr>
          <p:spPr>
            <a:xfrm>
              <a:off x="2220092"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grpSp>
        <p:nvGrpSpPr>
          <p:cNvPr id="60" name="Groupe 59">
            <a:extLst>
              <a:ext uri="{FF2B5EF4-FFF2-40B4-BE49-F238E27FC236}">
                <a16:creationId xmlns:a16="http://schemas.microsoft.com/office/drawing/2014/main" id="{CFB81146-BB47-4D5E-949A-5A4C2E1E9070}"/>
              </a:ext>
            </a:extLst>
          </p:cNvPr>
          <p:cNvGrpSpPr/>
          <p:nvPr/>
        </p:nvGrpSpPr>
        <p:grpSpPr>
          <a:xfrm>
            <a:off x="3542291" y="1261426"/>
            <a:ext cx="1605213" cy="1269162"/>
            <a:chOff x="4072515" y="1931238"/>
            <a:chExt cx="1605213" cy="1269162"/>
          </a:xfrm>
        </p:grpSpPr>
        <p:sp>
          <p:nvSpPr>
            <p:cNvPr id="20" name="Rectangle 19">
              <a:extLst>
                <a:ext uri="{FF2B5EF4-FFF2-40B4-BE49-F238E27FC236}">
                  <a16:creationId xmlns:a16="http://schemas.microsoft.com/office/drawing/2014/main" id="{0F5879FA-FCC0-4290-9594-CA3FB82574D3}"/>
                </a:ext>
              </a:extLst>
            </p:cNvPr>
            <p:cNvSpPr/>
            <p:nvPr/>
          </p:nvSpPr>
          <p:spPr>
            <a:xfrm>
              <a:off x="4072515" y="2384466"/>
              <a:ext cx="1605213"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a:extLst>
                <a:ext uri="{FF2B5EF4-FFF2-40B4-BE49-F238E27FC236}">
                  <a16:creationId xmlns:a16="http://schemas.microsoft.com/office/drawing/2014/main" id="{C8385738-189C-4557-B69C-1FF99ABF88CC}"/>
                </a:ext>
              </a:extLst>
            </p:cNvPr>
            <p:cNvSpPr txBox="1"/>
            <p:nvPr/>
          </p:nvSpPr>
          <p:spPr>
            <a:xfrm>
              <a:off x="4072515" y="2504649"/>
              <a:ext cx="1605213"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du lieu</a:t>
              </a:r>
              <a:br>
                <a:rPr lang="fr-FR" sz="1600" b="1" dirty="0">
                  <a:solidFill>
                    <a:schemeClr val="tx1">
                      <a:lumMod val="65000"/>
                      <a:lumOff val="35000"/>
                    </a:schemeClr>
                  </a:solidFill>
                </a:rPr>
              </a:br>
              <a:r>
                <a:rPr lang="fr-FR" sz="1600" b="1" dirty="0">
                  <a:solidFill>
                    <a:schemeClr val="tx1">
                      <a:lumMod val="65000"/>
                      <a:lumOff val="35000"/>
                    </a:schemeClr>
                  </a:solidFill>
                </a:rPr>
                <a:t>de la session</a:t>
              </a:r>
            </a:p>
          </p:txBody>
        </p:sp>
        <p:sp>
          <p:nvSpPr>
            <p:cNvPr id="22" name="Ellipse 21">
              <a:extLst>
                <a:ext uri="{FF2B5EF4-FFF2-40B4-BE49-F238E27FC236}">
                  <a16:creationId xmlns:a16="http://schemas.microsoft.com/office/drawing/2014/main" id="{0D251484-06BB-45FF-8C58-52167DA323F6}"/>
                </a:ext>
              </a:extLst>
            </p:cNvPr>
            <p:cNvSpPr/>
            <p:nvPr/>
          </p:nvSpPr>
          <p:spPr>
            <a:xfrm>
              <a:off x="4605121"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3" name="ZoneTexte 22">
              <a:extLst>
                <a:ext uri="{FF2B5EF4-FFF2-40B4-BE49-F238E27FC236}">
                  <a16:creationId xmlns:a16="http://schemas.microsoft.com/office/drawing/2014/main" id="{F89F8DEE-D0C2-46A2-B50D-98C4CA5311DA}"/>
                </a:ext>
              </a:extLst>
            </p:cNvPr>
            <p:cNvSpPr txBox="1"/>
            <p:nvPr/>
          </p:nvSpPr>
          <p:spPr>
            <a:xfrm>
              <a:off x="4718685"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nvGrpSpPr>
          <p:cNvPr id="61" name="Groupe 60">
            <a:extLst>
              <a:ext uri="{FF2B5EF4-FFF2-40B4-BE49-F238E27FC236}">
                <a16:creationId xmlns:a16="http://schemas.microsoft.com/office/drawing/2014/main" id="{6992BCC4-98D0-4376-9BEC-DBEB156A1B68}"/>
              </a:ext>
            </a:extLst>
          </p:cNvPr>
          <p:cNvGrpSpPr/>
          <p:nvPr/>
        </p:nvGrpSpPr>
        <p:grpSpPr>
          <a:xfrm>
            <a:off x="5585957" y="1261426"/>
            <a:ext cx="1605213" cy="1342852"/>
            <a:chOff x="6571108" y="1931238"/>
            <a:chExt cx="1605213" cy="1342852"/>
          </a:xfrm>
        </p:grpSpPr>
        <p:sp>
          <p:nvSpPr>
            <p:cNvPr id="25" name="Rectangle 24">
              <a:extLst>
                <a:ext uri="{FF2B5EF4-FFF2-40B4-BE49-F238E27FC236}">
                  <a16:creationId xmlns:a16="http://schemas.microsoft.com/office/drawing/2014/main" id="{79769068-69CA-45AB-9FC0-EC86E77B4861}"/>
                </a:ext>
              </a:extLst>
            </p:cNvPr>
            <p:cNvSpPr/>
            <p:nvPr/>
          </p:nvSpPr>
          <p:spPr>
            <a:xfrm>
              <a:off x="6571108" y="2384466"/>
              <a:ext cx="1605213"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a:extLst>
                <a:ext uri="{FF2B5EF4-FFF2-40B4-BE49-F238E27FC236}">
                  <a16:creationId xmlns:a16="http://schemas.microsoft.com/office/drawing/2014/main" id="{F5415BE7-6705-44DE-A702-FED7393C2FCC}"/>
                </a:ext>
              </a:extLst>
            </p:cNvPr>
            <p:cNvSpPr txBox="1"/>
            <p:nvPr/>
          </p:nvSpPr>
          <p:spPr>
            <a:xfrm>
              <a:off x="6571108" y="2504649"/>
              <a:ext cx="1605213" cy="769441"/>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a:t>
              </a:r>
            </a:p>
            <a:p>
              <a:pPr algn="ctr"/>
              <a:r>
                <a:rPr lang="fr-FR" sz="1600" b="1" dirty="0">
                  <a:solidFill>
                    <a:schemeClr val="tx1">
                      <a:lumMod val="65000"/>
                      <a:lumOff val="35000"/>
                    </a:schemeClr>
                  </a:solidFill>
                </a:rPr>
                <a:t>périodes </a:t>
              </a:r>
            </a:p>
            <a:p>
              <a:pPr algn="ctr"/>
              <a:r>
                <a:rPr lang="fr-FR" sz="1200" b="1" dirty="0">
                  <a:solidFill>
                    <a:schemeClr val="tx1">
                      <a:lumMod val="65000"/>
                      <a:lumOff val="35000"/>
                    </a:schemeClr>
                  </a:solidFill>
                </a:rPr>
                <a:t>(le cas échéant)</a:t>
              </a:r>
              <a:endParaRPr lang="fr-FR" sz="1600" b="1" dirty="0">
                <a:solidFill>
                  <a:schemeClr val="tx1">
                    <a:lumMod val="65000"/>
                    <a:lumOff val="35000"/>
                  </a:schemeClr>
                </a:solidFill>
              </a:endParaRPr>
            </a:p>
          </p:txBody>
        </p:sp>
        <p:sp>
          <p:nvSpPr>
            <p:cNvPr id="27" name="Ellipse 26">
              <a:extLst>
                <a:ext uri="{FF2B5EF4-FFF2-40B4-BE49-F238E27FC236}">
                  <a16:creationId xmlns:a16="http://schemas.microsoft.com/office/drawing/2014/main" id="{0F849B4C-1656-42B3-8D97-97C4D9332719}"/>
                </a:ext>
              </a:extLst>
            </p:cNvPr>
            <p:cNvSpPr/>
            <p:nvPr/>
          </p:nvSpPr>
          <p:spPr>
            <a:xfrm>
              <a:off x="7103714"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8" name="ZoneTexte 27">
              <a:extLst>
                <a:ext uri="{FF2B5EF4-FFF2-40B4-BE49-F238E27FC236}">
                  <a16:creationId xmlns:a16="http://schemas.microsoft.com/office/drawing/2014/main" id="{D71730AD-1FF2-45E6-83E1-E7899A9BB442}"/>
                </a:ext>
              </a:extLst>
            </p:cNvPr>
            <p:cNvSpPr txBox="1"/>
            <p:nvPr/>
          </p:nvSpPr>
          <p:spPr>
            <a:xfrm>
              <a:off x="7217278"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grpSp>
        <p:nvGrpSpPr>
          <p:cNvPr id="62" name="Groupe 61">
            <a:extLst>
              <a:ext uri="{FF2B5EF4-FFF2-40B4-BE49-F238E27FC236}">
                <a16:creationId xmlns:a16="http://schemas.microsoft.com/office/drawing/2014/main" id="{A4FF3E4D-8407-4E96-A32E-5F65ADAC7632}"/>
              </a:ext>
            </a:extLst>
          </p:cNvPr>
          <p:cNvGrpSpPr/>
          <p:nvPr/>
        </p:nvGrpSpPr>
        <p:grpSpPr>
          <a:xfrm>
            <a:off x="7629623" y="1261426"/>
            <a:ext cx="1605213" cy="1269162"/>
            <a:chOff x="8516807" y="1931238"/>
            <a:chExt cx="1605213" cy="1269162"/>
          </a:xfrm>
        </p:grpSpPr>
        <p:sp>
          <p:nvSpPr>
            <p:cNvPr id="30" name="Rectangle 29">
              <a:extLst>
                <a:ext uri="{FF2B5EF4-FFF2-40B4-BE49-F238E27FC236}">
                  <a16:creationId xmlns:a16="http://schemas.microsoft.com/office/drawing/2014/main" id="{7988DF31-052F-4BB7-A34A-BC4BFFBDD4C9}"/>
                </a:ext>
              </a:extLst>
            </p:cNvPr>
            <p:cNvSpPr/>
            <p:nvPr/>
          </p:nvSpPr>
          <p:spPr>
            <a:xfrm>
              <a:off x="8516807" y="2384466"/>
              <a:ext cx="1605213"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ZoneTexte 30">
              <a:extLst>
                <a:ext uri="{FF2B5EF4-FFF2-40B4-BE49-F238E27FC236}">
                  <a16:creationId xmlns:a16="http://schemas.microsoft.com/office/drawing/2014/main" id="{77406D94-8612-4461-984A-DE85B2549596}"/>
                </a:ext>
              </a:extLst>
            </p:cNvPr>
            <p:cNvSpPr txBox="1"/>
            <p:nvPr/>
          </p:nvSpPr>
          <p:spPr>
            <a:xfrm>
              <a:off x="8516807" y="2504649"/>
              <a:ext cx="1605213"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règles d’inscription</a:t>
              </a:r>
            </a:p>
          </p:txBody>
        </p:sp>
        <p:sp>
          <p:nvSpPr>
            <p:cNvPr id="32" name="Ellipse 31">
              <a:extLst>
                <a:ext uri="{FF2B5EF4-FFF2-40B4-BE49-F238E27FC236}">
                  <a16:creationId xmlns:a16="http://schemas.microsoft.com/office/drawing/2014/main" id="{56775015-39B2-4BD0-85A8-646A42AB740A}"/>
                </a:ext>
              </a:extLst>
            </p:cNvPr>
            <p:cNvSpPr/>
            <p:nvPr/>
          </p:nvSpPr>
          <p:spPr>
            <a:xfrm>
              <a:off x="9049413"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3" name="ZoneTexte 32">
              <a:extLst>
                <a:ext uri="{FF2B5EF4-FFF2-40B4-BE49-F238E27FC236}">
                  <a16:creationId xmlns:a16="http://schemas.microsoft.com/office/drawing/2014/main" id="{02FB0C50-F071-46C8-A303-26FE4666DD06}"/>
                </a:ext>
              </a:extLst>
            </p:cNvPr>
            <p:cNvSpPr txBox="1"/>
            <p:nvPr/>
          </p:nvSpPr>
          <p:spPr>
            <a:xfrm>
              <a:off x="9162977" y="1970406"/>
              <a:ext cx="312872" cy="461665"/>
            </a:xfrm>
            <a:prstGeom prst="rect">
              <a:avLst/>
            </a:prstGeom>
            <a:noFill/>
          </p:spPr>
          <p:txBody>
            <a:bodyPr wrap="square" rtlCol="0">
              <a:spAutoFit/>
            </a:bodyPr>
            <a:lstStyle/>
            <a:p>
              <a:r>
                <a:rPr lang="fr-FR" sz="2400" b="1" dirty="0">
                  <a:solidFill>
                    <a:schemeClr val="bg1"/>
                  </a:solidFill>
                </a:rPr>
                <a:t>4</a:t>
              </a:r>
              <a:endParaRPr lang="fr-FR" b="1" dirty="0">
                <a:solidFill>
                  <a:schemeClr val="bg1"/>
                </a:solidFill>
              </a:endParaRPr>
            </a:p>
          </p:txBody>
        </p:sp>
      </p:grpSp>
      <p:grpSp>
        <p:nvGrpSpPr>
          <p:cNvPr id="63" name="Groupe 62">
            <a:extLst>
              <a:ext uri="{FF2B5EF4-FFF2-40B4-BE49-F238E27FC236}">
                <a16:creationId xmlns:a16="http://schemas.microsoft.com/office/drawing/2014/main" id="{24720A62-6699-46ED-A8C0-8F9493180DC8}"/>
              </a:ext>
            </a:extLst>
          </p:cNvPr>
          <p:cNvGrpSpPr/>
          <p:nvPr/>
        </p:nvGrpSpPr>
        <p:grpSpPr>
          <a:xfrm>
            <a:off x="9673290" y="1261426"/>
            <a:ext cx="1605213" cy="1269162"/>
            <a:chOff x="9748587" y="1931238"/>
            <a:chExt cx="1605213" cy="1269162"/>
          </a:xfrm>
        </p:grpSpPr>
        <p:sp>
          <p:nvSpPr>
            <p:cNvPr id="55" name="Rectangle 54">
              <a:extLst>
                <a:ext uri="{FF2B5EF4-FFF2-40B4-BE49-F238E27FC236}">
                  <a16:creationId xmlns:a16="http://schemas.microsoft.com/office/drawing/2014/main" id="{E8F39FC6-3291-4E32-A70F-1B94F2250EF2}"/>
                </a:ext>
              </a:extLst>
            </p:cNvPr>
            <p:cNvSpPr/>
            <p:nvPr/>
          </p:nvSpPr>
          <p:spPr>
            <a:xfrm>
              <a:off x="9748587" y="2384466"/>
              <a:ext cx="1605213"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ZoneTexte 55">
              <a:extLst>
                <a:ext uri="{FF2B5EF4-FFF2-40B4-BE49-F238E27FC236}">
                  <a16:creationId xmlns:a16="http://schemas.microsoft.com/office/drawing/2014/main" id="{192E4EC8-2D2C-453A-8343-F24711EABD7C}"/>
                </a:ext>
              </a:extLst>
            </p:cNvPr>
            <p:cNvSpPr txBox="1"/>
            <p:nvPr/>
          </p:nvSpPr>
          <p:spPr>
            <a:xfrm>
              <a:off x="9748587" y="2504649"/>
              <a:ext cx="1605213"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 l’animateur</a:t>
              </a:r>
            </a:p>
          </p:txBody>
        </p:sp>
        <p:sp>
          <p:nvSpPr>
            <p:cNvPr id="57" name="Ellipse 56">
              <a:extLst>
                <a:ext uri="{FF2B5EF4-FFF2-40B4-BE49-F238E27FC236}">
                  <a16:creationId xmlns:a16="http://schemas.microsoft.com/office/drawing/2014/main" id="{BB46DEC2-74C6-4FEE-BF96-A42153701ADF}"/>
                </a:ext>
              </a:extLst>
            </p:cNvPr>
            <p:cNvSpPr/>
            <p:nvPr/>
          </p:nvSpPr>
          <p:spPr>
            <a:xfrm>
              <a:off x="10281193"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8" name="ZoneTexte 57">
              <a:extLst>
                <a:ext uri="{FF2B5EF4-FFF2-40B4-BE49-F238E27FC236}">
                  <a16:creationId xmlns:a16="http://schemas.microsoft.com/office/drawing/2014/main" id="{1095F571-824F-409D-87B9-FAD76E93238E}"/>
                </a:ext>
              </a:extLst>
            </p:cNvPr>
            <p:cNvSpPr txBox="1"/>
            <p:nvPr/>
          </p:nvSpPr>
          <p:spPr>
            <a:xfrm>
              <a:off x="10394757" y="1970406"/>
              <a:ext cx="312872" cy="461665"/>
            </a:xfrm>
            <a:prstGeom prst="rect">
              <a:avLst/>
            </a:prstGeom>
            <a:noFill/>
          </p:spPr>
          <p:txBody>
            <a:bodyPr wrap="square" rtlCol="0">
              <a:spAutoFit/>
            </a:bodyPr>
            <a:lstStyle/>
            <a:p>
              <a:r>
                <a:rPr lang="fr-FR" sz="2400" b="1" dirty="0">
                  <a:solidFill>
                    <a:schemeClr val="bg1"/>
                  </a:solidFill>
                </a:rPr>
                <a:t>5</a:t>
              </a:r>
              <a:endParaRPr lang="fr-FR" b="1" dirty="0">
                <a:solidFill>
                  <a:schemeClr val="bg1"/>
                </a:solidFill>
              </a:endParaRPr>
            </a:p>
          </p:txBody>
        </p:sp>
      </p:grpSp>
      <p:cxnSp>
        <p:nvCxnSpPr>
          <p:cNvPr id="74" name="Straight Connector 103">
            <a:extLst>
              <a:ext uri="{FF2B5EF4-FFF2-40B4-BE49-F238E27FC236}">
                <a16:creationId xmlns:a16="http://schemas.microsoft.com/office/drawing/2014/main" id="{F94A4B4A-1767-44FA-AD97-72A8C99EC19D}"/>
              </a:ext>
            </a:extLst>
          </p:cNvPr>
          <p:cNvCxnSpPr>
            <a:cxnSpLocks/>
          </p:cNvCxnSpPr>
          <p:nvPr/>
        </p:nvCxnSpPr>
        <p:spPr>
          <a:xfrm flipV="1">
            <a:off x="5568904" y="2639105"/>
            <a:ext cx="1617852"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pic>
        <p:nvPicPr>
          <p:cNvPr id="64" name="Image 63">
            <a:extLst>
              <a:ext uri="{FF2B5EF4-FFF2-40B4-BE49-F238E27FC236}">
                <a16:creationId xmlns:a16="http://schemas.microsoft.com/office/drawing/2014/main" id="{D40D0087-B462-4A7C-9BBC-5C21CB4EB0CA}"/>
              </a:ext>
            </a:extLst>
          </p:cNvPr>
          <p:cNvPicPr/>
          <p:nvPr/>
        </p:nvPicPr>
        <p:blipFill>
          <a:blip r:embed="rId2"/>
          <a:stretch>
            <a:fillRect/>
          </a:stretch>
        </p:blipFill>
        <p:spPr>
          <a:xfrm>
            <a:off x="7167541" y="2794067"/>
            <a:ext cx="4110962" cy="3126637"/>
          </a:xfrm>
          <a:prstGeom prst="rect">
            <a:avLst/>
          </a:prstGeom>
          <a:ln>
            <a:solidFill>
              <a:schemeClr val="bg1">
                <a:lumMod val="50000"/>
              </a:schemeClr>
            </a:solidFill>
          </a:ln>
        </p:spPr>
      </p:pic>
      <p:graphicFrame>
        <p:nvGraphicFramePr>
          <p:cNvPr id="66" name="Tableau 140">
            <a:extLst>
              <a:ext uri="{FF2B5EF4-FFF2-40B4-BE49-F238E27FC236}">
                <a16:creationId xmlns:a16="http://schemas.microsoft.com/office/drawing/2014/main" id="{AF2626C3-ADF5-4005-8909-CF4A6A678105}"/>
              </a:ext>
            </a:extLst>
          </p:cNvPr>
          <p:cNvGraphicFramePr>
            <a:graphicFrameLocks noGrp="1"/>
          </p:cNvGraphicFramePr>
          <p:nvPr>
            <p:extLst>
              <p:ext uri="{D42A27DB-BD31-4B8C-83A1-F6EECF244321}">
                <p14:modId xmlns:p14="http://schemas.microsoft.com/office/powerpoint/2010/main" val="29911924"/>
              </p:ext>
            </p:extLst>
          </p:nvPr>
        </p:nvGraphicFramePr>
        <p:xfrm>
          <a:off x="1161868" y="2781266"/>
          <a:ext cx="5912765" cy="3139440"/>
        </p:xfrm>
        <a:graphic>
          <a:graphicData uri="http://schemas.openxmlformats.org/drawingml/2006/table">
            <a:tbl>
              <a:tblPr firstRow="1" bandRow="1">
                <a:tableStyleId>{5C22544A-7EE6-4342-B048-85BDC9FD1C3A}</a:tableStyleId>
              </a:tblPr>
              <a:tblGrid>
                <a:gridCol w="1501896">
                  <a:extLst>
                    <a:ext uri="{9D8B030D-6E8A-4147-A177-3AD203B41FA5}">
                      <a16:colId xmlns:a16="http://schemas.microsoft.com/office/drawing/2014/main" val="1458599572"/>
                    </a:ext>
                  </a:extLst>
                </a:gridCol>
                <a:gridCol w="4410869">
                  <a:extLst>
                    <a:ext uri="{9D8B030D-6E8A-4147-A177-3AD203B41FA5}">
                      <a16:colId xmlns:a16="http://schemas.microsoft.com/office/drawing/2014/main" val="1754413335"/>
                    </a:ext>
                  </a:extLst>
                </a:gridCol>
              </a:tblGrid>
              <a:tr h="260059">
                <a:tc>
                  <a:txBody>
                    <a:bodyPr/>
                    <a:lstStyle/>
                    <a:p>
                      <a:pPr algn="ctr"/>
                      <a:r>
                        <a:rPr lang="fr-FR" sz="1600" dirty="0">
                          <a:solidFill>
                            <a:schemeClr val="bg1"/>
                          </a:solidFill>
                        </a:rPr>
                        <a:t>Champ</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tc>
                  <a:txBody>
                    <a:bodyPr/>
                    <a:lstStyle/>
                    <a:p>
                      <a:pPr algn="ctr"/>
                      <a:r>
                        <a:rPr lang="fr-FR" sz="1600" dirty="0">
                          <a:solidFill>
                            <a:schemeClr val="bg1"/>
                          </a:solidFill>
                        </a:rPr>
                        <a:t>Règle de gestion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extLst>
                  <a:ext uri="{0D108BD9-81ED-4DB2-BD59-A6C34878D82A}">
                    <a16:rowId xmlns:a16="http://schemas.microsoft.com/office/drawing/2014/main" val="2736262865"/>
                  </a:ext>
                </a:extLst>
              </a:tr>
              <a:tr h="490680">
                <a:tc>
                  <a:txBody>
                    <a:bodyPr/>
                    <a:lstStyle/>
                    <a:p>
                      <a:r>
                        <a:rPr lang="fr-FR" sz="1400" b="1" u="sng" dirty="0"/>
                        <a:t>N° période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400" dirty="0"/>
                        <a:t>Cliquer sur         pour ajouter</a:t>
                      </a:r>
                      <a:r>
                        <a:rPr lang="fr-FR" sz="1400" baseline="0" dirty="0"/>
                        <a:t> la 1</a:t>
                      </a:r>
                      <a:r>
                        <a:rPr lang="fr-FR" sz="1400" baseline="30000" dirty="0"/>
                        <a:t>ère</a:t>
                      </a:r>
                      <a:r>
                        <a:rPr lang="fr-FR" sz="1400" baseline="0" dirty="0"/>
                        <a:t> période et saisir le N° de période « 1 </a:t>
                      </a:r>
                      <a:r>
                        <a:rPr lang="fr-FR" sz="1400" baseline="0" dirty="0" smtClean="0"/>
                        <a:t>» … </a:t>
                      </a:r>
                      <a:r>
                        <a:rPr lang="fr-FR" sz="1400" baseline="0" dirty="0"/>
                        <a:t>: </a:t>
                      </a:r>
                      <a:r>
                        <a:rPr lang="fr-FR" sz="1400" b="1" i="1" baseline="0" dirty="0">
                          <a:solidFill>
                            <a:srgbClr val="0070C0"/>
                          </a:solidFill>
                        </a:rPr>
                        <a:t>créer 2 périodes</a:t>
                      </a:r>
                      <a:endParaRPr lang="fr-FR" sz="1400" b="1" i="1" dirty="0">
                        <a:solidFill>
                          <a:srgbClr val="0070C0"/>
                        </a:solidFill>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651186553"/>
                  </a:ext>
                </a:extLst>
              </a:tr>
              <a:tr h="288635">
                <a:tc>
                  <a:txBody>
                    <a:bodyPr/>
                    <a:lstStyle/>
                    <a:p>
                      <a:r>
                        <a:rPr lang="fr-FR" sz="1400" b="1" u="sng" dirty="0"/>
                        <a:t>Etat de la période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400" dirty="0"/>
                        <a:t>« Ouverte »</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34513641"/>
                  </a:ext>
                </a:extLst>
              </a:tr>
              <a:tr h="671717">
                <a:tc>
                  <a:txBody>
                    <a:bodyPr/>
                    <a:lstStyle/>
                    <a:p>
                      <a:r>
                        <a:rPr lang="fr-FR" sz="1400" b="1" u="sng" dirty="0"/>
                        <a:t>Dates / Heures de début et de fin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400" dirty="0"/>
                        <a:t>Doivent être incluses dans les dates de la session (bloquant)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i="1" dirty="0">
                          <a:solidFill>
                            <a:srgbClr val="0070C0"/>
                          </a:solidFill>
                        </a:rPr>
                        <a:t>Date début et fin = celle de la session </a:t>
                      </a:r>
                      <a:r>
                        <a:rPr lang="fr-FR" sz="1400" b="1" i="1" dirty="0" smtClean="0">
                          <a:solidFill>
                            <a:srgbClr val="0070C0"/>
                          </a:solidFill>
                        </a:rPr>
                        <a:t>(J + 1 mois)</a:t>
                      </a:r>
                      <a:endParaRPr lang="fr-FR" sz="1400" b="1" i="1" dirty="0">
                        <a:solidFill>
                          <a:srgbClr val="0070C0"/>
                        </a:solidFill>
                      </a:endParaRPr>
                    </a:p>
                    <a:p>
                      <a:r>
                        <a:rPr lang="fr-FR" sz="1400" b="1" i="1" dirty="0">
                          <a:solidFill>
                            <a:srgbClr val="0070C0"/>
                          </a:solidFill>
                        </a:rPr>
                        <a:t>Période 1 : de 9h à 12h - Période 2 : de 14h à 17h</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725744469"/>
                  </a:ext>
                </a:extLst>
              </a:tr>
              <a:tr h="471420">
                <a:tc>
                  <a:txBody>
                    <a:bodyPr/>
                    <a:lstStyle/>
                    <a:p>
                      <a:r>
                        <a:rPr lang="fr-FR" sz="1400" b="1" u="sng" dirty="0"/>
                        <a:t>Durée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pas de contrôle entre durée session et somme durées </a:t>
                      </a:r>
                      <a:r>
                        <a:rPr lang="fr-FR" sz="1400" dirty="0" smtClean="0"/>
                        <a:t>périodes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i="1" kern="1200" dirty="0" smtClean="0">
                          <a:solidFill>
                            <a:srgbClr val="0070C0"/>
                          </a:solidFill>
                          <a:latin typeface="+mn-lt"/>
                          <a:ea typeface="+mn-ea"/>
                          <a:cs typeface="+mn-cs"/>
                        </a:rPr>
                        <a:t>Duré</a:t>
                      </a:r>
                      <a:r>
                        <a:rPr lang="fr-FR" sz="1400" b="1" i="1" dirty="0" smtClean="0">
                          <a:solidFill>
                            <a:srgbClr val="0070C0"/>
                          </a:solidFill>
                        </a:rPr>
                        <a:t>e </a:t>
                      </a:r>
                      <a:r>
                        <a:rPr lang="fr-FR" sz="1400" b="1" i="1" dirty="0">
                          <a:solidFill>
                            <a:srgbClr val="0070C0"/>
                          </a:solidFill>
                        </a:rPr>
                        <a:t>de chaque période = 1 demi journée</a:t>
                      </a:r>
                      <a:endParaRPr lang="fr-FR" sz="1400" b="1"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989452574"/>
                  </a:ext>
                </a:extLst>
              </a:tr>
              <a:tr h="226249">
                <a:tc>
                  <a:txBody>
                    <a:bodyPr/>
                    <a:lstStyle/>
                    <a:p>
                      <a:r>
                        <a:rPr lang="fr-FR" sz="1400" b="0" u="sng" dirty="0"/>
                        <a:t>Lieu de formation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400" b="1" i="1" dirty="0">
                          <a:solidFill>
                            <a:srgbClr val="0070C0"/>
                          </a:solidFill>
                        </a:rPr>
                        <a:t>Sélectionner le lieu et la salle pour chaque </a:t>
                      </a:r>
                      <a:r>
                        <a:rPr lang="fr-FR" sz="1400" b="1" i="1" dirty="0" smtClean="0">
                          <a:solidFill>
                            <a:srgbClr val="0070C0"/>
                          </a:solidFill>
                        </a:rPr>
                        <a:t>période</a:t>
                      </a:r>
                      <a:endParaRPr lang="fr-FR" sz="1400" b="1"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198766255"/>
                  </a:ext>
                </a:extLst>
              </a:tr>
            </a:tbl>
          </a:graphicData>
        </a:graphic>
      </p:graphicFrame>
      <p:sp>
        <p:nvSpPr>
          <p:cNvPr id="68" name="ZoneTexte 67">
            <a:extLst>
              <a:ext uri="{FF2B5EF4-FFF2-40B4-BE49-F238E27FC236}">
                <a16:creationId xmlns:a16="http://schemas.microsoft.com/office/drawing/2014/main" id="{3E449436-5FE5-4D75-AC32-DF5217180606}"/>
              </a:ext>
            </a:extLst>
          </p:cNvPr>
          <p:cNvSpPr txBox="1"/>
          <p:nvPr/>
        </p:nvSpPr>
        <p:spPr>
          <a:xfrm>
            <a:off x="7167541" y="3759323"/>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69" name="ZoneTexte 68">
            <a:extLst>
              <a:ext uri="{FF2B5EF4-FFF2-40B4-BE49-F238E27FC236}">
                <a16:creationId xmlns:a16="http://schemas.microsoft.com/office/drawing/2014/main" id="{17E6B9A9-7823-401A-89C3-96FBEE17AF9A}"/>
              </a:ext>
            </a:extLst>
          </p:cNvPr>
          <p:cNvSpPr txBox="1"/>
          <p:nvPr/>
        </p:nvSpPr>
        <p:spPr>
          <a:xfrm>
            <a:off x="7417945" y="3922468"/>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70" name="ZoneTexte 69">
            <a:extLst>
              <a:ext uri="{FF2B5EF4-FFF2-40B4-BE49-F238E27FC236}">
                <a16:creationId xmlns:a16="http://schemas.microsoft.com/office/drawing/2014/main" id="{337C1024-E358-4283-9DCA-2B8F4F0E3020}"/>
              </a:ext>
            </a:extLst>
          </p:cNvPr>
          <p:cNvSpPr txBox="1"/>
          <p:nvPr/>
        </p:nvSpPr>
        <p:spPr>
          <a:xfrm>
            <a:off x="7510853" y="4270279"/>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73" name="ZoneTexte 72">
            <a:extLst>
              <a:ext uri="{FF2B5EF4-FFF2-40B4-BE49-F238E27FC236}">
                <a16:creationId xmlns:a16="http://schemas.microsoft.com/office/drawing/2014/main" id="{0D4B7B58-F761-429D-899E-D6E09B86F683}"/>
              </a:ext>
            </a:extLst>
          </p:cNvPr>
          <p:cNvSpPr txBox="1"/>
          <p:nvPr/>
        </p:nvSpPr>
        <p:spPr>
          <a:xfrm>
            <a:off x="7510852" y="4442571"/>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52" name="ZoneTexte 51">
            <a:extLst>
              <a:ext uri="{FF2B5EF4-FFF2-40B4-BE49-F238E27FC236}">
                <a16:creationId xmlns:a16="http://schemas.microsoft.com/office/drawing/2014/main" id="{B74806A5-AAB1-47EC-8B79-0D2C3FA7EA66}"/>
              </a:ext>
            </a:extLst>
          </p:cNvPr>
          <p:cNvSpPr txBox="1"/>
          <p:nvPr/>
        </p:nvSpPr>
        <p:spPr>
          <a:xfrm>
            <a:off x="7825062" y="4605171"/>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53" name="Rectangle : avec coins arrondis en diagonale 52">
            <a:extLst>
              <a:ext uri="{FF2B5EF4-FFF2-40B4-BE49-F238E27FC236}">
                <a16:creationId xmlns:a16="http://schemas.microsoft.com/office/drawing/2014/main" id="{6244CEF5-8C15-48AD-B61B-147DD47264E7}"/>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54" name="Rectangle : avec coins arrondis en diagonale 53">
            <a:extLst>
              <a:ext uri="{FF2B5EF4-FFF2-40B4-BE49-F238E27FC236}">
                <a16:creationId xmlns:a16="http://schemas.microsoft.com/office/drawing/2014/main" id="{2AD9DD55-B1DA-4AD7-A984-19C07AD5FEC4}"/>
              </a:ext>
            </a:extLst>
          </p:cNvPr>
          <p:cNvSpPr/>
          <p:nvPr/>
        </p:nvSpPr>
        <p:spPr>
          <a:xfrm>
            <a:off x="60960" y="1604709"/>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 –</a:t>
            </a:r>
            <a:br>
              <a:rPr lang="fr-FR" sz="1000" dirty="0"/>
            </a:br>
            <a:r>
              <a:rPr lang="fr-FR" sz="1000" dirty="0"/>
              <a:t>Stage / Session</a:t>
            </a:r>
          </a:p>
        </p:txBody>
      </p:sp>
      <p:sp>
        <p:nvSpPr>
          <p:cNvPr id="83" name="Rectangle : avec coins arrondis en diagonale 82">
            <a:extLst>
              <a:ext uri="{FF2B5EF4-FFF2-40B4-BE49-F238E27FC236}">
                <a16:creationId xmlns:a16="http://schemas.microsoft.com/office/drawing/2014/main" id="{24DEEC28-6C17-4260-B0C3-57E5637E888D}"/>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84" name="Rectangle : avec coins arrondis en diagonale 83">
            <a:extLst>
              <a:ext uri="{FF2B5EF4-FFF2-40B4-BE49-F238E27FC236}">
                <a16:creationId xmlns:a16="http://schemas.microsoft.com/office/drawing/2014/main" id="{2DB15468-B62D-47AA-B3AC-CBBC9384CC3D}"/>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85" name="Rectangle : avec coins arrondis en diagonale 84">
            <a:extLst>
              <a:ext uri="{FF2B5EF4-FFF2-40B4-BE49-F238E27FC236}">
                <a16:creationId xmlns:a16="http://schemas.microsoft.com/office/drawing/2014/main" id="{7EBCCE5C-B6C6-45C9-B154-60F7CC21FC54}"/>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86" name="Rectangle : avec coins arrondis en diagonale 85">
            <a:extLst>
              <a:ext uri="{FF2B5EF4-FFF2-40B4-BE49-F238E27FC236}">
                <a16:creationId xmlns:a16="http://schemas.microsoft.com/office/drawing/2014/main" id="{1A26AD2D-736C-4EAD-B42B-ED5ADC2231B0}"/>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87" name="Rectangle : avec coins arrondis en diagonale 86">
            <a:extLst>
              <a:ext uri="{FF2B5EF4-FFF2-40B4-BE49-F238E27FC236}">
                <a16:creationId xmlns:a16="http://schemas.microsoft.com/office/drawing/2014/main" id="{B3B65D63-DF65-420C-B203-7A5DB9E2E898}"/>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88" name="Rectangle : avec coins arrondis en diagonale 87">
            <a:extLst>
              <a:ext uri="{FF2B5EF4-FFF2-40B4-BE49-F238E27FC236}">
                <a16:creationId xmlns:a16="http://schemas.microsoft.com/office/drawing/2014/main" id="{9CA54879-0832-4B0B-AF7B-9F6A635AABDA}"/>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89" name="Rectangle : avec coins arrondis en diagonale 88">
            <a:extLst>
              <a:ext uri="{FF2B5EF4-FFF2-40B4-BE49-F238E27FC236}">
                <a16:creationId xmlns:a16="http://schemas.microsoft.com/office/drawing/2014/main" id="{2D0C50F4-1371-46BD-B055-F009F8979ECD}"/>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91" name="ZoneTexte 90">
            <a:extLst>
              <a:ext uri="{FF2B5EF4-FFF2-40B4-BE49-F238E27FC236}">
                <a16:creationId xmlns:a16="http://schemas.microsoft.com/office/drawing/2014/main" id="{1F2593F7-9711-4E3C-94C2-4DC75ED8AFAA}"/>
              </a:ext>
            </a:extLst>
          </p:cNvPr>
          <p:cNvSpPr txBox="1"/>
          <p:nvPr/>
        </p:nvSpPr>
        <p:spPr>
          <a:xfrm>
            <a:off x="9673291" y="4248213"/>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92" name="ZoneTexte 91">
            <a:extLst>
              <a:ext uri="{FF2B5EF4-FFF2-40B4-BE49-F238E27FC236}">
                <a16:creationId xmlns:a16="http://schemas.microsoft.com/office/drawing/2014/main" id="{DD7998DC-8121-4D46-B7E0-6BAFAB4E0E04}"/>
              </a:ext>
            </a:extLst>
          </p:cNvPr>
          <p:cNvSpPr txBox="1"/>
          <p:nvPr/>
        </p:nvSpPr>
        <p:spPr>
          <a:xfrm>
            <a:off x="9673290" y="4420505"/>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93" name="ZoneTexte 92">
            <a:extLst>
              <a:ext uri="{FF2B5EF4-FFF2-40B4-BE49-F238E27FC236}">
                <a16:creationId xmlns:a16="http://schemas.microsoft.com/office/drawing/2014/main" id="{A760E38B-E15E-47F3-A465-D44C14091061}"/>
              </a:ext>
            </a:extLst>
          </p:cNvPr>
          <p:cNvSpPr txBox="1"/>
          <p:nvPr/>
        </p:nvSpPr>
        <p:spPr>
          <a:xfrm>
            <a:off x="7417945" y="5123384"/>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94" name="ZoneTexte 93">
            <a:extLst>
              <a:ext uri="{FF2B5EF4-FFF2-40B4-BE49-F238E27FC236}">
                <a16:creationId xmlns:a16="http://schemas.microsoft.com/office/drawing/2014/main" id="{BDDC77AA-3A3A-4142-BA23-A2861F5F0722}"/>
              </a:ext>
            </a:extLst>
          </p:cNvPr>
          <p:cNvSpPr txBox="1"/>
          <p:nvPr/>
        </p:nvSpPr>
        <p:spPr>
          <a:xfrm>
            <a:off x="3913024" y="693823"/>
            <a:ext cx="7560000" cy="323165"/>
          </a:xfrm>
          <a:prstGeom prst="rect">
            <a:avLst/>
          </a:prstGeom>
          <a:solidFill>
            <a:srgbClr val="00AC8C"/>
          </a:solidFill>
        </p:spPr>
        <p:txBody>
          <a:bodyPr wrap="square" rtlCol="0">
            <a:spAutoFit/>
          </a:bodyPr>
          <a:lstStyle/>
          <a:p>
            <a:r>
              <a:rPr lang="fr-FR" sz="1500" b="1" dirty="0">
                <a:solidFill>
                  <a:schemeClr val="bg1"/>
                </a:solidFill>
              </a:rPr>
              <a:t>Accès à l’écran </a:t>
            </a:r>
            <a:r>
              <a:rPr lang="fr-FR" sz="1500" dirty="0">
                <a:solidFill>
                  <a:schemeClr val="bg1"/>
                </a:solidFill>
              </a:rPr>
              <a:t>: Formation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Définir les sessions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Définir les sessions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Organiser des sessions</a:t>
            </a:r>
            <a:endParaRPr lang="fr-FR" sz="1500" dirty="0">
              <a:solidFill>
                <a:schemeClr val="bg1"/>
              </a:solidFill>
            </a:endParaRPr>
          </a:p>
        </p:txBody>
      </p:sp>
      <p:sp>
        <p:nvSpPr>
          <p:cNvPr id="3" name="Espace réservé de la date 2">
            <a:extLst>
              <a:ext uri="{FF2B5EF4-FFF2-40B4-BE49-F238E27FC236}">
                <a16:creationId xmlns:a16="http://schemas.microsoft.com/office/drawing/2014/main" id="{AD83EA13-24DD-4766-BA0A-399147387476}"/>
              </a:ext>
            </a:extLst>
          </p:cNvPr>
          <p:cNvSpPr>
            <a:spLocks noGrp="1"/>
          </p:cNvSpPr>
          <p:nvPr>
            <p:ph type="dt" sz="half" idx="10"/>
          </p:nvPr>
        </p:nvSpPr>
        <p:spPr/>
        <p:txBody>
          <a:bodyPr/>
          <a:lstStyle/>
          <a:p>
            <a:endParaRPr lang="fr-FR" dirty="0"/>
          </a:p>
        </p:txBody>
      </p:sp>
      <p:grpSp>
        <p:nvGrpSpPr>
          <p:cNvPr id="65" name="Groupe 64"/>
          <p:cNvGrpSpPr/>
          <p:nvPr/>
        </p:nvGrpSpPr>
        <p:grpSpPr>
          <a:xfrm>
            <a:off x="11278503" y="121767"/>
            <a:ext cx="756938" cy="527878"/>
            <a:chOff x="10975331" y="352297"/>
            <a:chExt cx="756938" cy="527878"/>
          </a:xfrm>
        </p:grpSpPr>
        <p:sp>
          <p:nvSpPr>
            <p:cNvPr id="67" name="Rectangle avec coins arrondis en diagonale 66"/>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 name="ZoneTexte 70"/>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pic>
        <p:nvPicPr>
          <p:cNvPr id="72" name="Image 71"/>
          <p:cNvPicPr>
            <a:picLocks noChangeAspect="1"/>
          </p:cNvPicPr>
          <p:nvPr/>
        </p:nvPicPr>
        <p:blipFill>
          <a:blip r:embed="rId3"/>
          <a:stretch>
            <a:fillRect/>
          </a:stretch>
        </p:blipFill>
        <p:spPr>
          <a:xfrm>
            <a:off x="3595548" y="3174525"/>
            <a:ext cx="196717" cy="196717"/>
          </a:xfrm>
          <a:prstGeom prst="rect">
            <a:avLst/>
          </a:prstGeom>
        </p:spPr>
      </p:pic>
      <p:sp>
        <p:nvSpPr>
          <p:cNvPr id="76" name="Freeform 384">
            <a:extLst>
              <a:ext uri="{FF2B5EF4-FFF2-40B4-BE49-F238E27FC236}">
                <a16:creationId xmlns:a16="http://schemas.microsoft.com/office/drawing/2014/main" id="{38C8A7A8-C098-4CEB-B328-024313FF932B}"/>
              </a:ext>
            </a:extLst>
          </p:cNvPr>
          <p:cNvSpPr/>
          <p:nvPr/>
        </p:nvSpPr>
        <p:spPr>
          <a:xfrm>
            <a:off x="1293957" y="5996735"/>
            <a:ext cx="256639" cy="262955"/>
          </a:xfrm>
          <a:custGeom>
            <a:avLst/>
            <a:gdLst/>
            <a:ahLst/>
            <a:cxnLst/>
            <a:rect l="l" t="t" r="r" b="b"/>
            <a:pathLst>
              <a:path w="432707" h="432707">
                <a:moveTo>
                  <a:pt x="81132" y="0"/>
                </a:moveTo>
                <a:lnTo>
                  <a:pt x="351575" y="0"/>
                </a:lnTo>
                <a:cubicBezTo>
                  <a:pt x="373924" y="0"/>
                  <a:pt x="393033" y="7935"/>
                  <a:pt x="408902" y="23805"/>
                </a:cubicBezTo>
                <a:cubicBezTo>
                  <a:pt x="424772" y="39674"/>
                  <a:pt x="432707" y="58784"/>
                  <a:pt x="432707" y="81133"/>
                </a:cubicBezTo>
                <a:lnTo>
                  <a:pt x="432707" y="351574"/>
                </a:lnTo>
                <a:cubicBezTo>
                  <a:pt x="432707" y="373924"/>
                  <a:pt x="424772" y="393033"/>
                  <a:pt x="408902" y="408902"/>
                </a:cubicBezTo>
                <a:cubicBezTo>
                  <a:pt x="393033" y="424772"/>
                  <a:pt x="373924" y="432707"/>
                  <a:pt x="351575" y="432707"/>
                </a:cubicBezTo>
                <a:lnTo>
                  <a:pt x="81132" y="432707"/>
                </a:lnTo>
                <a:cubicBezTo>
                  <a:pt x="58784" y="432707"/>
                  <a:pt x="39674" y="424772"/>
                  <a:pt x="23805" y="408902"/>
                </a:cubicBezTo>
                <a:cubicBezTo>
                  <a:pt x="7935" y="393033"/>
                  <a:pt x="0" y="373924"/>
                  <a:pt x="0" y="351574"/>
                </a:cubicBezTo>
                <a:lnTo>
                  <a:pt x="0" y="81133"/>
                </a:lnTo>
                <a:cubicBezTo>
                  <a:pt x="0" y="58784"/>
                  <a:pt x="7935" y="39674"/>
                  <a:pt x="23805" y="23805"/>
                </a:cubicBezTo>
                <a:cubicBezTo>
                  <a:pt x="39674" y="7935"/>
                  <a:pt x="58784" y="0"/>
                  <a:pt x="81132" y="0"/>
                </a:cubicBezTo>
                <a:close/>
                <a:moveTo>
                  <a:pt x="324530" y="97472"/>
                </a:moveTo>
                <a:cubicBezTo>
                  <a:pt x="319647" y="97472"/>
                  <a:pt x="315422" y="99256"/>
                  <a:pt x="311854" y="102824"/>
                </a:cubicBezTo>
                <a:lnTo>
                  <a:pt x="180294" y="234383"/>
                </a:lnTo>
                <a:lnTo>
                  <a:pt x="120854" y="174942"/>
                </a:lnTo>
                <a:cubicBezTo>
                  <a:pt x="117285" y="171374"/>
                  <a:pt x="113059" y="169590"/>
                  <a:pt x="108177" y="169590"/>
                </a:cubicBezTo>
                <a:cubicBezTo>
                  <a:pt x="103294" y="169590"/>
                  <a:pt x="99068" y="171374"/>
                  <a:pt x="95500" y="174942"/>
                </a:cubicBezTo>
                <a:lnTo>
                  <a:pt x="66766" y="203677"/>
                </a:lnTo>
                <a:cubicBezTo>
                  <a:pt x="63196" y="207245"/>
                  <a:pt x="61413" y="211471"/>
                  <a:pt x="61413" y="216353"/>
                </a:cubicBezTo>
                <a:cubicBezTo>
                  <a:pt x="61413" y="221236"/>
                  <a:pt x="63196" y="225462"/>
                  <a:pt x="66766" y="229030"/>
                </a:cubicBezTo>
                <a:lnTo>
                  <a:pt x="167618" y="329883"/>
                </a:lnTo>
                <a:cubicBezTo>
                  <a:pt x="171186" y="333451"/>
                  <a:pt x="175412" y="335235"/>
                  <a:pt x="180294" y="335235"/>
                </a:cubicBezTo>
                <a:cubicBezTo>
                  <a:pt x="185178" y="335235"/>
                  <a:pt x="189402" y="333451"/>
                  <a:pt x="192972" y="329883"/>
                </a:cubicBezTo>
                <a:lnTo>
                  <a:pt x="365942" y="156913"/>
                </a:lnTo>
                <a:cubicBezTo>
                  <a:pt x="369510" y="153344"/>
                  <a:pt x="371294" y="149119"/>
                  <a:pt x="371294" y="144236"/>
                </a:cubicBezTo>
                <a:cubicBezTo>
                  <a:pt x="371294" y="139353"/>
                  <a:pt x="369510" y="135127"/>
                  <a:pt x="365942" y="131559"/>
                </a:cubicBezTo>
                <a:lnTo>
                  <a:pt x="337207" y="102824"/>
                </a:lnTo>
                <a:cubicBezTo>
                  <a:pt x="333638" y="99256"/>
                  <a:pt x="329413" y="97472"/>
                  <a:pt x="324530" y="97472"/>
                </a:cubicBezTo>
                <a:close/>
              </a:path>
            </a:pathLst>
          </a:custGeom>
          <a:solidFill>
            <a:srgbClr val="00A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77" name="ZoneTexte 76">
            <a:extLst>
              <a:ext uri="{FF2B5EF4-FFF2-40B4-BE49-F238E27FC236}">
                <a16:creationId xmlns:a16="http://schemas.microsoft.com/office/drawing/2014/main" id="{DADC24A7-24D4-4966-BB4A-1B6920902F59}"/>
              </a:ext>
            </a:extLst>
          </p:cNvPr>
          <p:cNvSpPr txBox="1"/>
          <p:nvPr/>
        </p:nvSpPr>
        <p:spPr>
          <a:xfrm>
            <a:off x="1518984" y="5987679"/>
            <a:ext cx="9759519" cy="307777"/>
          </a:xfrm>
          <a:prstGeom prst="rect">
            <a:avLst/>
          </a:prstGeom>
          <a:noFill/>
        </p:spPr>
        <p:txBody>
          <a:bodyPr wrap="square">
            <a:spAutoFit/>
          </a:bodyPr>
          <a:lstStyle/>
          <a:p>
            <a:r>
              <a:rPr lang="fr-FR" sz="1400" i="1" dirty="0"/>
              <a:t>Créer les n périodes de la session, le </a:t>
            </a:r>
            <a:r>
              <a:rPr lang="fr-FR" sz="1400" i="1" dirty="0" smtClean="0"/>
              <a:t>nombre total de périodes </a:t>
            </a:r>
            <a:r>
              <a:rPr lang="fr-FR" sz="1400" i="1" dirty="0"/>
              <a:t>s’incrémentera </a:t>
            </a:r>
            <a:r>
              <a:rPr lang="fr-FR" sz="1400" i="1" dirty="0" smtClean="0"/>
              <a:t>automatiquement</a:t>
            </a:r>
            <a:endParaRPr lang="fr-FR" sz="1400" i="1" dirty="0"/>
          </a:p>
        </p:txBody>
      </p:sp>
      <p:sp>
        <p:nvSpPr>
          <p:cNvPr id="75" name="Triangle isocèle 74">
            <a:extLst>
              <a:ext uri="{FF2B5EF4-FFF2-40B4-BE49-F238E27FC236}">
                <a16:creationId xmlns:a16="http://schemas.microsoft.com/office/drawing/2014/main" id="{B770071D-D0A2-47BC-93E7-228594C655E5}"/>
              </a:ext>
            </a:extLst>
          </p:cNvPr>
          <p:cNvSpPr/>
          <p:nvPr/>
        </p:nvSpPr>
        <p:spPr>
          <a:xfrm rot="10800000">
            <a:off x="6111836" y="2628472"/>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numéro de diapositive 4">
            <a:extLst>
              <a:ext uri="{FF2B5EF4-FFF2-40B4-BE49-F238E27FC236}">
                <a16:creationId xmlns:a16="http://schemas.microsoft.com/office/drawing/2014/main" id="{B3AB2D79-00F4-4D8A-A0B6-EED2A15456B0}"/>
              </a:ext>
            </a:extLst>
          </p:cNvPr>
          <p:cNvSpPr>
            <a:spLocks noGrp="1"/>
          </p:cNvSpPr>
          <p:nvPr>
            <p:ph type="sldNum" sz="quarter" idx="12"/>
          </p:nvPr>
        </p:nvSpPr>
        <p:spPr/>
        <p:txBody>
          <a:bodyPr/>
          <a:lstStyle/>
          <a:p>
            <a:fld id="{FE954997-C674-43B3-87A7-1C878AE16C45}" type="slidenum">
              <a:rPr lang="fr-FR" smtClean="0"/>
              <a:pPr/>
              <a:t>43</a:t>
            </a:fld>
            <a:endParaRPr lang="fr-FR" dirty="0"/>
          </a:p>
        </p:txBody>
      </p:sp>
    </p:spTree>
    <p:extLst>
      <p:ext uri="{BB962C8B-B14F-4D97-AF65-F5344CB8AC3E}">
        <p14:creationId xmlns:p14="http://schemas.microsoft.com/office/powerpoint/2010/main" val="3362062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p:txBody>
          <a:bodyPr>
            <a:normAutofit fontScale="90000"/>
          </a:bodyPr>
          <a:lstStyle/>
          <a:p>
            <a:r>
              <a:rPr lang="fr-FR" dirty="0"/>
              <a:t>2-2-2 Créer une session (5)</a:t>
            </a:r>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1</a:t>
            </a:r>
          </a:p>
        </p:txBody>
      </p:sp>
      <p:sp>
        <p:nvSpPr>
          <p:cNvPr id="7" name="ZoneTexte 6">
            <a:extLst>
              <a:ext uri="{FF2B5EF4-FFF2-40B4-BE49-F238E27FC236}">
                <a16:creationId xmlns:a16="http://schemas.microsoft.com/office/drawing/2014/main" id="{AD636A77-23C3-4718-A5C6-3BC724343A3C}"/>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Créer un stage / une session</a:t>
            </a:r>
          </a:p>
        </p:txBody>
      </p:sp>
      <p:cxnSp>
        <p:nvCxnSpPr>
          <p:cNvPr id="13" name="Straight Connector 103">
            <a:extLst>
              <a:ext uri="{FF2B5EF4-FFF2-40B4-BE49-F238E27FC236}">
                <a16:creationId xmlns:a16="http://schemas.microsoft.com/office/drawing/2014/main" id="{E890728B-E17F-49E3-B345-8898D94CAE9D}"/>
              </a:ext>
            </a:extLst>
          </p:cNvPr>
          <p:cNvCxnSpPr>
            <a:cxnSpLocks/>
          </p:cNvCxnSpPr>
          <p:nvPr/>
        </p:nvCxnSpPr>
        <p:spPr>
          <a:xfrm flipV="1">
            <a:off x="1548644" y="1622110"/>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59" name="Groupe 58">
            <a:extLst>
              <a:ext uri="{FF2B5EF4-FFF2-40B4-BE49-F238E27FC236}">
                <a16:creationId xmlns:a16="http://schemas.microsoft.com/office/drawing/2014/main" id="{06B717F3-65B5-41E0-AD1E-861BDB8787BE}"/>
              </a:ext>
            </a:extLst>
          </p:cNvPr>
          <p:cNvGrpSpPr/>
          <p:nvPr/>
        </p:nvGrpSpPr>
        <p:grpSpPr>
          <a:xfrm>
            <a:off x="1561283" y="1352110"/>
            <a:ext cx="1605213" cy="1269162"/>
            <a:chOff x="1573922" y="1931238"/>
            <a:chExt cx="1605213" cy="1269162"/>
          </a:xfrm>
        </p:grpSpPr>
        <p:sp>
          <p:nvSpPr>
            <p:cNvPr id="15" name="Rectangle 14">
              <a:extLst>
                <a:ext uri="{FF2B5EF4-FFF2-40B4-BE49-F238E27FC236}">
                  <a16:creationId xmlns:a16="http://schemas.microsoft.com/office/drawing/2014/main" id="{E4DDE913-B17D-4431-AB60-C2DAE3B00E69}"/>
                </a:ext>
              </a:extLst>
            </p:cNvPr>
            <p:cNvSpPr/>
            <p:nvPr/>
          </p:nvSpPr>
          <p:spPr>
            <a:xfrm>
              <a:off x="1573922" y="2384466"/>
              <a:ext cx="1605213"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a:extLst>
                <a:ext uri="{FF2B5EF4-FFF2-40B4-BE49-F238E27FC236}">
                  <a16:creationId xmlns:a16="http://schemas.microsoft.com/office/drawing/2014/main" id="{AE84DAC1-C6D4-443B-98B7-D629242C55B7}"/>
                </a:ext>
              </a:extLst>
            </p:cNvPr>
            <p:cNvSpPr txBox="1"/>
            <p:nvPr/>
          </p:nvSpPr>
          <p:spPr>
            <a:xfrm>
              <a:off x="1573922" y="2504649"/>
              <a:ext cx="1605213"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données générales</a:t>
              </a:r>
            </a:p>
          </p:txBody>
        </p:sp>
        <p:sp>
          <p:nvSpPr>
            <p:cNvPr id="17" name="Ellipse 16">
              <a:extLst>
                <a:ext uri="{FF2B5EF4-FFF2-40B4-BE49-F238E27FC236}">
                  <a16:creationId xmlns:a16="http://schemas.microsoft.com/office/drawing/2014/main" id="{EA7BADB7-BDE2-45EF-83B4-0023CB994113}"/>
                </a:ext>
              </a:extLst>
            </p:cNvPr>
            <p:cNvSpPr/>
            <p:nvPr/>
          </p:nvSpPr>
          <p:spPr>
            <a:xfrm>
              <a:off x="2106528"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8" name="ZoneTexte 17">
              <a:extLst>
                <a:ext uri="{FF2B5EF4-FFF2-40B4-BE49-F238E27FC236}">
                  <a16:creationId xmlns:a16="http://schemas.microsoft.com/office/drawing/2014/main" id="{E08D9662-27EA-49FF-B879-C18453EA927D}"/>
                </a:ext>
              </a:extLst>
            </p:cNvPr>
            <p:cNvSpPr txBox="1"/>
            <p:nvPr/>
          </p:nvSpPr>
          <p:spPr>
            <a:xfrm>
              <a:off x="2220092"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grpSp>
        <p:nvGrpSpPr>
          <p:cNvPr id="60" name="Groupe 59">
            <a:extLst>
              <a:ext uri="{FF2B5EF4-FFF2-40B4-BE49-F238E27FC236}">
                <a16:creationId xmlns:a16="http://schemas.microsoft.com/office/drawing/2014/main" id="{CFB81146-BB47-4D5E-949A-5A4C2E1E9070}"/>
              </a:ext>
            </a:extLst>
          </p:cNvPr>
          <p:cNvGrpSpPr/>
          <p:nvPr/>
        </p:nvGrpSpPr>
        <p:grpSpPr>
          <a:xfrm>
            <a:off x="3604949" y="1352110"/>
            <a:ext cx="1605213" cy="1269162"/>
            <a:chOff x="4072515" y="1931238"/>
            <a:chExt cx="1605213" cy="1269162"/>
          </a:xfrm>
        </p:grpSpPr>
        <p:sp>
          <p:nvSpPr>
            <p:cNvPr id="20" name="Rectangle 19">
              <a:extLst>
                <a:ext uri="{FF2B5EF4-FFF2-40B4-BE49-F238E27FC236}">
                  <a16:creationId xmlns:a16="http://schemas.microsoft.com/office/drawing/2014/main" id="{0F5879FA-FCC0-4290-9594-CA3FB82574D3}"/>
                </a:ext>
              </a:extLst>
            </p:cNvPr>
            <p:cNvSpPr/>
            <p:nvPr/>
          </p:nvSpPr>
          <p:spPr>
            <a:xfrm>
              <a:off x="4072515" y="2384466"/>
              <a:ext cx="1605213"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a:extLst>
                <a:ext uri="{FF2B5EF4-FFF2-40B4-BE49-F238E27FC236}">
                  <a16:creationId xmlns:a16="http://schemas.microsoft.com/office/drawing/2014/main" id="{C8385738-189C-4557-B69C-1FF99ABF88CC}"/>
                </a:ext>
              </a:extLst>
            </p:cNvPr>
            <p:cNvSpPr txBox="1"/>
            <p:nvPr/>
          </p:nvSpPr>
          <p:spPr>
            <a:xfrm>
              <a:off x="4072515" y="2504649"/>
              <a:ext cx="1605213"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du lieu</a:t>
              </a:r>
              <a:br>
                <a:rPr lang="fr-FR" sz="1600" b="1" dirty="0">
                  <a:solidFill>
                    <a:schemeClr val="tx1">
                      <a:lumMod val="65000"/>
                      <a:lumOff val="35000"/>
                    </a:schemeClr>
                  </a:solidFill>
                </a:rPr>
              </a:br>
              <a:r>
                <a:rPr lang="fr-FR" sz="1600" b="1" dirty="0">
                  <a:solidFill>
                    <a:schemeClr val="tx1">
                      <a:lumMod val="65000"/>
                      <a:lumOff val="35000"/>
                    </a:schemeClr>
                  </a:solidFill>
                </a:rPr>
                <a:t>de la session</a:t>
              </a:r>
            </a:p>
          </p:txBody>
        </p:sp>
        <p:sp>
          <p:nvSpPr>
            <p:cNvPr id="22" name="Ellipse 21">
              <a:extLst>
                <a:ext uri="{FF2B5EF4-FFF2-40B4-BE49-F238E27FC236}">
                  <a16:creationId xmlns:a16="http://schemas.microsoft.com/office/drawing/2014/main" id="{0D251484-06BB-45FF-8C58-52167DA323F6}"/>
                </a:ext>
              </a:extLst>
            </p:cNvPr>
            <p:cNvSpPr/>
            <p:nvPr/>
          </p:nvSpPr>
          <p:spPr>
            <a:xfrm>
              <a:off x="4605121"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3" name="ZoneTexte 22">
              <a:extLst>
                <a:ext uri="{FF2B5EF4-FFF2-40B4-BE49-F238E27FC236}">
                  <a16:creationId xmlns:a16="http://schemas.microsoft.com/office/drawing/2014/main" id="{F89F8DEE-D0C2-46A2-B50D-98C4CA5311DA}"/>
                </a:ext>
              </a:extLst>
            </p:cNvPr>
            <p:cNvSpPr txBox="1"/>
            <p:nvPr/>
          </p:nvSpPr>
          <p:spPr>
            <a:xfrm>
              <a:off x="4718685"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nvGrpSpPr>
          <p:cNvPr id="61" name="Groupe 60">
            <a:extLst>
              <a:ext uri="{FF2B5EF4-FFF2-40B4-BE49-F238E27FC236}">
                <a16:creationId xmlns:a16="http://schemas.microsoft.com/office/drawing/2014/main" id="{6992BCC4-98D0-4376-9BEC-DBEB156A1B68}"/>
              </a:ext>
            </a:extLst>
          </p:cNvPr>
          <p:cNvGrpSpPr/>
          <p:nvPr/>
        </p:nvGrpSpPr>
        <p:grpSpPr>
          <a:xfrm>
            <a:off x="5648615" y="1352110"/>
            <a:ext cx="1605213" cy="1342852"/>
            <a:chOff x="6571108" y="1931238"/>
            <a:chExt cx="1605213" cy="1342852"/>
          </a:xfrm>
        </p:grpSpPr>
        <p:sp>
          <p:nvSpPr>
            <p:cNvPr id="25" name="Rectangle 24">
              <a:extLst>
                <a:ext uri="{FF2B5EF4-FFF2-40B4-BE49-F238E27FC236}">
                  <a16:creationId xmlns:a16="http://schemas.microsoft.com/office/drawing/2014/main" id="{79769068-69CA-45AB-9FC0-EC86E77B4861}"/>
                </a:ext>
              </a:extLst>
            </p:cNvPr>
            <p:cNvSpPr/>
            <p:nvPr/>
          </p:nvSpPr>
          <p:spPr>
            <a:xfrm>
              <a:off x="6571108" y="2384466"/>
              <a:ext cx="1605213"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a:extLst>
                <a:ext uri="{FF2B5EF4-FFF2-40B4-BE49-F238E27FC236}">
                  <a16:creationId xmlns:a16="http://schemas.microsoft.com/office/drawing/2014/main" id="{F5415BE7-6705-44DE-A702-FED7393C2FCC}"/>
                </a:ext>
              </a:extLst>
            </p:cNvPr>
            <p:cNvSpPr txBox="1"/>
            <p:nvPr/>
          </p:nvSpPr>
          <p:spPr>
            <a:xfrm>
              <a:off x="6571108" y="2504649"/>
              <a:ext cx="1605213" cy="769441"/>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a:t>
              </a:r>
            </a:p>
            <a:p>
              <a:pPr algn="ctr"/>
              <a:r>
                <a:rPr lang="fr-FR" sz="1600" b="1" dirty="0">
                  <a:solidFill>
                    <a:schemeClr val="tx1">
                      <a:lumMod val="65000"/>
                      <a:lumOff val="35000"/>
                    </a:schemeClr>
                  </a:solidFill>
                </a:rPr>
                <a:t>périodes</a:t>
              </a:r>
            </a:p>
            <a:p>
              <a:pPr algn="ctr"/>
              <a:r>
                <a:rPr lang="fr-FR" sz="1200" b="1" dirty="0">
                  <a:solidFill>
                    <a:schemeClr val="tx1">
                      <a:lumMod val="65000"/>
                      <a:lumOff val="35000"/>
                    </a:schemeClr>
                  </a:solidFill>
                </a:rPr>
                <a:t>(le cas échéant)</a:t>
              </a:r>
              <a:endParaRPr lang="fr-FR" sz="1600" b="1" dirty="0">
                <a:solidFill>
                  <a:schemeClr val="tx1">
                    <a:lumMod val="65000"/>
                    <a:lumOff val="35000"/>
                  </a:schemeClr>
                </a:solidFill>
              </a:endParaRPr>
            </a:p>
          </p:txBody>
        </p:sp>
        <p:sp>
          <p:nvSpPr>
            <p:cNvPr id="27" name="Ellipse 26">
              <a:extLst>
                <a:ext uri="{FF2B5EF4-FFF2-40B4-BE49-F238E27FC236}">
                  <a16:creationId xmlns:a16="http://schemas.microsoft.com/office/drawing/2014/main" id="{0F849B4C-1656-42B3-8D97-97C4D9332719}"/>
                </a:ext>
              </a:extLst>
            </p:cNvPr>
            <p:cNvSpPr/>
            <p:nvPr/>
          </p:nvSpPr>
          <p:spPr>
            <a:xfrm>
              <a:off x="7103714"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8" name="ZoneTexte 27">
              <a:extLst>
                <a:ext uri="{FF2B5EF4-FFF2-40B4-BE49-F238E27FC236}">
                  <a16:creationId xmlns:a16="http://schemas.microsoft.com/office/drawing/2014/main" id="{D71730AD-1FF2-45E6-83E1-E7899A9BB442}"/>
                </a:ext>
              </a:extLst>
            </p:cNvPr>
            <p:cNvSpPr txBox="1"/>
            <p:nvPr/>
          </p:nvSpPr>
          <p:spPr>
            <a:xfrm>
              <a:off x="7217278"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grpSp>
        <p:nvGrpSpPr>
          <p:cNvPr id="62" name="Groupe 61">
            <a:extLst>
              <a:ext uri="{FF2B5EF4-FFF2-40B4-BE49-F238E27FC236}">
                <a16:creationId xmlns:a16="http://schemas.microsoft.com/office/drawing/2014/main" id="{A4FF3E4D-8407-4E96-A32E-5F65ADAC7632}"/>
              </a:ext>
            </a:extLst>
          </p:cNvPr>
          <p:cNvGrpSpPr/>
          <p:nvPr/>
        </p:nvGrpSpPr>
        <p:grpSpPr>
          <a:xfrm>
            <a:off x="7692281" y="1352110"/>
            <a:ext cx="1605213" cy="1269162"/>
            <a:chOff x="8516807" y="1931238"/>
            <a:chExt cx="1605213" cy="1269162"/>
          </a:xfrm>
        </p:grpSpPr>
        <p:sp>
          <p:nvSpPr>
            <p:cNvPr id="30" name="Rectangle 29">
              <a:extLst>
                <a:ext uri="{FF2B5EF4-FFF2-40B4-BE49-F238E27FC236}">
                  <a16:creationId xmlns:a16="http://schemas.microsoft.com/office/drawing/2014/main" id="{7988DF31-052F-4BB7-A34A-BC4BFFBDD4C9}"/>
                </a:ext>
              </a:extLst>
            </p:cNvPr>
            <p:cNvSpPr/>
            <p:nvPr/>
          </p:nvSpPr>
          <p:spPr>
            <a:xfrm>
              <a:off x="8516807" y="2384466"/>
              <a:ext cx="1605213"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ZoneTexte 30">
              <a:extLst>
                <a:ext uri="{FF2B5EF4-FFF2-40B4-BE49-F238E27FC236}">
                  <a16:creationId xmlns:a16="http://schemas.microsoft.com/office/drawing/2014/main" id="{77406D94-8612-4461-984A-DE85B2549596}"/>
                </a:ext>
              </a:extLst>
            </p:cNvPr>
            <p:cNvSpPr txBox="1"/>
            <p:nvPr/>
          </p:nvSpPr>
          <p:spPr>
            <a:xfrm>
              <a:off x="8516807" y="2504649"/>
              <a:ext cx="1605213"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règles d’inscription</a:t>
              </a:r>
            </a:p>
          </p:txBody>
        </p:sp>
        <p:sp>
          <p:nvSpPr>
            <p:cNvPr id="32" name="Ellipse 31">
              <a:extLst>
                <a:ext uri="{FF2B5EF4-FFF2-40B4-BE49-F238E27FC236}">
                  <a16:creationId xmlns:a16="http://schemas.microsoft.com/office/drawing/2014/main" id="{56775015-39B2-4BD0-85A8-646A42AB740A}"/>
                </a:ext>
              </a:extLst>
            </p:cNvPr>
            <p:cNvSpPr/>
            <p:nvPr/>
          </p:nvSpPr>
          <p:spPr>
            <a:xfrm>
              <a:off x="9049413"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3" name="ZoneTexte 32">
              <a:extLst>
                <a:ext uri="{FF2B5EF4-FFF2-40B4-BE49-F238E27FC236}">
                  <a16:creationId xmlns:a16="http://schemas.microsoft.com/office/drawing/2014/main" id="{02FB0C50-F071-46C8-A303-26FE4666DD06}"/>
                </a:ext>
              </a:extLst>
            </p:cNvPr>
            <p:cNvSpPr txBox="1"/>
            <p:nvPr/>
          </p:nvSpPr>
          <p:spPr>
            <a:xfrm>
              <a:off x="9162977" y="1970406"/>
              <a:ext cx="312872" cy="461665"/>
            </a:xfrm>
            <a:prstGeom prst="rect">
              <a:avLst/>
            </a:prstGeom>
            <a:noFill/>
          </p:spPr>
          <p:txBody>
            <a:bodyPr wrap="square" rtlCol="0">
              <a:spAutoFit/>
            </a:bodyPr>
            <a:lstStyle/>
            <a:p>
              <a:r>
                <a:rPr lang="fr-FR" sz="2400" b="1" dirty="0">
                  <a:solidFill>
                    <a:schemeClr val="bg1"/>
                  </a:solidFill>
                </a:rPr>
                <a:t>4</a:t>
              </a:r>
              <a:endParaRPr lang="fr-FR" b="1" dirty="0">
                <a:solidFill>
                  <a:schemeClr val="bg1"/>
                </a:solidFill>
              </a:endParaRPr>
            </a:p>
          </p:txBody>
        </p:sp>
      </p:grpSp>
      <p:grpSp>
        <p:nvGrpSpPr>
          <p:cNvPr id="63" name="Groupe 62">
            <a:extLst>
              <a:ext uri="{FF2B5EF4-FFF2-40B4-BE49-F238E27FC236}">
                <a16:creationId xmlns:a16="http://schemas.microsoft.com/office/drawing/2014/main" id="{24720A62-6699-46ED-A8C0-8F9493180DC8}"/>
              </a:ext>
            </a:extLst>
          </p:cNvPr>
          <p:cNvGrpSpPr/>
          <p:nvPr/>
        </p:nvGrpSpPr>
        <p:grpSpPr>
          <a:xfrm>
            <a:off x="9735948" y="1352110"/>
            <a:ext cx="1605213" cy="1269162"/>
            <a:chOff x="9748587" y="1931238"/>
            <a:chExt cx="1605213" cy="1269162"/>
          </a:xfrm>
        </p:grpSpPr>
        <p:sp>
          <p:nvSpPr>
            <p:cNvPr id="55" name="Rectangle 54">
              <a:extLst>
                <a:ext uri="{FF2B5EF4-FFF2-40B4-BE49-F238E27FC236}">
                  <a16:creationId xmlns:a16="http://schemas.microsoft.com/office/drawing/2014/main" id="{E8F39FC6-3291-4E32-A70F-1B94F2250EF2}"/>
                </a:ext>
              </a:extLst>
            </p:cNvPr>
            <p:cNvSpPr/>
            <p:nvPr/>
          </p:nvSpPr>
          <p:spPr>
            <a:xfrm>
              <a:off x="9748587" y="2384466"/>
              <a:ext cx="1605213"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ZoneTexte 55">
              <a:extLst>
                <a:ext uri="{FF2B5EF4-FFF2-40B4-BE49-F238E27FC236}">
                  <a16:creationId xmlns:a16="http://schemas.microsoft.com/office/drawing/2014/main" id="{192E4EC8-2D2C-453A-8343-F24711EABD7C}"/>
                </a:ext>
              </a:extLst>
            </p:cNvPr>
            <p:cNvSpPr txBox="1"/>
            <p:nvPr/>
          </p:nvSpPr>
          <p:spPr>
            <a:xfrm>
              <a:off x="9748587" y="2504649"/>
              <a:ext cx="1605213"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 l’animateur</a:t>
              </a:r>
            </a:p>
          </p:txBody>
        </p:sp>
        <p:sp>
          <p:nvSpPr>
            <p:cNvPr id="57" name="Ellipse 56">
              <a:extLst>
                <a:ext uri="{FF2B5EF4-FFF2-40B4-BE49-F238E27FC236}">
                  <a16:creationId xmlns:a16="http://schemas.microsoft.com/office/drawing/2014/main" id="{BB46DEC2-74C6-4FEE-BF96-A42153701ADF}"/>
                </a:ext>
              </a:extLst>
            </p:cNvPr>
            <p:cNvSpPr/>
            <p:nvPr/>
          </p:nvSpPr>
          <p:spPr>
            <a:xfrm>
              <a:off x="10281193"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8" name="ZoneTexte 57">
              <a:extLst>
                <a:ext uri="{FF2B5EF4-FFF2-40B4-BE49-F238E27FC236}">
                  <a16:creationId xmlns:a16="http://schemas.microsoft.com/office/drawing/2014/main" id="{1095F571-824F-409D-87B9-FAD76E93238E}"/>
                </a:ext>
              </a:extLst>
            </p:cNvPr>
            <p:cNvSpPr txBox="1"/>
            <p:nvPr/>
          </p:nvSpPr>
          <p:spPr>
            <a:xfrm>
              <a:off x="10394757" y="1970406"/>
              <a:ext cx="312872" cy="461665"/>
            </a:xfrm>
            <a:prstGeom prst="rect">
              <a:avLst/>
            </a:prstGeom>
            <a:noFill/>
          </p:spPr>
          <p:txBody>
            <a:bodyPr wrap="square" rtlCol="0">
              <a:spAutoFit/>
            </a:bodyPr>
            <a:lstStyle/>
            <a:p>
              <a:r>
                <a:rPr lang="fr-FR" sz="2400" b="1" dirty="0">
                  <a:solidFill>
                    <a:schemeClr val="bg1"/>
                  </a:solidFill>
                </a:rPr>
                <a:t>5</a:t>
              </a:r>
              <a:endParaRPr lang="fr-FR" b="1" dirty="0">
                <a:solidFill>
                  <a:schemeClr val="bg1"/>
                </a:solidFill>
              </a:endParaRPr>
            </a:p>
          </p:txBody>
        </p:sp>
      </p:grpSp>
      <p:cxnSp>
        <p:nvCxnSpPr>
          <p:cNvPr id="74" name="Straight Connector 103">
            <a:extLst>
              <a:ext uri="{FF2B5EF4-FFF2-40B4-BE49-F238E27FC236}">
                <a16:creationId xmlns:a16="http://schemas.microsoft.com/office/drawing/2014/main" id="{F94A4B4A-1767-44FA-AD97-72A8C99EC19D}"/>
              </a:ext>
            </a:extLst>
          </p:cNvPr>
          <p:cNvCxnSpPr>
            <a:cxnSpLocks/>
          </p:cNvCxnSpPr>
          <p:nvPr/>
        </p:nvCxnSpPr>
        <p:spPr>
          <a:xfrm flipV="1">
            <a:off x="7683647" y="2729789"/>
            <a:ext cx="1617852"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sp>
        <p:nvSpPr>
          <p:cNvPr id="75" name="Triangle isocèle 74">
            <a:extLst>
              <a:ext uri="{FF2B5EF4-FFF2-40B4-BE49-F238E27FC236}">
                <a16:creationId xmlns:a16="http://schemas.microsoft.com/office/drawing/2014/main" id="{B770071D-D0A2-47BC-93E7-228594C655E5}"/>
              </a:ext>
            </a:extLst>
          </p:cNvPr>
          <p:cNvSpPr/>
          <p:nvPr/>
        </p:nvSpPr>
        <p:spPr>
          <a:xfrm rot="10800000">
            <a:off x="8226579" y="2719156"/>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66" name="Tableau 140">
            <a:extLst>
              <a:ext uri="{FF2B5EF4-FFF2-40B4-BE49-F238E27FC236}">
                <a16:creationId xmlns:a16="http://schemas.microsoft.com/office/drawing/2014/main" id="{AF2626C3-ADF5-4005-8909-CF4A6A678105}"/>
              </a:ext>
            </a:extLst>
          </p:cNvPr>
          <p:cNvGraphicFramePr>
            <a:graphicFrameLocks noGrp="1"/>
          </p:cNvGraphicFramePr>
          <p:nvPr>
            <p:extLst>
              <p:ext uri="{D42A27DB-BD31-4B8C-83A1-F6EECF244321}">
                <p14:modId xmlns:p14="http://schemas.microsoft.com/office/powerpoint/2010/main" val="333278225"/>
              </p:ext>
            </p:extLst>
          </p:nvPr>
        </p:nvGraphicFramePr>
        <p:xfrm>
          <a:off x="1554837" y="3051702"/>
          <a:ext cx="5204614" cy="2143760"/>
        </p:xfrm>
        <a:graphic>
          <a:graphicData uri="http://schemas.openxmlformats.org/drawingml/2006/table">
            <a:tbl>
              <a:tblPr firstRow="1" bandRow="1">
                <a:tableStyleId>{5C22544A-7EE6-4342-B048-85BDC9FD1C3A}</a:tableStyleId>
              </a:tblPr>
              <a:tblGrid>
                <a:gridCol w="1675982">
                  <a:extLst>
                    <a:ext uri="{9D8B030D-6E8A-4147-A177-3AD203B41FA5}">
                      <a16:colId xmlns:a16="http://schemas.microsoft.com/office/drawing/2014/main" val="1458599572"/>
                    </a:ext>
                  </a:extLst>
                </a:gridCol>
                <a:gridCol w="3528632">
                  <a:extLst>
                    <a:ext uri="{9D8B030D-6E8A-4147-A177-3AD203B41FA5}">
                      <a16:colId xmlns:a16="http://schemas.microsoft.com/office/drawing/2014/main" val="1754413335"/>
                    </a:ext>
                  </a:extLst>
                </a:gridCol>
              </a:tblGrid>
              <a:tr h="370840">
                <a:tc>
                  <a:txBody>
                    <a:bodyPr/>
                    <a:lstStyle/>
                    <a:p>
                      <a:pPr algn="ctr"/>
                      <a:r>
                        <a:rPr lang="fr-FR" sz="1600" dirty="0">
                          <a:solidFill>
                            <a:schemeClr val="bg1"/>
                          </a:solidFill>
                        </a:rPr>
                        <a:t>Champ</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tc>
                  <a:txBody>
                    <a:bodyPr/>
                    <a:lstStyle/>
                    <a:p>
                      <a:pPr algn="ctr"/>
                      <a:r>
                        <a:rPr lang="fr-FR" sz="1600" dirty="0">
                          <a:solidFill>
                            <a:schemeClr val="bg1"/>
                          </a:solidFill>
                        </a:rPr>
                        <a:t>Règle de gestion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extLst>
                  <a:ext uri="{0D108BD9-81ED-4DB2-BD59-A6C34878D82A}">
                    <a16:rowId xmlns:a16="http://schemas.microsoft.com/office/drawing/2014/main" val="2736262865"/>
                  </a:ext>
                </a:extLst>
              </a:tr>
              <a:tr h="370840">
                <a:tc>
                  <a:txBody>
                    <a:bodyPr/>
                    <a:lstStyle/>
                    <a:p>
                      <a:r>
                        <a:rPr lang="fr-FR" sz="1600" b="1" u="sng" dirty="0" smtClean="0"/>
                        <a:t>Capacités</a:t>
                      </a:r>
                      <a:endParaRPr lang="fr-FR" sz="1600" b="1" u="sng"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600" kern="1200" dirty="0" smtClean="0">
                          <a:solidFill>
                            <a:schemeClr val="dk1"/>
                          </a:solidFill>
                          <a:latin typeface="+mn-lt"/>
                          <a:ea typeface="+mn-ea"/>
                          <a:cs typeface="+mn-cs"/>
                        </a:rPr>
                        <a:t>Alimentées automatiquement</a:t>
                      </a:r>
                      <a:r>
                        <a:rPr lang="fr-FR" sz="1600" kern="1200" baseline="0" dirty="0" smtClean="0">
                          <a:solidFill>
                            <a:schemeClr val="dk1"/>
                          </a:solidFill>
                          <a:latin typeface="+mn-lt"/>
                          <a:ea typeface="+mn-ea"/>
                          <a:cs typeface="+mn-cs"/>
                        </a:rPr>
                        <a:t> </a:t>
                      </a:r>
                      <a:r>
                        <a:rPr lang="fr-FR" sz="1600" kern="1200" dirty="0" smtClean="0">
                          <a:solidFill>
                            <a:schemeClr val="dk1"/>
                          </a:solidFill>
                          <a:latin typeface="+mn-lt"/>
                          <a:ea typeface="+mn-ea"/>
                          <a:cs typeface="+mn-cs"/>
                        </a:rPr>
                        <a:t>par </a:t>
                      </a:r>
                      <a:r>
                        <a:rPr lang="fr-FR" sz="1600" kern="1200" dirty="0">
                          <a:solidFill>
                            <a:schemeClr val="dk1"/>
                          </a:solidFill>
                          <a:latin typeface="+mn-lt"/>
                          <a:ea typeface="+mn-ea"/>
                          <a:cs typeface="+mn-cs"/>
                        </a:rPr>
                        <a:t>les données du stage (</a:t>
                      </a:r>
                      <a:r>
                        <a:rPr lang="fr-FR" sz="1600" kern="1200" dirty="0" smtClean="0">
                          <a:solidFill>
                            <a:schemeClr val="dk1"/>
                          </a:solidFill>
                          <a:latin typeface="+mn-lt"/>
                          <a:ea typeface="+mn-ea"/>
                          <a:cs typeface="+mn-cs"/>
                        </a:rPr>
                        <a:t>bloquant si non renseignées)</a:t>
                      </a:r>
                      <a:endParaRPr lang="fr-FR" sz="1600" kern="1200" dirty="0">
                        <a:solidFill>
                          <a:schemeClr val="dk1"/>
                        </a:solidFill>
                        <a:latin typeface="+mn-lt"/>
                        <a:ea typeface="+mn-ea"/>
                        <a:cs typeface="+mn-cs"/>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642218391"/>
                  </a:ext>
                </a:extLst>
              </a:tr>
              <a:tr h="370840">
                <a:tc>
                  <a:txBody>
                    <a:bodyPr/>
                    <a:lstStyle/>
                    <a:p>
                      <a:r>
                        <a:rPr lang="fr-FR" sz="1600" b="1" u="sng" dirty="0"/>
                        <a:t>Date d’ouverture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600" dirty="0"/>
                        <a:t>Saisie dans l’étape 1, modifiable</a:t>
                      </a:r>
                      <a:endParaRPr lang="fr-FR" sz="1600" kern="1200" dirty="0">
                        <a:solidFill>
                          <a:schemeClr val="dk1"/>
                        </a:solidFill>
                        <a:latin typeface="+mn-lt"/>
                        <a:ea typeface="+mn-ea"/>
                        <a:cs typeface="+mn-cs"/>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651186553"/>
                  </a:ext>
                </a:extLst>
              </a:tr>
              <a:tr h="370840">
                <a:tc>
                  <a:txBody>
                    <a:bodyPr/>
                    <a:lstStyle/>
                    <a:p>
                      <a:r>
                        <a:rPr lang="fr-FR" sz="1600" b="1" u="sng" dirty="0"/>
                        <a:t>Date de fermeture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600" dirty="0"/>
                        <a:t>Saisie dans l’étape 1, modifiable</a:t>
                      </a:r>
                      <a:endParaRPr lang="fr-FR" sz="1600" kern="1200" dirty="0">
                        <a:solidFill>
                          <a:schemeClr val="dk1"/>
                        </a:solidFill>
                        <a:latin typeface="+mn-lt"/>
                        <a:ea typeface="+mn-ea"/>
                        <a:cs typeface="+mn-cs"/>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34513641"/>
                  </a:ext>
                </a:extLst>
              </a:tr>
            </a:tbl>
          </a:graphicData>
        </a:graphic>
      </p:graphicFrame>
      <p:pic>
        <p:nvPicPr>
          <p:cNvPr id="65" name="Image 64">
            <a:extLst>
              <a:ext uri="{FF2B5EF4-FFF2-40B4-BE49-F238E27FC236}">
                <a16:creationId xmlns:a16="http://schemas.microsoft.com/office/drawing/2014/main" id="{E2307706-4F2F-4BD1-8900-9798EFF1E8F6}"/>
              </a:ext>
            </a:extLst>
          </p:cNvPr>
          <p:cNvPicPr/>
          <p:nvPr/>
        </p:nvPicPr>
        <p:blipFill>
          <a:blip r:embed="rId2"/>
          <a:stretch>
            <a:fillRect/>
          </a:stretch>
        </p:blipFill>
        <p:spPr>
          <a:xfrm>
            <a:off x="7133221" y="3051701"/>
            <a:ext cx="4311185" cy="2967099"/>
          </a:xfrm>
          <a:prstGeom prst="rect">
            <a:avLst/>
          </a:prstGeom>
          <a:ln>
            <a:solidFill>
              <a:schemeClr val="bg1">
                <a:lumMod val="50000"/>
              </a:schemeClr>
            </a:solidFill>
          </a:ln>
        </p:spPr>
      </p:pic>
      <p:sp>
        <p:nvSpPr>
          <p:cNvPr id="54" name="ZoneTexte 53">
            <a:extLst>
              <a:ext uri="{FF2B5EF4-FFF2-40B4-BE49-F238E27FC236}">
                <a16:creationId xmlns:a16="http://schemas.microsoft.com/office/drawing/2014/main" id="{3EC9BA0E-A02A-4E6E-9D5B-FAC673E0DF34}"/>
              </a:ext>
            </a:extLst>
          </p:cNvPr>
          <p:cNvSpPr txBox="1"/>
          <p:nvPr/>
        </p:nvSpPr>
        <p:spPr>
          <a:xfrm>
            <a:off x="7497523" y="5505837"/>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68" name="ZoneTexte 67">
            <a:extLst>
              <a:ext uri="{FF2B5EF4-FFF2-40B4-BE49-F238E27FC236}">
                <a16:creationId xmlns:a16="http://schemas.microsoft.com/office/drawing/2014/main" id="{7B5206A8-ECA8-4C13-BD30-8BB572C73392}"/>
              </a:ext>
            </a:extLst>
          </p:cNvPr>
          <p:cNvSpPr txBox="1"/>
          <p:nvPr/>
        </p:nvSpPr>
        <p:spPr>
          <a:xfrm>
            <a:off x="9549824" y="5505837"/>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49" name="Rectangle : avec coins arrondis en diagonale 48">
            <a:extLst>
              <a:ext uri="{FF2B5EF4-FFF2-40B4-BE49-F238E27FC236}">
                <a16:creationId xmlns:a16="http://schemas.microsoft.com/office/drawing/2014/main" id="{CAF0A07E-348F-4204-ACA7-FE2D0E271760}"/>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50" name="Rectangle : avec coins arrondis en diagonale 49">
            <a:extLst>
              <a:ext uri="{FF2B5EF4-FFF2-40B4-BE49-F238E27FC236}">
                <a16:creationId xmlns:a16="http://schemas.microsoft.com/office/drawing/2014/main" id="{C2CB3D75-942D-4EF4-914A-BF2EA02A0438}"/>
              </a:ext>
            </a:extLst>
          </p:cNvPr>
          <p:cNvSpPr/>
          <p:nvPr/>
        </p:nvSpPr>
        <p:spPr>
          <a:xfrm>
            <a:off x="60960" y="1604709"/>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 –</a:t>
            </a:r>
            <a:br>
              <a:rPr lang="fr-FR" sz="1000" dirty="0"/>
            </a:br>
            <a:r>
              <a:rPr lang="fr-FR" sz="1000" dirty="0"/>
              <a:t>Stage / Session</a:t>
            </a:r>
          </a:p>
        </p:txBody>
      </p:sp>
      <p:sp>
        <p:nvSpPr>
          <p:cNvPr id="51" name="Rectangle : avec coins arrondis en diagonale 50">
            <a:extLst>
              <a:ext uri="{FF2B5EF4-FFF2-40B4-BE49-F238E27FC236}">
                <a16:creationId xmlns:a16="http://schemas.microsoft.com/office/drawing/2014/main" id="{16524182-3BB3-4F44-ADC5-8AB00978C6AB}"/>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52" name="Rectangle : avec coins arrondis en diagonale 51">
            <a:extLst>
              <a:ext uri="{FF2B5EF4-FFF2-40B4-BE49-F238E27FC236}">
                <a16:creationId xmlns:a16="http://schemas.microsoft.com/office/drawing/2014/main" id="{50DADF22-7AC4-41C4-A607-F53E13816367}"/>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53" name="Rectangle : avec coins arrondis en diagonale 52">
            <a:extLst>
              <a:ext uri="{FF2B5EF4-FFF2-40B4-BE49-F238E27FC236}">
                <a16:creationId xmlns:a16="http://schemas.microsoft.com/office/drawing/2014/main" id="{295535EB-4DEA-4644-BF97-A9771962995B}"/>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79" name="Rectangle : avec coins arrondis en diagonale 78">
            <a:extLst>
              <a:ext uri="{FF2B5EF4-FFF2-40B4-BE49-F238E27FC236}">
                <a16:creationId xmlns:a16="http://schemas.microsoft.com/office/drawing/2014/main" id="{B1DE004A-C50E-4B01-A9A7-0FD3E80F2A90}"/>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80" name="Rectangle : avec coins arrondis en diagonale 79">
            <a:extLst>
              <a:ext uri="{FF2B5EF4-FFF2-40B4-BE49-F238E27FC236}">
                <a16:creationId xmlns:a16="http://schemas.microsoft.com/office/drawing/2014/main" id="{CC10AB36-74C4-4766-A661-C80A95B1624E}"/>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81" name="Rectangle : avec coins arrondis en diagonale 80">
            <a:extLst>
              <a:ext uri="{FF2B5EF4-FFF2-40B4-BE49-F238E27FC236}">
                <a16:creationId xmlns:a16="http://schemas.microsoft.com/office/drawing/2014/main" id="{D1F82384-1BC9-48CC-830A-8FA4F24EB8E8}"/>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82" name="Rectangle : avec coins arrondis en diagonale 81">
            <a:extLst>
              <a:ext uri="{FF2B5EF4-FFF2-40B4-BE49-F238E27FC236}">
                <a16:creationId xmlns:a16="http://schemas.microsoft.com/office/drawing/2014/main" id="{2417F181-3C87-42B8-AE61-F5CCAC7EECE5}"/>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83" name="ZoneTexte 82">
            <a:extLst>
              <a:ext uri="{FF2B5EF4-FFF2-40B4-BE49-F238E27FC236}">
                <a16:creationId xmlns:a16="http://schemas.microsoft.com/office/drawing/2014/main" id="{711F3E74-5A10-49E0-9E4B-080253D3E19E}"/>
              </a:ext>
            </a:extLst>
          </p:cNvPr>
          <p:cNvSpPr txBox="1"/>
          <p:nvPr/>
        </p:nvSpPr>
        <p:spPr>
          <a:xfrm>
            <a:off x="3913024" y="693823"/>
            <a:ext cx="7560000" cy="323165"/>
          </a:xfrm>
          <a:prstGeom prst="rect">
            <a:avLst/>
          </a:prstGeom>
          <a:solidFill>
            <a:srgbClr val="00AC8C"/>
          </a:solidFill>
        </p:spPr>
        <p:txBody>
          <a:bodyPr wrap="square" rtlCol="0">
            <a:spAutoFit/>
          </a:bodyPr>
          <a:lstStyle/>
          <a:p>
            <a:r>
              <a:rPr lang="fr-FR" sz="1500" b="1" dirty="0">
                <a:solidFill>
                  <a:schemeClr val="bg1"/>
                </a:solidFill>
              </a:rPr>
              <a:t>Accès à l’écran </a:t>
            </a:r>
            <a:r>
              <a:rPr lang="fr-FR" sz="1500" dirty="0">
                <a:solidFill>
                  <a:schemeClr val="bg1"/>
                </a:solidFill>
              </a:rPr>
              <a:t>: Formation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Définir les sessions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Définir les sessions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Organiser des sessions</a:t>
            </a:r>
            <a:endParaRPr lang="fr-FR" sz="1500" dirty="0">
              <a:solidFill>
                <a:schemeClr val="bg1"/>
              </a:solidFill>
            </a:endParaRPr>
          </a:p>
        </p:txBody>
      </p:sp>
      <p:sp>
        <p:nvSpPr>
          <p:cNvPr id="3" name="Espace réservé de la date 2">
            <a:extLst>
              <a:ext uri="{FF2B5EF4-FFF2-40B4-BE49-F238E27FC236}">
                <a16:creationId xmlns:a16="http://schemas.microsoft.com/office/drawing/2014/main" id="{10A5235E-69BA-450D-A60B-5D26955AC044}"/>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D8D9DDE1-5246-4CB2-BF86-3C2A39D1FCE4}"/>
              </a:ext>
            </a:extLst>
          </p:cNvPr>
          <p:cNvSpPr>
            <a:spLocks noGrp="1"/>
          </p:cNvSpPr>
          <p:nvPr>
            <p:ph type="sldNum" sz="quarter" idx="12"/>
          </p:nvPr>
        </p:nvSpPr>
        <p:spPr/>
        <p:txBody>
          <a:bodyPr/>
          <a:lstStyle/>
          <a:p>
            <a:fld id="{FE954997-C674-43B3-87A7-1C878AE16C45}" type="slidenum">
              <a:rPr lang="fr-FR" smtClean="0"/>
              <a:pPr/>
              <a:t>44</a:t>
            </a:fld>
            <a:endParaRPr lang="fr-FR" dirty="0"/>
          </a:p>
        </p:txBody>
      </p:sp>
    </p:spTree>
    <p:extLst>
      <p:ext uri="{BB962C8B-B14F-4D97-AF65-F5344CB8AC3E}">
        <p14:creationId xmlns:p14="http://schemas.microsoft.com/office/powerpoint/2010/main" val="1323742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p:txBody>
          <a:bodyPr>
            <a:normAutofit fontScale="90000"/>
          </a:bodyPr>
          <a:lstStyle/>
          <a:p>
            <a:r>
              <a:rPr lang="fr-FR" dirty="0"/>
              <a:t>2-2-2 Créer une session (6)</a:t>
            </a:r>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1</a:t>
            </a:r>
          </a:p>
        </p:txBody>
      </p:sp>
      <p:sp>
        <p:nvSpPr>
          <p:cNvPr id="7" name="ZoneTexte 6">
            <a:extLst>
              <a:ext uri="{FF2B5EF4-FFF2-40B4-BE49-F238E27FC236}">
                <a16:creationId xmlns:a16="http://schemas.microsoft.com/office/drawing/2014/main" id="{AD636A77-23C3-4718-A5C6-3BC724343A3C}"/>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Créer un stage / une session</a:t>
            </a:r>
          </a:p>
        </p:txBody>
      </p:sp>
      <p:cxnSp>
        <p:nvCxnSpPr>
          <p:cNvPr id="13" name="Straight Connector 103">
            <a:extLst>
              <a:ext uri="{FF2B5EF4-FFF2-40B4-BE49-F238E27FC236}">
                <a16:creationId xmlns:a16="http://schemas.microsoft.com/office/drawing/2014/main" id="{E890728B-E17F-49E3-B345-8898D94CAE9D}"/>
              </a:ext>
            </a:extLst>
          </p:cNvPr>
          <p:cNvCxnSpPr>
            <a:cxnSpLocks/>
          </p:cNvCxnSpPr>
          <p:nvPr/>
        </p:nvCxnSpPr>
        <p:spPr>
          <a:xfrm flipV="1">
            <a:off x="1548644" y="1643916"/>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59" name="Groupe 58">
            <a:extLst>
              <a:ext uri="{FF2B5EF4-FFF2-40B4-BE49-F238E27FC236}">
                <a16:creationId xmlns:a16="http://schemas.microsoft.com/office/drawing/2014/main" id="{06B717F3-65B5-41E0-AD1E-861BDB8787BE}"/>
              </a:ext>
            </a:extLst>
          </p:cNvPr>
          <p:cNvGrpSpPr/>
          <p:nvPr/>
        </p:nvGrpSpPr>
        <p:grpSpPr>
          <a:xfrm>
            <a:off x="1561283" y="1373916"/>
            <a:ext cx="1605213" cy="1269162"/>
            <a:chOff x="1573922" y="1931238"/>
            <a:chExt cx="1605213" cy="1269162"/>
          </a:xfrm>
        </p:grpSpPr>
        <p:sp>
          <p:nvSpPr>
            <p:cNvPr id="15" name="Rectangle 14">
              <a:extLst>
                <a:ext uri="{FF2B5EF4-FFF2-40B4-BE49-F238E27FC236}">
                  <a16:creationId xmlns:a16="http://schemas.microsoft.com/office/drawing/2014/main" id="{E4DDE913-B17D-4431-AB60-C2DAE3B00E69}"/>
                </a:ext>
              </a:extLst>
            </p:cNvPr>
            <p:cNvSpPr/>
            <p:nvPr/>
          </p:nvSpPr>
          <p:spPr>
            <a:xfrm>
              <a:off x="1573922" y="2384466"/>
              <a:ext cx="1605213"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a:extLst>
                <a:ext uri="{FF2B5EF4-FFF2-40B4-BE49-F238E27FC236}">
                  <a16:creationId xmlns:a16="http://schemas.microsoft.com/office/drawing/2014/main" id="{AE84DAC1-C6D4-443B-98B7-D629242C55B7}"/>
                </a:ext>
              </a:extLst>
            </p:cNvPr>
            <p:cNvSpPr txBox="1"/>
            <p:nvPr/>
          </p:nvSpPr>
          <p:spPr>
            <a:xfrm>
              <a:off x="1573922" y="2504649"/>
              <a:ext cx="1605213"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données générales</a:t>
              </a:r>
            </a:p>
          </p:txBody>
        </p:sp>
        <p:sp>
          <p:nvSpPr>
            <p:cNvPr id="17" name="Ellipse 16">
              <a:extLst>
                <a:ext uri="{FF2B5EF4-FFF2-40B4-BE49-F238E27FC236}">
                  <a16:creationId xmlns:a16="http://schemas.microsoft.com/office/drawing/2014/main" id="{EA7BADB7-BDE2-45EF-83B4-0023CB994113}"/>
                </a:ext>
              </a:extLst>
            </p:cNvPr>
            <p:cNvSpPr/>
            <p:nvPr/>
          </p:nvSpPr>
          <p:spPr>
            <a:xfrm>
              <a:off x="2106528"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8" name="ZoneTexte 17">
              <a:extLst>
                <a:ext uri="{FF2B5EF4-FFF2-40B4-BE49-F238E27FC236}">
                  <a16:creationId xmlns:a16="http://schemas.microsoft.com/office/drawing/2014/main" id="{E08D9662-27EA-49FF-B879-C18453EA927D}"/>
                </a:ext>
              </a:extLst>
            </p:cNvPr>
            <p:cNvSpPr txBox="1"/>
            <p:nvPr/>
          </p:nvSpPr>
          <p:spPr>
            <a:xfrm>
              <a:off x="2220092"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grpSp>
        <p:nvGrpSpPr>
          <p:cNvPr id="60" name="Groupe 59">
            <a:extLst>
              <a:ext uri="{FF2B5EF4-FFF2-40B4-BE49-F238E27FC236}">
                <a16:creationId xmlns:a16="http://schemas.microsoft.com/office/drawing/2014/main" id="{CFB81146-BB47-4D5E-949A-5A4C2E1E9070}"/>
              </a:ext>
            </a:extLst>
          </p:cNvPr>
          <p:cNvGrpSpPr/>
          <p:nvPr/>
        </p:nvGrpSpPr>
        <p:grpSpPr>
          <a:xfrm>
            <a:off x="3604949" y="1373916"/>
            <a:ext cx="1605213" cy="1269162"/>
            <a:chOff x="4072515" y="1931238"/>
            <a:chExt cx="1605213" cy="1269162"/>
          </a:xfrm>
        </p:grpSpPr>
        <p:sp>
          <p:nvSpPr>
            <p:cNvPr id="20" name="Rectangle 19">
              <a:extLst>
                <a:ext uri="{FF2B5EF4-FFF2-40B4-BE49-F238E27FC236}">
                  <a16:creationId xmlns:a16="http://schemas.microsoft.com/office/drawing/2014/main" id="{0F5879FA-FCC0-4290-9594-CA3FB82574D3}"/>
                </a:ext>
              </a:extLst>
            </p:cNvPr>
            <p:cNvSpPr/>
            <p:nvPr/>
          </p:nvSpPr>
          <p:spPr>
            <a:xfrm>
              <a:off x="4072515" y="2384466"/>
              <a:ext cx="1605213"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a:extLst>
                <a:ext uri="{FF2B5EF4-FFF2-40B4-BE49-F238E27FC236}">
                  <a16:creationId xmlns:a16="http://schemas.microsoft.com/office/drawing/2014/main" id="{C8385738-189C-4557-B69C-1FF99ABF88CC}"/>
                </a:ext>
              </a:extLst>
            </p:cNvPr>
            <p:cNvSpPr txBox="1"/>
            <p:nvPr/>
          </p:nvSpPr>
          <p:spPr>
            <a:xfrm>
              <a:off x="4072515" y="2504649"/>
              <a:ext cx="1605213"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du lieu</a:t>
              </a:r>
              <a:br>
                <a:rPr lang="fr-FR" sz="1600" b="1" dirty="0">
                  <a:solidFill>
                    <a:schemeClr val="tx1">
                      <a:lumMod val="65000"/>
                      <a:lumOff val="35000"/>
                    </a:schemeClr>
                  </a:solidFill>
                </a:rPr>
              </a:br>
              <a:r>
                <a:rPr lang="fr-FR" sz="1600" b="1" dirty="0">
                  <a:solidFill>
                    <a:schemeClr val="tx1">
                      <a:lumMod val="65000"/>
                      <a:lumOff val="35000"/>
                    </a:schemeClr>
                  </a:solidFill>
                </a:rPr>
                <a:t>de la session</a:t>
              </a:r>
            </a:p>
          </p:txBody>
        </p:sp>
        <p:sp>
          <p:nvSpPr>
            <p:cNvPr id="22" name="Ellipse 21">
              <a:extLst>
                <a:ext uri="{FF2B5EF4-FFF2-40B4-BE49-F238E27FC236}">
                  <a16:creationId xmlns:a16="http://schemas.microsoft.com/office/drawing/2014/main" id="{0D251484-06BB-45FF-8C58-52167DA323F6}"/>
                </a:ext>
              </a:extLst>
            </p:cNvPr>
            <p:cNvSpPr/>
            <p:nvPr/>
          </p:nvSpPr>
          <p:spPr>
            <a:xfrm>
              <a:off x="4605121"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3" name="ZoneTexte 22">
              <a:extLst>
                <a:ext uri="{FF2B5EF4-FFF2-40B4-BE49-F238E27FC236}">
                  <a16:creationId xmlns:a16="http://schemas.microsoft.com/office/drawing/2014/main" id="{F89F8DEE-D0C2-46A2-B50D-98C4CA5311DA}"/>
                </a:ext>
              </a:extLst>
            </p:cNvPr>
            <p:cNvSpPr txBox="1"/>
            <p:nvPr/>
          </p:nvSpPr>
          <p:spPr>
            <a:xfrm>
              <a:off x="4718685"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nvGrpSpPr>
          <p:cNvPr id="61" name="Groupe 60">
            <a:extLst>
              <a:ext uri="{FF2B5EF4-FFF2-40B4-BE49-F238E27FC236}">
                <a16:creationId xmlns:a16="http://schemas.microsoft.com/office/drawing/2014/main" id="{6992BCC4-98D0-4376-9BEC-DBEB156A1B68}"/>
              </a:ext>
            </a:extLst>
          </p:cNvPr>
          <p:cNvGrpSpPr/>
          <p:nvPr/>
        </p:nvGrpSpPr>
        <p:grpSpPr>
          <a:xfrm>
            <a:off x="5648615" y="1373916"/>
            <a:ext cx="1605213" cy="1342852"/>
            <a:chOff x="6571108" y="1931238"/>
            <a:chExt cx="1605213" cy="1342852"/>
          </a:xfrm>
        </p:grpSpPr>
        <p:sp>
          <p:nvSpPr>
            <p:cNvPr id="25" name="Rectangle 24">
              <a:extLst>
                <a:ext uri="{FF2B5EF4-FFF2-40B4-BE49-F238E27FC236}">
                  <a16:creationId xmlns:a16="http://schemas.microsoft.com/office/drawing/2014/main" id="{79769068-69CA-45AB-9FC0-EC86E77B4861}"/>
                </a:ext>
              </a:extLst>
            </p:cNvPr>
            <p:cNvSpPr/>
            <p:nvPr/>
          </p:nvSpPr>
          <p:spPr>
            <a:xfrm>
              <a:off x="6571108" y="2384466"/>
              <a:ext cx="1605213"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a:extLst>
                <a:ext uri="{FF2B5EF4-FFF2-40B4-BE49-F238E27FC236}">
                  <a16:creationId xmlns:a16="http://schemas.microsoft.com/office/drawing/2014/main" id="{F5415BE7-6705-44DE-A702-FED7393C2FCC}"/>
                </a:ext>
              </a:extLst>
            </p:cNvPr>
            <p:cNvSpPr txBox="1"/>
            <p:nvPr/>
          </p:nvSpPr>
          <p:spPr>
            <a:xfrm>
              <a:off x="6571108" y="2504649"/>
              <a:ext cx="1605213" cy="769441"/>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a:t>
              </a:r>
            </a:p>
            <a:p>
              <a:pPr algn="ctr"/>
              <a:r>
                <a:rPr lang="fr-FR" sz="1600" b="1" dirty="0">
                  <a:solidFill>
                    <a:schemeClr val="tx1">
                      <a:lumMod val="65000"/>
                      <a:lumOff val="35000"/>
                    </a:schemeClr>
                  </a:solidFill>
                </a:rPr>
                <a:t>périodes</a:t>
              </a:r>
            </a:p>
            <a:p>
              <a:pPr algn="ctr"/>
              <a:r>
                <a:rPr lang="fr-FR" sz="1200" b="1" dirty="0">
                  <a:solidFill>
                    <a:schemeClr val="tx1">
                      <a:lumMod val="65000"/>
                      <a:lumOff val="35000"/>
                    </a:schemeClr>
                  </a:solidFill>
                </a:rPr>
                <a:t>(le cas échéant)</a:t>
              </a:r>
              <a:endParaRPr lang="fr-FR" sz="1600" b="1" dirty="0">
                <a:solidFill>
                  <a:schemeClr val="tx1">
                    <a:lumMod val="65000"/>
                    <a:lumOff val="35000"/>
                  </a:schemeClr>
                </a:solidFill>
              </a:endParaRPr>
            </a:p>
          </p:txBody>
        </p:sp>
        <p:sp>
          <p:nvSpPr>
            <p:cNvPr id="27" name="Ellipse 26">
              <a:extLst>
                <a:ext uri="{FF2B5EF4-FFF2-40B4-BE49-F238E27FC236}">
                  <a16:creationId xmlns:a16="http://schemas.microsoft.com/office/drawing/2014/main" id="{0F849B4C-1656-42B3-8D97-97C4D9332719}"/>
                </a:ext>
              </a:extLst>
            </p:cNvPr>
            <p:cNvSpPr/>
            <p:nvPr/>
          </p:nvSpPr>
          <p:spPr>
            <a:xfrm>
              <a:off x="7103714"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8" name="ZoneTexte 27">
              <a:extLst>
                <a:ext uri="{FF2B5EF4-FFF2-40B4-BE49-F238E27FC236}">
                  <a16:creationId xmlns:a16="http://schemas.microsoft.com/office/drawing/2014/main" id="{D71730AD-1FF2-45E6-83E1-E7899A9BB442}"/>
                </a:ext>
              </a:extLst>
            </p:cNvPr>
            <p:cNvSpPr txBox="1"/>
            <p:nvPr/>
          </p:nvSpPr>
          <p:spPr>
            <a:xfrm>
              <a:off x="7217278"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grpSp>
        <p:nvGrpSpPr>
          <p:cNvPr id="62" name="Groupe 61">
            <a:extLst>
              <a:ext uri="{FF2B5EF4-FFF2-40B4-BE49-F238E27FC236}">
                <a16:creationId xmlns:a16="http://schemas.microsoft.com/office/drawing/2014/main" id="{A4FF3E4D-8407-4E96-A32E-5F65ADAC7632}"/>
              </a:ext>
            </a:extLst>
          </p:cNvPr>
          <p:cNvGrpSpPr/>
          <p:nvPr/>
        </p:nvGrpSpPr>
        <p:grpSpPr>
          <a:xfrm>
            <a:off x="7692281" y="1373916"/>
            <a:ext cx="1605213" cy="1269162"/>
            <a:chOff x="8516807" y="1931238"/>
            <a:chExt cx="1605213" cy="1269162"/>
          </a:xfrm>
        </p:grpSpPr>
        <p:sp>
          <p:nvSpPr>
            <p:cNvPr id="30" name="Rectangle 29">
              <a:extLst>
                <a:ext uri="{FF2B5EF4-FFF2-40B4-BE49-F238E27FC236}">
                  <a16:creationId xmlns:a16="http://schemas.microsoft.com/office/drawing/2014/main" id="{7988DF31-052F-4BB7-A34A-BC4BFFBDD4C9}"/>
                </a:ext>
              </a:extLst>
            </p:cNvPr>
            <p:cNvSpPr/>
            <p:nvPr/>
          </p:nvSpPr>
          <p:spPr>
            <a:xfrm>
              <a:off x="8516807" y="2384466"/>
              <a:ext cx="1605213"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ZoneTexte 30">
              <a:extLst>
                <a:ext uri="{FF2B5EF4-FFF2-40B4-BE49-F238E27FC236}">
                  <a16:creationId xmlns:a16="http://schemas.microsoft.com/office/drawing/2014/main" id="{77406D94-8612-4461-984A-DE85B2549596}"/>
                </a:ext>
              </a:extLst>
            </p:cNvPr>
            <p:cNvSpPr txBox="1"/>
            <p:nvPr/>
          </p:nvSpPr>
          <p:spPr>
            <a:xfrm>
              <a:off x="8516807" y="2504649"/>
              <a:ext cx="1605213"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des règles d’inscription</a:t>
              </a:r>
            </a:p>
          </p:txBody>
        </p:sp>
        <p:sp>
          <p:nvSpPr>
            <p:cNvPr id="32" name="Ellipse 31">
              <a:extLst>
                <a:ext uri="{FF2B5EF4-FFF2-40B4-BE49-F238E27FC236}">
                  <a16:creationId xmlns:a16="http://schemas.microsoft.com/office/drawing/2014/main" id="{56775015-39B2-4BD0-85A8-646A42AB740A}"/>
                </a:ext>
              </a:extLst>
            </p:cNvPr>
            <p:cNvSpPr/>
            <p:nvPr/>
          </p:nvSpPr>
          <p:spPr>
            <a:xfrm>
              <a:off x="9049413"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3" name="ZoneTexte 32">
              <a:extLst>
                <a:ext uri="{FF2B5EF4-FFF2-40B4-BE49-F238E27FC236}">
                  <a16:creationId xmlns:a16="http://schemas.microsoft.com/office/drawing/2014/main" id="{02FB0C50-F071-46C8-A303-26FE4666DD06}"/>
                </a:ext>
              </a:extLst>
            </p:cNvPr>
            <p:cNvSpPr txBox="1"/>
            <p:nvPr/>
          </p:nvSpPr>
          <p:spPr>
            <a:xfrm>
              <a:off x="9162977" y="1970406"/>
              <a:ext cx="312872" cy="461665"/>
            </a:xfrm>
            <a:prstGeom prst="rect">
              <a:avLst/>
            </a:prstGeom>
            <a:noFill/>
          </p:spPr>
          <p:txBody>
            <a:bodyPr wrap="square" rtlCol="0">
              <a:spAutoFit/>
            </a:bodyPr>
            <a:lstStyle/>
            <a:p>
              <a:r>
                <a:rPr lang="fr-FR" sz="2400" b="1" dirty="0">
                  <a:solidFill>
                    <a:schemeClr val="bg1"/>
                  </a:solidFill>
                </a:rPr>
                <a:t>4</a:t>
              </a:r>
              <a:endParaRPr lang="fr-FR" b="1" dirty="0">
                <a:solidFill>
                  <a:schemeClr val="bg1"/>
                </a:solidFill>
              </a:endParaRPr>
            </a:p>
          </p:txBody>
        </p:sp>
      </p:grpSp>
      <p:grpSp>
        <p:nvGrpSpPr>
          <p:cNvPr id="63" name="Groupe 62">
            <a:extLst>
              <a:ext uri="{FF2B5EF4-FFF2-40B4-BE49-F238E27FC236}">
                <a16:creationId xmlns:a16="http://schemas.microsoft.com/office/drawing/2014/main" id="{24720A62-6699-46ED-A8C0-8F9493180DC8}"/>
              </a:ext>
            </a:extLst>
          </p:cNvPr>
          <p:cNvGrpSpPr/>
          <p:nvPr/>
        </p:nvGrpSpPr>
        <p:grpSpPr>
          <a:xfrm>
            <a:off x="9735948" y="1373916"/>
            <a:ext cx="1605213" cy="1269162"/>
            <a:chOff x="9748587" y="1931238"/>
            <a:chExt cx="1605213" cy="1269162"/>
          </a:xfrm>
        </p:grpSpPr>
        <p:sp>
          <p:nvSpPr>
            <p:cNvPr id="55" name="Rectangle 54">
              <a:extLst>
                <a:ext uri="{FF2B5EF4-FFF2-40B4-BE49-F238E27FC236}">
                  <a16:creationId xmlns:a16="http://schemas.microsoft.com/office/drawing/2014/main" id="{E8F39FC6-3291-4E32-A70F-1B94F2250EF2}"/>
                </a:ext>
              </a:extLst>
            </p:cNvPr>
            <p:cNvSpPr/>
            <p:nvPr/>
          </p:nvSpPr>
          <p:spPr>
            <a:xfrm>
              <a:off x="9748587" y="2384466"/>
              <a:ext cx="1605213"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ZoneTexte 55">
              <a:extLst>
                <a:ext uri="{FF2B5EF4-FFF2-40B4-BE49-F238E27FC236}">
                  <a16:creationId xmlns:a16="http://schemas.microsoft.com/office/drawing/2014/main" id="{192E4EC8-2D2C-453A-8343-F24711EABD7C}"/>
                </a:ext>
              </a:extLst>
            </p:cNvPr>
            <p:cNvSpPr txBox="1"/>
            <p:nvPr/>
          </p:nvSpPr>
          <p:spPr>
            <a:xfrm>
              <a:off x="9748587" y="2504649"/>
              <a:ext cx="1605213"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Saisie de l’animateur</a:t>
              </a:r>
            </a:p>
          </p:txBody>
        </p:sp>
        <p:sp>
          <p:nvSpPr>
            <p:cNvPr id="57" name="Ellipse 56">
              <a:extLst>
                <a:ext uri="{FF2B5EF4-FFF2-40B4-BE49-F238E27FC236}">
                  <a16:creationId xmlns:a16="http://schemas.microsoft.com/office/drawing/2014/main" id="{BB46DEC2-74C6-4FEE-BF96-A42153701ADF}"/>
                </a:ext>
              </a:extLst>
            </p:cNvPr>
            <p:cNvSpPr/>
            <p:nvPr/>
          </p:nvSpPr>
          <p:spPr>
            <a:xfrm>
              <a:off x="10281193"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8" name="ZoneTexte 57">
              <a:extLst>
                <a:ext uri="{FF2B5EF4-FFF2-40B4-BE49-F238E27FC236}">
                  <a16:creationId xmlns:a16="http://schemas.microsoft.com/office/drawing/2014/main" id="{1095F571-824F-409D-87B9-FAD76E93238E}"/>
                </a:ext>
              </a:extLst>
            </p:cNvPr>
            <p:cNvSpPr txBox="1"/>
            <p:nvPr/>
          </p:nvSpPr>
          <p:spPr>
            <a:xfrm>
              <a:off x="10394757" y="1970406"/>
              <a:ext cx="312872" cy="461665"/>
            </a:xfrm>
            <a:prstGeom prst="rect">
              <a:avLst/>
            </a:prstGeom>
            <a:noFill/>
          </p:spPr>
          <p:txBody>
            <a:bodyPr wrap="square" rtlCol="0">
              <a:spAutoFit/>
            </a:bodyPr>
            <a:lstStyle/>
            <a:p>
              <a:r>
                <a:rPr lang="fr-FR" sz="2400" b="1" dirty="0">
                  <a:solidFill>
                    <a:schemeClr val="bg1"/>
                  </a:solidFill>
                </a:rPr>
                <a:t>5</a:t>
              </a:r>
              <a:endParaRPr lang="fr-FR" b="1" dirty="0">
                <a:solidFill>
                  <a:schemeClr val="bg1"/>
                </a:solidFill>
              </a:endParaRPr>
            </a:p>
          </p:txBody>
        </p:sp>
      </p:grpSp>
      <p:cxnSp>
        <p:nvCxnSpPr>
          <p:cNvPr id="74" name="Straight Connector 103">
            <a:extLst>
              <a:ext uri="{FF2B5EF4-FFF2-40B4-BE49-F238E27FC236}">
                <a16:creationId xmlns:a16="http://schemas.microsoft.com/office/drawing/2014/main" id="{F94A4B4A-1767-44FA-AD97-72A8C99EC19D}"/>
              </a:ext>
            </a:extLst>
          </p:cNvPr>
          <p:cNvCxnSpPr>
            <a:cxnSpLocks/>
          </p:cNvCxnSpPr>
          <p:nvPr/>
        </p:nvCxnSpPr>
        <p:spPr>
          <a:xfrm flipV="1">
            <a:off x="9735736" y="2751595"/>
            <a:ext cx="1617852"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sp>
        <p:nvSpPr>
          <p:cNvPr id="75" name="Triangle isocèle 74">
            <a:extLst>
              <a:ext uri="{FF2B5EF4-FFF2-40B4-BE49-F238E27FC236}">
                <a16:creationId xmlns:a16="http://schemas.microsoft.com/office/drawing/2014/main" id="{B770071D-D0A2-47BC-93E7-228594C655E5}"/>
              </a:ext>
            </a:extLst>
          </p:cNvPr>
          <p:cNvSpPr/>
          <p:nvPr/>
        </p:nvSpPr>
        <p:spPr>
          <a:xfrm rot="10800000">
            <a:off x="10278668" y="2740962"/>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ZoneTexte 49">
            <a:extLst>
              <a:ext uri="{FF2B5EF4-FFF2-40B4-BE49-F238E27FC236}">
                <a16:creationId xmlns:a16="http://schemas.microsoft.com/office/drawing/2014/main" id="{DADC24A7-24D4-4966-BB4A-1B6920902F59}"/>
              </a:ext>
            </a:extLst>
          </p:cNvPr>
          <p:cNvSpPr txBox="1"/>
          <p:nvPr/>
        </p:nvSpPr>
        <p:spPr>
          <a:xfrm>
            <a:off x="2207582" y="3308226"/>
            <a:ext cx="9146218" cy="830997"/>
          </a:xfrm>
          <a:prstGeom prst="rect">
            <a:avLst/>
          </a:prstGeom>
          <a:noFill/>
        </p:spPr>
        <p:txBody>
          <a:bodyPr wrap="square">
            <a:spAutoFit/>
          </a:bodyPr>
          <a:lstStyle/>
          <a:p>
            <a:r>
              <a:rPr lang="fr-FR" sz="1600" i="1" dirty="0"/>
              <a:t>La saisie d’un ou plusieurs animateurs (formateurs) internes ou externes est facultative. Les animateurs doivent avoir été préalablement saisis dans RenoiRH-formation. </a:t>
            </a:r>
          </a:p>
          <a:p>
            <a:r>
              <a:rPr lang="fr-FR" sz="1600" i="1" dirty="0"/>
              <a:t>La gestion des animateurs est une fonctionnalité complexe qui sera analysée dans un second temps.</a:t>
            </a:r>
          </a:p>
        </p:txBody>
      </p:sp>
      <p:sp>
        <p:nvSpPr>
          <p:cNvPr id="52" name="Freeform 384">
            <a:extLst>
              <a:ext uri="{FF2B5EF4-FFF2-40B4-BE49-F238E27FC236}">
                <a16:creationId xmlns:a16="http://schemas.microsoft.com/office/drawing/2014/main" id="{9B282FA2-AB47-4911-B797-000B0C7C3D58}"/>
              </a:ext>
            </a:extLst>
          </p:cNvPr>
          <p:cNvSpPr/>
          <p:nvPr/>
        </p:nvSpPr>
        <p:spPr>
          <a:xfrm>
            <a:off x="1548644" y="3425461"/>
            <a:ext cx="468000" cy="468000"/>
          </a:xfrm>
          <a:custGeom>
            <a:avLst/>
            <a:gdLst/>
            <a:ahLst/>
            <a:cxnLst/>
            <a:rect l="l" t="t" r="r" b="b"/>
            <a:pathLst>
              <a:path w="432707" h="432707">
                <a:moveTo>
                  <a:pt x="81132" y="0"/>
                </a:moveTo>
                <a:lnTo>
                  <a:pt x="351575" y="0"/>
                </a:lnTo>
                <a:cubicBezTo>
                  <a:pt x="373924" y="0"/>
                  <a:pt x="393033" y="7935"/>
                  <a:pt x="408902" y="23805"/>
                </a:cubicBezTo>
                <a:cubicBezTo>
                  <a:pt x="424772" y="39674"/>
                  <a:pt x="432707" y="58784"/>
                  <a:pt x="432707" y="81133"/>
                </a:cubicBezTo>
                <a:lnTo>
                  <a:pt x="432707" y="351574"/>
                </a:lnTo>
                <a:cubicBezTo>
                  <a:pt x="432707" y="373924"/>
                  <a:pt x="424772" y="393033"/>
                  <a:pt x="408902" y="408902"/>
                </a:cubicBezTo>
                <a:cubicBezTo>
                  <a:pt x="393033" y="424772"/>
                  <a:pt x="373924" y="432707"/>
                  <a:pt x="351575" y="432707"/>
                </a:cubicBezTo>
                <a:lnTo>
                  <a:pt x="81132" y="432707"/>
                </a:lnTo>
                <a:cubicBezTo>
                  <a:pt x="58784" y="432707"/>
                  <a:pt x="39674" y="424772"/>
                  <a:pt x="23805" y="408902"/>
                </a:cubicBezTo>
                <a:cubicBezTo>
                  <a:pt x="7935" y="393033"/>
                  <a:pt x="0" y="373924"/>
                  <a:pt x="0" y="351574"/>
                </a:cubicBezTo>
                <a:lnTo>
                  <a:pt x="0" y="81133"/>
                </a:lnTo>
                <a:cubicBezTo>
                  <a:pt x="0" y="58784"/>
                  <a:pt x="7935" y="39674"/>
                  <a:pt x="23805" y="23805"/>
                </a:cubicBezTo>
                <a:cubicBezTo>
                  <a:pt x="39674" y="7935"/>
                  <a:pt x="58784" y="0"/>
                  <a:pt x="81132" y="0"/>
                </a:cubicBezTo>
                <a:close/>
                <a:moveTo>
                  <a:pt x="324530" y="97472"/>
                </a:moveTo>
                <a:cubicBezTo>
                  <a:pt x="319647" y="97472"/>
                  <a:pt x="315422" y="99256"/>
                  <a:pt x="311854" y="102824"/>
                </a:cubicBezTo>
                <a:lnTo>
                  <a:pt x="180294" y="234383"/>
                </a:lnTo>
                <a:lnTo>
                  <a:pt x="120854" y="174942"/>
                </a:lnTo>
                <a:cubicBezTo>
                  <a:pt x="117285" y="171374"/>
                  <a:pt x="113059" y="169590"/>
                  <a:pt x="108177" y="169590"/>
                </a:cubicBezTo>
                <a:cubicBezTo>
                  <a:pt x="103294" y="169590"/>
                  <a:pt x="99068" y="171374"/>
                  <a:pt x="95500" y="174942"/>
                </a:cubicBezTo>
                <a:lnTo>
                  <a:pt x="66766" y="203677"/>
                </a:lnTo>
                <a:cubicBezTo>
                  <a:pt x="63196" y="207245"/>
                  <a:pt x="61413" y="211471"/>
                  <a:pt x="61413" y="216353"/>
                </a:cubicBezTo>
                <a:cubicBezTo>
                  <a:pt x="61413" y="221236"/>
                  <a:pt x="63196" y="225462"/>
                  <a:pt x="66766" y="229030"/>
                </a:cubicBezTo>
                <a:lnTo>
                  <a:pt x="167618" y="329883"/>
                </a:lnTo>
                <a:cubicBezTo>
                  <a:pt x="171186" y="333451"/>
                  <a:pt x="175412" y="335235"/>
                  <a:pt x="180294" y="335235"/>
                </a:cubicBezTo>
                <a:cubicBezTo>
                  <a:pt x="185178" y="335235"/>
                  <a:pt x="189402" y="333451"/>
                  <a:pt x="192972" y="329883"/>
                </a:cubicBezTo>
                <a:lnTo>
                  <a:pt x="365942" y="156913"/>
                </a:lnTo>
                <a:cubicBezTo>
                  <a:pt x="369510" y="153344"/>
                  <a:pt x="371294" y="149119"/>
                  <a:pt x="371294" y="144236"/>
                </a:cubicBezTo>
                <a:cubicBezTo>
                  <a:pt x="371294" y="139353"/>
                  <a:pt x="369510" y="135127"/>
                  <a:pt x="365942" y="131559"/>
                </a:cubicBezTo>
                <a:lnTo>
                  <a:pt x="337207" y="102824"/>
                </a:lnTo>
                <a:cubicBezTo>
                  <a:pt x="333638" y="99256"/>
                  <a:pt x="329413" y="97472"/>
                  <a:pt x="324530" y="97472"/>
                </a:cubicBezTo>
                <a:close/>
              </a:path>
            </a:pathLst>
          </a:custGeom>
          <a:solidFill>
            <a:srgbClr val="00A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53" name="Rectangle : avec coins arrondis en diagonale 52">
            <a:extLst>
              <a:ext uri="{FF2B5EF4-FFF2-40B4-BE49-F238E27FC236}">
                <a16:creationId xmlns:a16="http://schemas.microsoft.com/office/drawing/2014/main" id="{C8447326-D6C0-4E06-A77B-979C0B23E191}"/>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54" name="Rectangle : avec coins arrondis en diagonale 53">
            <a:extLst>
              <a:ext uri="{FF2B5EF4-FFF2-40B4-BE49-F238E27FC236}">
                <a16:creationId xmlns:a16="http://schemas.microsoft.com/office/drawing/2014/main" id="{97048EBD-D0E5-4584-84C5-B12B4D442640}"/>
              </a:ext>
            </a:extLst>
          </p:cNvPr>
          <p:cNvSpPr/>
          <p:nvPr/>
        </p:nvSpPr>
        <p:spPr>
          <a:xfrm>
            <a:off x="60960" y="1604709"/>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 –</a:t>
            </a:r>
            <a:br>
              <a:rPr lang="fr-FR" sz="1000" dirty="0"/>
            </a:br>
            <a:r>
              <a:rPr lang="fr-FR" sz="1000" dirty="0"/>
              <a:t>Stage / Session</a:t>
            </a:r>
          </a:p>
        </p:txBody>
      </p:sp>
      <p:sp>
        <p:nvSpPr>
          <p:cNvPr id="64" name="Rectangle : avec coins arrondis en diagonale 63">
            <a:extLst>
              <a:ext uri="{FF2B5EF4-FFF2-40B4-BE49-F238E27FC236}">
                <a16:creationId xmlns:a16="http://schemas.microsoft.com/office/drawing/2014/main" id="{CA506B6E-8650-4D4A-8323-47D19E1D8F09}"/>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65" name="Rectangle : avec coins arrondis en diagonale 64">
            <a:extLst>
              <a:ext uri="{FF2B5EF4-FFF2-40B4-BE49-F238E27FC236}">
                <a16:creationId xmlns:a16="http://schemas.microsoft.com/office/drawing/2014/main" id="{B2CC519B-E042-41B4-846B-10F2EA43494C}"/>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66" name="Rectangle : avec coins arrondis en diagonale 65">
            <a:extLst>
              <a:ext uri="{FF2B5EF4-FFF2-40B4-BE49-F238E27FC236}">
                <a16:creationId xmlns:a16="http://schemas.microsoft.com/office/drawing/2014/main" id="{409A8C84-393D-4319-B5FB-5ACC660DA48D}"/>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79" name="Rectangle : avec coins arrondis en diagonale 78">
            <a:extLst>
              <a:ext uri="{FF2B5EF4-FFF2-40B4-BE49-F238E27FC236}">
                <a16:creationId xmlns:a16="http://schemas.microsoft.com/office/drawing/2014/main" id="{48ADA7B0-579B-4E82-B428-782DF3E5258F}"/>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80" name="Rectangle : avec coins arrondis en diagonale 79">
            <a:extLst>
              <a:ext uri="{FF2B5EF4-FFF2-40B4-BE49-F238E27FC236}">
                <a16:creationId xmlns:a16="http://schemas.microsoft.com/office/drawing/2014/main" id="{ACC764E4-CE70-4C26-ACCB-1D395E9E0CC3}"/>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81" name="Rectangle : avec coins arrondis en diagonale 80">
            <a:extLst>
              <a:ext uri="{FF2B5EF4-FFF2-40B4-BE49-F238E27FC236}">
                <a16:creationId xmlns:a16="http://schemas.microsoft.com/office/drawing/2014/main" id="{65ECFECA-E3B8-46A2-8318-1C24D9107D93}"/>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82" name="Rectangle : avec coins arrondis en diagonale 81">
            <a:extLst>
              <a:ext uri="{FF2B5EF4-FFF2-40B4-BE49-F238E27FC236}">
                <a16:creationId xmlns:a16="http://schemas.microsoft.com/office/drawing/2014/main" id="{678074A6-B047-4061-8788-CEFB3F510DCB}"/>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3" name="Espace réservé de la date 2">
            <a:extLst>
              <a:ext uri="{FF2B5EF4-FFF2-40B4-BE49-F238E27FC236}">
                <a16:creationId xmlns:a16="http://schemas.microsoft.com/office/drawing/2014/main" id="{317A23ED-01D6-45F2-A4B3-B7EA05CF6831}"/>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7E0AF1B7-2A87-4CD0-AB57-B6FA039096B6}"/>
              </a:ext>
            </a:extLst>
          </p:cNvPr>
          <p:cNvSpPr>
            <a:spLocks noGrp="1"/>
          </p:cNvSpPr>
          <p:nvPr>
            <p:ph type="sldNum" sz="quarter" idx="12"/>
          </p:nvPr>
        </p:nvSpPr>
        <p:spPr/>
        <p:txBody>
          <a:bodyPr/>
          <a:lstStyle/>
          <a:p>
            <a:fld id="{FE954997-C674-43B3-87A7-1C878AE16C45}" type="slidenum">
              <a:rPr lang="fr-FR" smtClean="0"/>
              <a:pPr/>
              <a:t>45</a:t>
            </a:fld>
            <a:endParaRPr lang="fr-FR" dirty="0"/>
          </a:p>
        </p:txBody>
      </p:sp>
    </p:spTree>
    <p:extLst>
      <p:ext uri="{BB962C8B-B14F-4D97-AF65-F5344CB8AC3E}">
        <p14:creationId xmlns:p14="http://schemas.microsoft.com/office/powerpoint/2010/main" val="3158066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p:txBody>
          <a:bodyPr>
            <a:normAutofit fontScale="90000"/>
          </a:bodyPr>
          <a:lstStyle/>
          <a:p>
            <a:r>
              <a:rPr lang="fr-FR" dirty="0"/>
              <a:t>2-2-3 Les différents états d’une session</a:t>
            </a:r>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1</a:t>
            </a:r>
          </a:p>
        </p:txBody>
      </p:sp>
      <p:sp>
        <p:nvSpPr>
          <p:cNvPr id="7" name="ZoneTexte 6">
            <a:extLst>
              <a:ext uri="{FF2B5EF4-FFF2-40B4-BE49-F238E27FC236}">
                <a16:creationId xmlns:a16="http://schemas.microsoft.com/office/drawing/2014/main" id="{AD636A77-23C3-4718-A5C6-3BC724343A3C}"/>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Créer un stage / une session</a:t>
            </a:r>
          </a:p>
        </p:txBody>
      </p:sp>
      <p:graphicFrame>
        <p:nvGraphicFramePr>
          <p:cNvPr id="6" name="Tableau 5">
            <a:extLst>
              <a:ext uri="{FF2B5EF4-FFF2-40B4-BE49-F238E27FC236}">
                <a16:creationId xmlns:a16="http://schemas.microsoft.com/office/drawing/2014/main" id="{5A867580-B616-40F5-A929-576C7F753D10}"/>
              </a:ext>
            </a:extLst>
          </p:cNvPr>
          <p:cNvGraphicFramePr>
            <a:graphicFrameLocks noGrp="1"/>
          </p:cNvGraphicFramePr>
          <p:nvPr>
            <p:extLst>
              <p:ext uri="{D42A27DB-BD31-4B8C-83A1-F6EECF244321}">
                <p14:modId xmlns:p14="http://schemas.microsoft.com/office/powerpoint/2010/main" val="118361126"/>
              </p:ext>
            </p:extLst>
          </p:nvPr>
        </p:nvGraphicFramePr>
        <p:xfrm>
          <a:off x="1910080" y="1131249"/>
          <a:ext cx="9316719" cy="4628445"/>
        </p:xfrm>
        <a:graphic>
          <a:graphicData uri="http://schemas.openxmlformats.org/drawingml/2006/table">
            <a:tbl>
              <a:tblPr firstRow="1" firstCol="1" bandRow="1"/>
              <a:tblGrid>
                <a:gridCol w="1879600">
                  <a:extLst>
                    <a:ext uri="{9D8B030D-6E8A-4147-A177-3AD203B41FA5}">
                      <a16:colId xmlns:a16="http://schemas.microsoft.com/office/drawing/2014/main" val="3200760684"/>
                    </a:ext>
                  </a:extLst>
                </a:gridCol>
                <a:gridCol w="7437119">
                  <a:extLst>
                    <a:ext uri="{9D8B030D-6E8A-4147-A177-3AD203B41FA5}">
                      <a16:colId xmlns:a16="http://schemas.microsoft.com/office/drawing/2014/main" val="1516389041"/>
                    </a:ext>
                  </a:extLst>
                </a:gridCol>
              </a:tblGrid>
              <a:tr h="491966">
                <a:tc>
                  <a:txBody>
                    <a:bodyPr/>
                    <a:lstStyle/>
                    <a:p>
                      <a:pPr marL="92075" indent="0" algn="ctr"/>
                      <a:r>
                        <a:rPr lang="fr-FR" sz="1600" b="1" dirty="0">
                          <a:effectLst/>
                          <a:latin typeface="Calibri" panose="020F0502020204030204" pitchFamily="34" charset="0"/>
                          <a:ea typeface="Calibri" panose="020F0502020204030204" pitchFamily="34" charset="0"/>
                          <a:cs typeface="Times New Roman" panose="02020603050405020304" pitchFamily="18" charset="0"/>
                        </a:rPr>
                        <a:t>Etat de la session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502" marR="445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2075" indent="0" algn="ct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Signification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502" marR="445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5325542"/>
                  </a:ext>
                </a:extLst>
              </a:tr>
              <a:tr h="761484">
                <a:tc>
                  <a:txBody>
                    <a:bodyPr/>
                    <a:lstStyle/>
                    <a:p>
                      <a:pPr marL="92075" indent="0" algn="ctr"/>
                      <a:r>
                        <a:rPr lang="fr-FR" sz="1600" b="1" dirty="0">
                          <a:effectLst/>
                          <a:latin typeface="Calibri" panose="020F0502020204030204" pitchFamily="34" charset="0"/>
                          <a:ea typeface="Calibri" panose="020F0502020204030204" pitchFamily="34" charset="0"/>
                          <a:cs typeface="Times New Roman" panose="02020603050405020304" pitchFamily="18" charset="0"/>
                        </a:rPr>
                        <a:t>En préparation</a:t>
                      </a:r>
                    </a:p>
                  </a:txBody>
                  <a:tcPr marL="44502" marR="445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92075" indent="0"/>
                      <a:r>
                        <a:rPr lang="fr-FR" sz="1600" dirty="0">
                          <a:effectLst/>
                          <a:latin typeface="Calibri" panose="020F0502020204030204" pitchFamily="34" charset="0"/>
                          <a:ea typeface="Calibri" panose="020F0502020204030204" pitchFamily="34" charset="0"/>
                          <a:cs typeface="Times New Roman" panose="02020603050405020304" pitchFamily="18" charset="0"/>
                        </a:rPr>
                        <a:t>La session a été créée et la description de la session est en cours de définition (organisation générale). Les inscriptions ne sont pas encore possibles.</a:t>
                      </a:r>
                    </a:p>
                  </a:txBody>
                  <a:tcPr marL="44502" marR="445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161858394"/>
                  </a:ext>
                </a:extLst>
              </a:tr>
              <a:tr h="108000">
                <a:tc>
                  <a:txBody>
                    <a:bodyPr/>
                    <a:lstStyle/>
                    <a:p>
                      <a:pPr marL="92075" indent="0" algn="ctr"/>
                      <a:endParaRPr lang="fr-FR" sz="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502" marR="445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0"/>
                      <a:endParaRPr lang="fr-FR" sz="200" dirty="0">
                        <a:effectLst/>
                        <a:latin typeface="Calibri" panose="020F0502020204030204" pitchFamily="34" charset="0"/>
                        <a:ea typeface="Calibri" panose="020F0502020204030204" pitchFamily="34" charset="0"/>
                        <a:cs typeface="Times New Roman" panose="02020603050405020304" pitchFamily="18" charset="0"/>
                      </a:endParaRPr>
                    </a:p>
                  </a:txBody>
                  <a:tcPr marL="44502" marR="445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9003714"/>
                  </a:ext>
                </a:extLst>
              </a:tr>
              <a:tr h="799141">
                <a:tc>
                  <a:txBody>
                    <a:bodyPr/>
                    <a:lstStyle/>
                    <a:p>
                      <a:pPr marL="92075" indent="0" algn="ctr"/>
                      <a:r>
                        <a:rPr lang="fr-FR" sz="1600" b="1" dirty="0">
                          <a:effectLst/>
                          <a:latin typeface="Calibri" panose="020F0502020204030204" pitchFamily="34" charset="0"/>
                          <a:ea typeface="Calibri" panose="020F0502020204030204" pitchFamily="34" charset="0"/>
                          <a:cs typeface="Times New Roman" panose="02020603050405020304" pitchFamily="18" charset="0"/>
                        </a:rPr>
                        <a:t>Planifiée / Ouverte</a:t>
                      </a:r>
                    </a:p>
                  </a:txBody>
                  <a:tcPr marL="44502" marR="445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92075" indent="0"/>
                      <a:r>
                        <a:rPr lang="fr-FR" sz="1600" dirty="0">
                          <a:effectLst/>
                          <a:latin typeface="Calibri" panose="020F0502020204030204" pitchFamily="34" charset="0"/>
                          <a:ea typeface="Calibri" panose="020F0502020204030204" pitchFamily="34" charset="0"/>
                          <a:cs typeface="Times New Roman" panose="02020603050405020304" pitchFamily="18" charset="0"/>
                        </a:rPr>
                        <a:t>Des dates de début et de fin (ou des périodes) ont été renseignées et les règles d’inscription ont été définies. Les inscriptions sont possibles. Les</a:t>
                      </a:r>
                      <a:r>
                        <a:rPr lang="fr-FR" sz="1600" baseline="0" dirty="0">
                          <a:effectLst/>
                          <a:latin typeface="Calibri" panose="020F0502020204030204" pitchFamily="34" charset="0"/>
                          <a:ea typeface="Calibri" panose="020F0502020204030204" pitchFamily="34" charset="0"/>
                          <a:cs typeface="Times New Roman" panose="02020603050405020304" pitchFamily="18" charset="0"/>
                        </a:rPr>
                        <a:t> convocations peuvent être envoyées.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502" marR="445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438801586"/>
                  </a:ext>
                </a:extLst>
              </a:tr>
              <a:tr h="108000">
                <a:tc>
                  <a:txBody>
                    <a:bodyPr/>
                    <a:lstStyle/>
                    <a:p>
                      <a:pPr marL="92075" indent="0" algn="ctr"/>
                      <a:endParaRPr lang="fr-FR" sz="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502" marR="445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0"/>
                      <a:endParaRPr lang="fr-FR" sz="200" dirty="0">
                        <a:effectLst/>
                        <a:latin typeface="Calibri" panose="020F0502020204030204" pitchFamily="34" charset="0"/>
                        <a:ea typeface="Calibri" panose="020F0502020204030204" pitchFamily="34" charset="0"/>
                        <a:cs typeface="Times New Roman" panose="02020603050405020304" pitchFamily="18" charset="0"/>
                      </a:endParaRPr>
                    </a:p>
                  </a:txBody>
                  <a:tcPr marL="44502" marR="445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1229312"/>
                  </a:ext>
                </a:extLst>
              </a:tr>
              <a:tr h="108783">
                <a:tc>
                  <a:txBody>
                    <a:bodyPr/>
                    <a:lstStyle/>
                    <a:p>
                      <a:pPr marL="92075" indent="0" algn="ctr"/>
                      <a:r>
                        <a:rPr lang="fr-FR" sz="1600" b="0" dirty="0">
                          <a:effectLst/>
                          <a:latin typeface="Calibri" panose="020F0502020204030204" pitchFamily="34" charset="0"/>
                          <a:ea typeface="Calibri" panose="020F0502020204030204" pitchFamily="34" charset="0"/>
                          <a:cs typeface="Times New Roman" panose="02020603050405020304" pitchFamily="18" charset="0"/>
                        </a:rPr>
                        <a:t>Annulée</a:t>
                      </a:r>
                    </a:p>
                  </a:txBody>
                  <a:tcPr marL="44502" marR="445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92075" indent="0"/>
                      <a:r>
                        <a:rPr lang="fr-FR" sz="1600" dirty="0">
                          <a:effectLst/>
                          <a:latin typeface="Calibri" panose="020F0502020204030204" pitchFamily="34" charset="0"/>
                          <a:ea typeface="Calibri" panose="020F0502020204030204" pitchFamily="34" charset="0"/>
                          <a:cs typeface="Times New Roman" panose="02020603050405020304" pitchFamily="18" charset="0"/>
                        </a:rPr>
                        <a:t>La session a été annulée.</a:t>
                      </a:r>
                    </a:p>
                  </a:txBody>
                  <a:tcPr marL="44502" marR="445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633767675"/>
                  </a:ext>
                </a:extLst>
              </a:tr>
              <a:tr h="108000">
                <a:tc>
                  <a:txBody>
                    <a:bodyPr/>
                    <a:lstStyle/>
                    <a:p>
                      <a:pPr marL="92075" indent="0" algn="ctr"/>
                      <a:endParaRPr lang="fr-FR" sz="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502" marR="445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0"/>
                      <a:endParaRPr lang="fr-FR" sz="200" dirty="0">
                        <a:effectLst/>
                        <a:latin typeface="Calibri" panose="020F0502020204030204" pitchFamily="34" charset="0"/>
                        <a:ea typeface="Calibri" panose="020F0502020204030204" pitchFamily="34" charset="0"/>
                        <a:cs typeface="Times New Roman" panose="02020603050405020304" pitchFamily="18" charset="0"/>
                      </a:endParaRPr>
                    </a:p>
                  </a:txBody>
                  <a:tcPr marL="44502" marR="445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45832"/>
                  </a:ext>
                </a:extLst>
              </a:tr>
              <a:tr h="768581">
                <a:tc>
                  <a:txBody>
                    <a:bodyPr/>
                    <a:lstStyle/>
                    <a:p>
                      <a:pPr marL="92075" indent="0" algn="ctr"/>
                      <a:r>
                        <a:rPr lang="fr-FR" sz="1600" b="1" dirty="0">
                          <a:effectLst/>
                          <a:latin typeface="Calibri" panose="020F0502020204030204" pitchFamily="34" charset="0"/>
                          <a:ea typeface="Calibri" panose="020F0502020204030204" pitchFamily="34" charset="0"/>
                          <a:cs typeface="Times New Roman" panose="02020603050405020304" pitchFamily="18" charset="0"/>
                        </a:rPr>
                        <a:t>Réalisée</a:t>
                      </a:r>
                    </a:p>
                  </a:txBody>
                  <a:tcPr marL="44502" marR="445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92075" indent="0"/>
                      <a:r>
                        <a:rPr lang="fr-FR" sz="1600" dirty="0">
                          <a:effectLst/>
                          <a:latin typeface="Calibri" panose="020F0502020204030204" pitchFamily="34" charset="0"/>
                          <a:ea typeface="Calibri" panose="020F0502020204030204" pitchFamily="34" charset="0"/>
                          <a:cs typeface="Times New Roman" panose="02020603050405020304" pitchFamily="18" charset="0"/>
                        </a:rPr>
                        <a:t>La session a eu lieu et est terminée. Il est possible de saisir les présences et de gérer les attestations de stage.</a:t>
                      </a:r>
                    </a:p>
                  </a:txBody>
                  <a:tcPr marL="44502" marR="445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07582655"/>
                  </a:ext>
                </a:extLst>
              </a:tr>
              <a:tr h="108000">
                <a:tc>
                  <a:txBody>
                    <a:bodyPr/>
                    <a:lstStyle/>
                    <a:p>
                      <a:pPr marL="92075" indent="0" algn="ctr"/>
                      <a:endParaRPr lang="fr-FR" sz="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502" marR="445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0"/>
                      <a:endParaRPr lang="fr-FR" sz="200" dirty="0">
                        <a:effectLst/>
                        <a:latin typeface="Calibri" panose="020F0502020204030204" pitchFamily="34" charset="0"/>
                        <a:ea typeface="Calibri" panose="020F0502020204030204" pitchFamily="34" charset="0"/>
                        <a:cs typeface="Times New Roman" panose="02020603050405020304" pitchFamily="18" charset="0"/>
                      </a:endParaRPr>
                    </a:p>
                  </a:txBody>
                  <a:tcPr marL="44502" marR="445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0945526"/>
                  </a:ext>
                </a:extLst>
              </a:tr>
              <a:tr h="1131433">
                <a:tc>
                  <a:txBody>
                    <a:bodyPr/>
                    <a:lstStyle/>
                    <a:p>
                      <a:pPr marL="92075" indent="0" algn="ctr"/>
                      <a:r>
                        <a:rPr lang="fr-FR" sz="1600" b="1" dirty="0">
                          <a:effectLst/>
                          <a:latin typeface="Calibri" panose="020F0502020204030204" pitchFamily="34" charset="0"/>
                          <a:ea typeface="Calibri" panose="020F0502020204030204" pitchFamily="34" charset="0"/>
                          <a:cs typeface="Times New Roman" panose="02020603050405020304" pitchFamily="18" charset="0"/>
                        </a:rPr>
                        <a:t>Close</a:t>
                      </a:r>
                    </a:p>
                  </a:txBody>
                  <a:tcPr marL="44502" marR="445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92075" indent="0"/>
                      <a:r>
                        <a:rPr lang="fr-FR" sz="1600" dirty="0">
                          <a:effectLst/>
                          <a:latin typeface="Calibri" panose="020F0502020204030204" pitchFamily="34" charset="0"/>
                          <a:ea typeface="Calibri" panose="020F0502020204030204" pitchFamily="34" charset="0"/>
                          <a:cs typeface="Times New Roman" panose="02020603050405020304" pitchFamily="18" charset="0"/>
                        </a:rPr>
                        <a:t>La saisie des présences a été réalisée et les attestations de formation ont été envoyées par mail aux agents. Aucune donnée de la session ne peut plus être modifiée, à moins de changer l'état de la session de « Close » à « Réalisée ».</a:t>
                      </a:r>
                    </a:p>
                  </a:txBody>
                  <a:tcPr marL="44502" marR="445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819281455"/>
                  </a:ext>
                </a:extLst>
              </a:tr>
            </a:tbl>
          </a:graphicData>
        </a:graphic>
      </p:graphicFrame>
      <p:sp>
        <p:nvSpPr>
          <p:cNvPr id="8" name="Triangle isocèle 7">
            <a:extLst>
              <a:ext uri="{FF2B5EF4-FFF2-40B4-BE49-F238E27FC236}">
                <a16:creationId xmlns:a16="http://schemas.microsoft.com/office/drawing/2014/main" id="{24514541-1586-4D1F-8AB4-76DAA1EC84FC}"/>
              </a:ext>
            </a:extLst>
          </p:cNvPr>
          <p:cNvSpPr/>
          <p:nvPr/>
        </p:nvSpPr>
        <p:spPr>
          <a:xfrm flipV="1">
            <a:off x="2448560" y="2502411"/>
            <a:ext cx="782320" cy="24384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Triangle isocèle 23">
            <a:extLst>
              <a:ext uri="{FF2B5EF4-FFF2-40B4-BE49-F238E27FC236}">
                <a16:creationId xmlns:a16="http://schemas.microsoft.com/office/drawing/2014/main" id="{B359F13A-1F00-4686-8DCB-08159DDCB26E}"/>
              </a:ext>
            </a:extLst>
          </p:cNvPr>
          <p:cNvSpPr/>
          <p:nvPr/>
        </p:nvSpPr>
        <p:spPr>
          <a:xfrm flipV="1">
            <a:off x="2448560" y="1640465"/>
            <a:ext cx="782320" cy="24384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Triangle isocèle 24">
            <a:extLst>
              <a:ext uri="{FF2B5EF4-FFF2-40B4-BE49-F238E27FC236}">
                <a16:creationId xmlns:a16="http://schemas.microsoft.com/office/drawing/2014/main" id="{7DD85E66-1C1B-46D6-AE91-2FA8414F6116}"/>
              </a:ext>
            </a:extLst>
          </p:cNvPr>
          <p:cNvSpPr/>
          <p:nvPr/>
        </p:nvSpPr>
        <p:spPr>
          <a:xfrm flipV="1">
            <a:off x="2448560" y="3754501"/>
            <a:ext cx="782320" cy="24384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Triangle isocèle 25">
            <a:extLst>
              <a:ext uri="{FF2B5EF4-FFF2-40B4-BE49-F238E27FC236}">
                <a16:creationId xmlns:a16="http://schemas.microsoft.com/office/drawing/2014/main" id="{FFFEA134-2852-418D-8CCC-5C440646CC29}"/>
              </a:ext>
            </a:extLst>
          </p:cNvPr>
          <p:cNvSpPr/>
          <p:nvPr/>
        </p:nvSpPr>
        <p:spPr>
          <a:xfrm flipV="1">
            <a:off x="2448560" y="4655431"/>
            <a:ext cx="782320" cy="24384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avec coins arrondis en diagonale 20">
            <a:extLst>
              <a:ext uri="{FF2B5EF4-FFF2-40B4-BE49-F238E27FC236}">
                <a16:creationId xmlns:a16="http://schemas.microsoft.com/office/drawing/2014/main" id="{DD6806A6-A993-4C66-B704-CD0B629B2F9F}"/>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22" name="Rectangle : avec coins arrondis en diagonale 21">
            <a:extLst>
              <a:ext uri="{FF2B5EF4-FFF2-40B4-BE49-F238E27FC236}">
                <a16:creationId xmlns:a16="http://schemas.microsoft.com/office/drawing/2014/main" id="{24161B55-E648-4231-9C4C-931D12E54163}"/>
              </a:ext>
            </a:extLst>
          </p:cNvPr>
          <p:cNvSpPr/>
          <p:nvPr/>
        </p:nvSpPr>
        <p:spPr>
          <a:xfrm>
            <a:off x="60960" y="1604709"/>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 –</a:t>
            </a:r>
            <a:br>
              <a:rPr lang="fr-FR" sz="1000" dirty="0"/>
            </a:br>
            <a:r>
              <a:rPr lang="fr-FR" sz="1000" dirty="0"/>
              <a:t>Stage / Session</a:t>
            </a:r>
          </a:p>
        </p:txBody>
      </p:sp>
      <p:sp>
        <p:nvSpPr>
          <p:cNvPr id="23" name="Rectangle : avec coins arrondis en diagonale 22">
            <a:extLst>
              <a:ext uri="{FF2B5EF4-FFF2-40B4-BE49-F238E27FC236}">
                <a16:creationId xmlns:a16="http://schemas.microsoft.com/office/drawing/2014/main" id="{1E140643-F6D0-422A-AC3D-A668DF7E3CE1}"/>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37" name="Rectangle : avec coins arrondis en diagonale 36">
            <a:extLst>
              <a:ext uri="{FF2B5EF4-FFF2-40B4-BE49-F238E27FC236}">
                <a16:creationId xmlns:a16="http://schemas.microsoft.com/office/drawing/2014/main" id="{BF272C9C-2F72-41FF-8BD7-57412CAF0273}"/>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38" name="Rectangle : avec coins arrondis en diagonale 37">
            <a:extLst>
              <a:ext uri="{FF2B5EF4-FFF2-40B4-BE49-F238E27FC236}">
                <a16:creationId xmlns:a16="http://schemas.microsoft.com/office/drawing/2014/main" id="{87A8FE63-80A9-492B-8D84-EB66FAD4AB13}"/>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39" name="Rectangle : avec coins arrondis en diagonale 38">
            <a:extLst>
              <a:ext uri="{FF2B5EF4-FFF2-40B4-BE49-F238E27FC236}">
                <a16:creationId xmlns:a16="http://schemas.microsoft.com/office/drawing/2014/main" id="{CAD907E6-0F12-4786-9B5E-71048F35997C}"/>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40" name="Rectangle : avec coins arrondis en diagonale 39">
            <a:extLst>
              <a:ext uri="{FF2B5EF4-FFF2-40B4-BE49-F238E27FC236}">
                <a16:creationId xmlns:a16="http://schemas.microsoft.com/office/drawing/2014/main" id="{C13C2092-A6ED-46AA-B163-11759EEA7A28}"/>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41" name="Rectangle : avec coins arrondis en diagonale 40">
            <a:extLst>
              <a:ext uri="{FF2B5EF4-FFF2-40B4-BE49-F238E27FC236}">
                <a16:creationId xmlns:a16="http://schemas.microsoft.com/office/drawing/2014/main" id="{9F7F8EA1-56A8-45EA-B4E4-81A54CD3418C}"/>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42" name="Rectangle : avec coins arrondis en diagonale 41">
            <a:extLst>
              <a:ext uri="{FF2B5EF4-FFF2-40B4-BE49-F238E27FC236}">
                <a16:creationId xmlns:a16="http://schemas.microsoft.com/office/drawing/2014/main" id="{113F265C-8B74-413F-8697-3295AEBDBB15}"/>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3" name="Espace réservé de la date 2">
            <a:extLst>
              <a:ext uri="{FF2B5EF4-FFF2-40B4-BE49-F238E27FC236}">
                <a16:creationId xmlns:a16="http://schemas.microsoft.com/office/drawing/2014/main" id="{D17F6EF6-14DB-4E5A-8B32-6786C14767C4}"/>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B6E3978D-5862-494D-9E4F-C3C8F98E9A23}"/>
              </a:ext>
            </a:extLst>
          </p:cNvPr>
          <p:cNvSpPr>
            <a:spLocks noGrp="1"/>
          </p:cNvSpPr>
          <p:nvPr>
            <p:ph type="sldNum" sz="quarter" idx="12"/>
          </p:nvPr>
        </p:nvSpPr>
        <p:spPr/>
        <p:txBody>
          <a:bodyPr/>
          <a:lstStyle/>
          <a:p>
            <a:fld id="{FE954997-C674-43B3-87A7-1C878AE16C45}" type="slidenum">
              <a:rPr lang="fr-FR" smtClean="0"/>
              <a:pPr/>
              <a:t>46</a:t>
            </a:fld>
            <a:endParaRPr lang="fr-FR" dirty="0"/>
          </a:p>
        </p:txBody>
      </p:sp>
    </p:spTree>
    <p:extLst>
      <p:ext uri="{BB962C8B-B14F-4D97-AF65-F5344CB8AC3E}">
        <p14:creationId xmlns:p14="http://schemas.microsoft.com/office/powerpoint/2010/main" val="19736903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F9C1E-0908-4FB9-A6B5-D5427706D358}"/>
              </a:ext>
            </a:extLst>
          </p:cNvPr>
          <p:cNvSpPr>
            <a:spLocks noGrp="1"/>
          </p:cNvSpPr>
          <p:nvPr>
            <p:ph type="title"/>
          </p:nvPr>
        </p:nvSpPr>
        <p:spPr/>
        <p:txBody>
          <a:bodyPr>
            <a:normAutofit fontScale="90000"/>
          </a:bodyPr>
          <a:lstStyle/>
          <a:p>
            <a:r>
              <a:rPr lang="fr-FR" dirty="0"/>
              <a:t>Exercice</a:t>
            </a:r>
          </a:p>
        </p:txBody>
      </p:sp>
      <p:sp>
        <p:nvSpPr>
          <p:cNvPr id="4" name="Espace réservé du pied de page 3">
            <a:extLst>
              <a:ext uri="{FF2B5EF4-FFF2-40B4-BE49-F238E27FC236}">
                <a16:creationId xmlns:a16="http://schemas.microsoft.com/office/drawing/2014/main" id="{36808F48-6659-43E9-9E32-4FFB1B14840D}"/>
              </a:ext>
            </a:extLst>
          </p:cNvPr>
          <p:cNvSpPr>
            <a:spLocks noGrp="1"/>
          </p:cNvSpPr>
          <p:nvPr>
            <p:ph type="ftr" sz="quarter" idx="11"/>
          </p:nvPr>
        </p:nvSpPr>
        <p:spPr/>
        <p:txBody>
          <a:bodyPr/>
          <a:lstStyle/>
          <a:p>
            <a:r>
              <a:rPr lang="fr-FR" dirty="0"/>
              <a:t>Module 1</a:t>
            </a:r>
          </a:p>
        </p:txBody>
      </p:sp>
      <p:sp>
        <p:nvSpPr>
          <p:cNvPr id="21" name="Freeform 311">
            <a:extLst>
              <a:ext uri="{FF2B5EF4-FFF2-40B4-BE49-F238E27FC236}">
                <a16:creationId xmlns:a16="http://schemas.microsoft.com/office/drawing/2014/main" id="{CDA84206-3B29-48F0-AA20-6C652D196C01}"/>
              </a:ext>
            </a:extLst>
          </p:cNvPr>
          <p:cNvSpPr/>
          <p:nvPr/>
        </p:nvSpPr>
        <p:spPr>
          <a:xfrm>
            <a:off x="11156555" y="105275"/>
            <a:ext cx="928006" cy="804038"/>
          </a:xfrm>
          <a:custGeom>
            <a:avLst/>
            <a:gdLst/>
            <a:ahLst/>
            <a:cxnLst/>
            <a:rect l="l" t="t" r="r" b="b"/>
            <a:pathLst>
              <a:path w="540884" h="468766">
                <a:moveTo>
                  <a:pt x="45073" y="0"/>
                </a:moveTo>
                <a:lnTo>
                  <a:pt x="495810" y="0"/>
                </a:lnTo>
                <a:cubicBezTo>
                  <a:pt x="508206" y="0"/>
                  <a:pt x="518816" y="4413"/>
                  <a:pt x="527643" y="13241"/>
                </a:cubicBezTo>
                <a:cubicBezTo>
                  <a:pt x="536471" y="22067"/>
                  <a:pt x="540884" y="32678"/>
                  <a:pt x="540884" y="45074"/>
                </a:cubicBezTo>
                <a:lnTo>
                  <a:pt x="540884" y="351575"/>
                </a:lnTo>
                <a:cubicBezTo>
                  <a:pt x="540884" y="363970"/>
                  <a:pt x="536471" y="374581"/>
                  <a:pt x="527643" y="383408"/>
                </a:cubicBezTo>
                <a:cubicBezTo>
                  <a:pt x="518816" y="392235"/>
                  <a:pt x="508206" y="396648"/>
                  <a:pt x="495810" y="396648"/>
                </a:cubicBezTo>
                <a:lnTo>
                  <a:pt x="342560" y="396648"/>
                </a:lnTo>
                <a:cubicBezTo>
                  <a:pt x="342560" y="403597"/>
                  <a:pt x="344062" y="410875"/>
                  <a:pt x="347067" y="418481"/>
                </a:cubicBezTo>
                <a:cubicBezTo>
                  <a:pt x="350072" y="426087"/>
                  <a:pt x="353077" y="432754"/>
                  <a:pt x="356082" y="438482"/>
                </a:cubicBezTo>
                <a:cubicBezTo>
                  <a:pt x="359087" y="444210"/>
                  <a:pt x="360589" y="448295"/>
                  <a:pt x="360589" y="450737"/>
                </a:cubicBezTo>
                <a:cubicBezTo>
                  <a:pt x="360589" y="455620"/>
                  <a:pt x="358805" y="459845"/>
                  <a:pt x="355236" y="463414"/>
                </a:cubicBezTo>
                <a:cubicBezTo>
                  <a:pt x="351668" y="466982"/>
                  <a:pt x="347443" y="468766"/>
                  <a:pt x="342560" y="468766"/>
                </a:cubicBezTo>
                <a:lnTo>
                  <a:pt x="198324" y="468766"/>
                </a:lnTo>
                <a:cubicBezTo>
                  <a:pt x="193441" y="468766"/>
                  <a:pt x="189215" y="466982"/>
                  <a:pt x="185647" y="463414"/>
                </a:cubicBezTo>
                <a:cubicBezTo>
                  <a:pt x="182079" y="459845"/>
                  <a:pt x="180294" y="455620"/>
                  <a:pt x="180294" y="450737"/>
                </a:cubicBezTo>
                <a:cubicBezTo>
                  <a:pt x="180294" y="448107"/>
                  <a:pt x="181797" y="443976"/>
                  <a:pt x="184802" y="438342"/>
                </a:cubicBezTo>
                <a:cubicBezTo>
                  <a:pt x="187807" y="432707"/>
                  <a:pt x="190812" y="426134"/>
                  <a:pt x="193817" y="418622"/>
                </a:cubicBezTo>
                <a:cubicBezTo>
                  <a:pt x="196822" y="411110"/>
                  <a:pt x="198324" y="403785"/>
                  <a:pt x="198324" y="396648"/>
                </a:cubicBezTo>
                <a:lnTo>
                  <a:pt x="45073" y="396648"/>
                </a:lnTo>
                <a:cubicBezTo>
                  <a:pt x="32678" y="396648"/>
                  <a:pt x="22067" y="392235"/>
                  <a:pt x="13240" y="383408"/>
                </a:cubicBezTo>
                <a:cubicBezTo>
                  <a:pt x="4413" y="374581"/>
                  <a:pt x="0" y="363970"/>
                  <a:pt x="0" y="351575"/>
                </a:cubicBezTo>
                <a:lnTo>
                  <a:pt x="0" y="45074"/>
                </a:lnTo>
                <a:cubicBezTo>
                  <a:pt x="0" y="32678"/>
                  <a:pt x="4413" y="22067"/>
                  <a:pt x="13240" y="13241"/>
                </a:cubicBezTo>
                <a:cubicBezTo>
                  <a:pt x="22067" y="4413"/>
                  <a:pt x="32678" y="0"/>
                  <a:pt x="45073" y="0"/>
                </a:cubicBezTo>
                <a:close/>
                <a:moveTo>
                  <a:pt x="45073" y="36059"/>
                </a:moveTo>
                <a:cubicBezTo>
                  <a:pt x="42632" y="36059"/>
                  <a:pt x="40519" y="36951"/>
                  <a:pt x="38735" y="38735"/>
                </a:cubicBezTo>
                <a:cubicBezTo>
                  <a:pt x="36951" y="40519"/>
                  <a:pt x="36059" y="42632"/>
                  <a:pt x="36059" y="45074"/>
                </a:cubicBezTo>
                <a:lnTo>
                  <a:pt x="36059" y="279457"/>
                </a:lnTo>
                <a:cubicBezTo>
                  <a:pt x="36059" y="281898"/>
                  <a:pt x="36951" y="284011"/>
                  <a:pt x="38735" y="285795"/>
                </a:cubicBezTo>
                <a:cubicBezTo>
                  <a:pt x="40519" y="287579"/>
                  <a:pt x="42632" y="288471"/>
                  <a:pt x="45073" y="288471"/>
                </a:cubicBezTo>
                <a:lnTo>
                  <a:pt x="495810" y="288471"/>
                </a:lnTo>
                <a:cubicBezTo>
                  <a:pt x="498251" y="288471"/>
                  <a:pt x="500364" y="287579"/>
                  <a:pt x="502148" y="285795"/>
                </a:cubicBezTo>
                <a:cubicBezTo>
                  <a:pt x="503933" y="284011"/>
                  <a:pt x="504825" y="281898"/>
                  <a:pt x="504825" y="279457"/>
                </a:cubicBezTo>
                <a:lnTo>
                  <a:pt x="504825" y="45074"/>
                </a:lnTo>
                <a:cubicBezTo>
                  <a:pt x="504825" y="42632"/>
                  <a:pt x="503933" y="40519"/>
                  <a:pt x="502148" y="38735"/>
                </a:cubicBezTo>
                <a:cubicBezTo>
                  <a:pt x="500364" y="36951"/>
                  <a:pt x="498251" y="36059"/>
                  <a:pt x="495810" y="36059"/>
                </a:cubicBezTo>
                <a:lnTo>
                  <a:pt x="45073" y="36059"/>
                </a:lnTo>
                <a:close/>
              </a:path>
            </a:pathLst>
          </a:custGeom>
          <a:solidFill>
            <a:srgbClr val="00A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ZoneTexte 21">
            <a:extLst>
              <a:ext uri="{FF2B5EF4-FFF2-40B4-BE49-F238E27FC236}">
                <a16:creationId xmlns:a16="http://schemas.microsoft.com/office/drawing/2014/main" id="{70D555A7-2879-4FD8-B725-9E69C940AA54}"/>
              </a:ext>
            </a:extLst>
          </p:cNvPr>
          <p:cNvSpPr txBox="1"/>
          <p:nvPr/>
        </p:nvSpPr>
        <p:spPr>
          <a:xfrm>
            <a:off x="11384280" y="33682"/>
            <a:ext cx="431800" cy="707886"/>
          </a:xfrm>
          <a:prstGeom prst="rect">
            <a:avLst/>
          </a:prstGeom>
          <a:noFill/>
        </p:spPr>
        <p:txBody>
          <a:bodyPr wrap="square" rtlCol="0">
            <a:spAutoFit/>
          </a:bodyPr>
          <a:lstStyle/>
          <a:p>
            <a:r>
              <a:rPr lang="fr-FR" sz="4000" b="1" dirty="0">
                <a:solidFill>
                  <a:srgbClr val="00AC8C"/>
                </a:solidFill>
              </a:rPr>
              <a:t>3</a:t>
            </a:r>
            <a:endParaRPr lang="fr-FR" b="1" dirty="0">
              <a:solidFill>
                <a:srgbClr val="00AC8C"/>
              </a:solidFill>
            </a:endParaRPr>
          </a:p>
        </p:txBody>
      </p:sp>
      <p:sp>
        <p:nvSpPr>
          <p:cNvPr id="23" name="ZoneTexte 22">
            <a:extLst>
              <a:ext uri="{FF2B5EF4-FFF2-40B4-BE49-F238E27FC236}">
                <a16:creationId xmlns:a16="http://schemas.microsoft.com/office/drawing/2014/main" id="{0055D8F9-0390-4A44-A0D4-3270E6A3CF55}"/>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Créer un stage / une session</a:t>
            </a:r>
          </a:p>
        </p:txBody>
      </p:sp>
      <p:sp>
        <p:nvSpPr>
          <p:cNvPr id="6" name="ZoneTexte 5">
            <a:extLst>
              <a:ext uri="{FF2B5EF4-FFF2-40B4-BE49-F238E27FC236}">
                <a16:creationId xmlns:a16="http://schemas.microsoft.com/office/drawing/2014/main" id="{A4C09C4C-2B80-418A-BEC1-988FD4B2F61C}"/>
              </a:ext>
            </a:extLst>
          </p:cNvPr>
          <p:cNvSpPr txBox="1"/>
          <p:nvPr/>
        </p:nvSpPr>
        <p:spPr>
          <a:xfrm>
            <a:off x="1671781" y="1951756"/>
            <a:ext cx="10049163" cy="1077218"/>
          </a:xfrm>
          <a:prstGeom prst="rect">
            <a:avLst/>
          </a:prstGeom>
          <a:noFill/>
        </p:spPr>
        <p:txBody>
          <a:bodyPr wrap="square" rtlCol="0">
            <a:spAutoFit/>
          </a:bodyPr>
          <a:lstStyle/>
          <a:p>
            <a:pPr algn="ctr"/>
            <a:r>
              <a:rPr lang="fr-FR" sz="3200" b="1" dirty="0">
                <a:solidFill>
                  <a:srgbClr val="00AC8C"/>
                </a:solidFill>
              </a:rPr>
              <a:t>Pour le stage </a:t>
            </a:r>
            <a:r>
              <a:rPr lang="fr-FR" sz="3200" b="1" dirty="0" smtClean="0">
                <a:solidFill>
                  <a:srgbClr val="00AC8C"/>
                </a:solidFill>
              </a:rPr>
              <a:t>créé précédemment, </a:t>
            </a:r>
          </a:p>
          <a:p>
            <a:pPr algn="ctr"/>
            <a:r>
              <a:rPr lang="fr-FR" sz="3200" b="1" dirty="0" smtClean="0">
                <a:solidFill>
                  <a:srgbClr val="00AC8C"/>
                </a:solidFill>
              </a:rPr>
              <a:t>créer </a:t>
            </a:r>
            <a:r>
              <a:rPr lang="fr-FR" sz="3200" b="1" dirty="0">
                <a:solidFill>
                  <a:srgbClr val="00AC8C"/>
                </a:solidFill>
              </a:rPr>
              <a:t>une session sans période</a:t>
            </a:r>
          </a:p>
        </p:txBody>
      </p:sp>
      <p:sp>
        <p:nvSpPr>
          <p:cNvPr id="9" name="ZoneTexte 8">
            <a:extLst>
              <a:ext uri="{FF2B5EF4-FFF2-40B4-BE49-F238E27FC236}">
                <a16:creationId xmlns:a16="http://schemas.microsoft.com/office/drawing/2014/main" id="{2C85A83B-C46E-465B-9450-97103F09F658}"/>
              </a:ext>
            </a:extLst>
          </p:cNvPr>
          <p:cNvSpPr txBox="1"/>
          <p:nvPr/>
        </p:nvSpPr>
        <p:spPr>
          <a:xfrm>
            <a:off x="4334165" y="3287671"/>
            <a:ext cx="4333241" cy="369332"/>
          </a:xfrm>
          <a:prstGeom prst="rect">
            <a:avLst/>
          </a:prstGeom>
          <a:noFill/>
        </p:spPr>
        <p:txBody>
          <a:bodyPr wrap="square" rtlCol="0">
            <a:spAutoFit/>
          </a:bodyPr>
          <a:lstStyle/>
          <a:p>
            <a:r>
              <a:rPr lang="fr-FR" i="1" dirty="0"/>
              <a:t>Se reporter au cahier d’exercices – Exercice </a:t>
            </a:r>
            <a:r>
              <a:rPr lang="fr-FR" i="1" dirty="0" smtClean="0"/>
              <a:t>3</a:t>
            </a:r>
            <a:endParaRPr lang="fr-FR" i="1" dirty="0"/>
          </a:p>
        </p:txBody>
      </p:sp>
      <p:sp>
        <p:nvSpPr>
          <p:cNvPr id="20" name="Rectangle : avec coins arrondis en diagonale 19">
            <a:extLst>
              <a:ext uri="{FF2B5EF4-FFF2-40B4-BE49-F238E27FC236}">
                <a16:creationId xmlns:a16="http://schemas.microsoft.com/office/drawing/2014/main" id="{B11C8D6B-8EA3-482A-BD68-D2ABB90BFAB7}"/>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24" name="Rectangle : avec coins arrondis en diagonale 23">
            <a:extLst>
              <a:ext uri="{FF2B5EF4-FFF2-40B4-BE49-F238E27FC236}">
                <a16:creationId xmlns:a16="http://schemas.microsoft.com/office/drawing/2014/main" id="{84DCECF2-80E5-4748-909F-6AB2BFFBCBD2}"/>
              </a:ext>
            </a:extLst>
          </p:cNvPr>
          <p:cNvSpPr/>
          <p:nvPr/>
        </p:nvSpPr>
        <p:spPr>
          <a:xfrm>
            <a:off x="60960" y="1604709"/>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 –</a:t>
            </a:r>
            <a:br>
              <a:rPr lang="fr-FR" sz="1000" dirty="0"/>
            </a:br>
            <a:r>
              <a:rPr lang="fr-FR" sz="1000" dirty="0"/>
              <a:t>Stage / Session</a:t>
            </a:r>
          </a:p>
        </p:txBody>
      </p:sp>
      <p:sp>
        <p:nvSpPr>
          <p:cNvPr id="25" name="Rectangle : avec coins arrondis en diagonale 24">
            <a:extLst>
              <a:ext uri="{FF2B5EF4-FFF2-40B4-BE49-F238E27FC236}">
                <a16:creationId xmlns:a16="http://schemas.microsoft.com/office/drawing/2014/main" id="{C625BE84-C10F-447E-BF8A-53CC2C75A0B5}"/>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26" name="Rectangle : avec coins arrondis en diagonale 25">
            <a:extLst>
              <a:ext uri="{FF2B5EF4-FFF2-40B4-BE49-F238E27FC236}">
                <a16:creationId xmlns:a16="http://schemas.microsoft.com/office/drawing/2014/main" id="{0F541F3B-D619-4576-A906-D9CE4A6054D3}"/>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27" name="Rectangle : avec coins arrondis en diagonale 26">
            <a:extLst>
              <a:ext uri="{FF2B5EF4-FFF2-40B4-BE49-F238E27FC236}">
                <a16:creationId xmlns:a16="http://schemas.microsoft.com/office/drawing/2014/main" id="{5C17B535-4FC4-4F62-823A-204C76C55EEA}"/>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28" name="Rectangle : avec coins arrondis en diagonale 27">
            <a:extLst>
              <a:ext uri="{FF2B5EF4-FFF2-40B4-BE49-F238E27FC236}">
                <a16:creationId xmlns:a16="http://schemas.microsoft.com/office/drawing/2014/main" id="{1A2E1406-A1BD-4A6D-A0EC-0807633F0968}"/>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29" name="Rectangle : avec coins arrondis en diagonale 28">
            <a:extLst>
              <a:ext uri="{FF2B5EF4-FFF2-40B4-BE49-F238E27FC236}">
                <a16:creationId xmlns:a16="http://schemas.microsoft.com/office/drawing/2014/main" id="{697624FA-08D6-4A90-A9CC-0A212E58FF6A}"/>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30" name="Rectangle : avec coins arrondis en diagonale 29">
            <a:extLst>
              <a:ext uri="{FF2B5EF4-FFF2-40B4-BE49-F238E27FC236}">
                <a16:creationId xmlns:a16="http://schemas.microsoft.com/office/drawing/2014/main" id="{6B47EA74-40E9-4824-8DD1-663D95890363}"/>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31" name="Rectangle : avec coins arrondis en diagonale 30">
            <a:extLst>
              <a:ext uri="{FF2B5EF4-FFF2-40B4-BE49-F238E27FC236}">
                <a16:creationId xmlns:a16="http://schemas.microsoft.com/office/drawing/2014/main" id="{A8E9AE15-492F-4263-A65D-E67FB5E14541}"/>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3" name="Espace réservé de la date 2">
            <a:extLst>
              <a:ext uri="{FF2B5EF4-FFF2-40B4-BE49-F238E27FC236}">
                <a16:creationId xmlns:a16="http://schemas.microsoft.com/office/drawing/2014/main" id="{086AFCD2-3D5C-4D0D-B4C0-64C3A9ABD34B}"/>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81B2A8CE-9745-47CE-82EE-7F637CBDB68A}"/>
              </a:ext>
            </a:extLst>
          </p:cNvPr>
          <p:cNvSpPr>
            <a:spLocks noGrp="1"/>
          </p:cNvSpPr>
          <p:nvPr>
            <p:ph type="sldNum" sz="quarter" idx="12"/>
          </p:nvPr>
        </p:nvSpPr>
        <p:spPr/>
        <p:txBody>
          <a:bodyPr/>
          <a:lstStyle/>
          <a:p>
            <a:fld id="{FE954997-C674-43B3-87A7-1C878AE16C45}" type="slidenum">
              <a:rPr lang="fr-FR" smtClean="0"/>
              <a:pPr/>
              <a:t>47</a:t>
            </a:fld>
            <a:endParaRPr lang="fr-FR" dirty="0"/>
          </a:p>
        </p:txBody>
      </p:sp>
    </p:spTree>
    <p:extLst>
      <p:ext uri="{BB962C8B-B14F-4D97-AF65-F5344CB8AC3E}">
        <p14:creationId xmlns:p14="http://schemas.microsoft.com/office/powerpoint/2010/main" val="575129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0B32F57-56FA-4D5E-A93F-24409AF97AB6}"/>
              </a:ext>
            </a:extLst>
          </p:cNvPr>
          <p:cNvSpPr>
            <a:spLocks noGrp="1"/>
          </p:cNvSpPr>
          <p:nvPr>
            <p:ph type="title"/>
          </p:nvPr>
        </p:nvSpPr>
        <p:spPr/>
        <p:txBody>
          <a:bodyPr>
            <a:normAutofit fontScale="90000"/>
          </a:bodyPr>
          <a:lstStyle/>
          <a:p>
            <a:r>
              <a:rPr lang="fr-FR" dirty="0"/>
              <a:t>Objectifs et programme de la formation</a:t>
            </a:r>
          </a:p>
        </p:txBody>
      </p:sp>
      <p:sp>
        <p:nvSpPr>
          <p:cNvPr id="26" name="Espace réservé du pied de page 25">
            <a:extLst>
              <a:ext uri="{FF2B5EF4-FFF2-40B4-BE49-F238E27FC236}">
                <a16:creationId xmlns:a16="http://schemas.microsoft.com/office/drawing/2014/main" id="{75EA2A0D-B9C1-4FF6-BFF5-B9C6AC435811}"/>
              </a:ext>
            </a:extLst>
          </p:cNvPr>
          <p:cNvSpPr>
            <a:spLocks noGrp="1"/>
          </p:cNvSpPr>
          <p:nvPr>
            <p:ph type="ftr" sz="quarter" idx="11"/>
          </p:nvPr>
        </p:nvSpPr>
        <p:spPr/>
        <p:txBody>
          <a:bodyPr/>
          <a:lstStyle/>
          <a:p>
            <a:r>
              <a:rPr lang="fr-FR" dirty="0"/>
              <a:t>Module 1</a:t>
            </a:r>
          </a:p>
        </p:txBody>
      </p:sp>
      <p:sp>
        <p:nvSpPr>
          <p:cNvPr id="30" name="Rectangle : coins arrondis 29">
            <a:extLst>
              <a:ext uri="{FF2B5EF4-FFF2-40B4-BE49-F238E27FC236}">
                <a16:creationId xmlns:a16="http://schemas.microsoft.com/office/drawing/2014/main" id="{D5F54E05-35E3-42D2-A67F-FA0F9CAE82FF}"/>
              </a:ext>
            </a:extLst>
          </p:cNvPr>
          <p:cNvSpPr/>
          <p:nvPr/>
        </p:nvSpPr>
        <p:spPr>
          <a:xfrm>
            <a:off x="274320" y="2103120"/>
            <a:ext cx="3764279" cy="3027680"/>
          </a:xfrm>
          <a:prstGeom prst="roundRect">
            <a:avLst>
              <a:gd name="adj" fmla="val 9231"/>
            </a:avLst>
          </a:prstGeom>
          <a:solidFill>
            <a:srgbClr val="F6FCFA"/>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 avec coins arrondis en diagonale 30">
            <a:extLst>
              <a:ext uri="{FF2B5EF4-FFF2-40B4-BE49-F238E27FC236}">
                <a16:creationId xmlns:a16="http://schemas.microsoft.com/office/drawing/2014/main" id="{C07C0722-B418-4185-8422-A9470153494B}"/>
              </a:ext>
            </a:extLst>
          </p:cNvPr>
          <p:cNvSpPr/>
          <p:nvPr/>
        </p:nvSpPr>
        <p:spPr>
          <a:xfrm>
            <a:off x="455672" y="2482168"/>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1</a:t>
            </a:r>
          </a:p>
        </p:txBody>
      </p:sp>
      <p:sp>
        <p:nvSpPr>
          <p:cNvPr id="32" name="Rectangle : avec coins arrondis en diagonale 31">
            <a:extLst>
              <a:ext uri="{FF2B5EF4-FFF2-40B4-BE49-F238E27FC236}">
                <a16:creationId xmlns:a16="http://schemas.microsoft.com/office/drawing/2014/main" id="{FD4BA353-1834-4135-8BDF-5EBB5B3603D5}"/>
              </a:ext>
            </a:extLst>
          </p:cNvPr>
          <p:cNvSpPr/>
          <p:nvPr/>
        </p:nvSpPr>
        <p:spPr>
          <a:xfrm>
            <a:off x="455672" y="3380936"/>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2</a:t>
            </a:r>
          </a:p>
        </p:txBody>
      </p:sp>
      <p:sp>
        <p:nvSpPr>
          <p:cNvPr id="33" name="Rectangle : avec coins arrondis en diagonale 32">
            <a:extLst>
              <a:ext uri="{FF2B5EF4-FFF2-40B4-BE49-F238E27FC236}">
                <a16:creationId xmlns:a16="http://schemas.microsoft.com/office/drawing/2014/main" id="{BB524665-DB93-4CDB-962E-C95BE3578FED}"/>
              </a:ext>
            </a:extLst>
          </p:cNvPr>
          <p:cNvSpPr/>
          <p:nvPr/>
        </p:nvSpPr>
        <p:spPr>
          <a:xfrm>
            <a:off x="455672" y="4277229"/>
            <a:ext cx="536713" cy="519440"/>
          </a:xfrm>
          <a:prstGeom prst="round2DiagRect">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3</a:t>
            </a:r>
          </a:p>
        </p:txBody>
      </p:sp>
      <p:sp>
        <p:nvSpPr>
          <p:cNvPr id="39" name="ZoneTexte 38">
            <a:extLst>
              <a:ext uri="{FF2B5EF4-FFF2-40B4-BE49-F238E27FC236}">
                <a16:creationId xmlns:a16="http://schemas.microsoft.com/office/drawing/2014/main" id="{9E93C096-7FB3-4358-B68F-44CB0D0F5AE2}"/>
              </a:ext>
            </a:extLst>
          </p:cNvPr>
          <p:cNvSpPr txBox="1"/>
          <p:nvPr/>
        </p:nvSpPr>
        <p:spPr>
          <a:xfrm>
            <a:off x="1216778" y="2450622"/>
            <a:ext cx="2821821"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Présentation générale</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de RenoiRH-formation</a:t>
            </a:r>
          </a:p>
        </p:txBody>
      </p:sp>
      <p:sp>
        <p:nvSpPr>
          <p:cNvPr id="40" name="Rectangle : avec coins arrondis en diagonale 39">
            <a:extLst>
              <a:ext uri="{FF2B5EF4-FFF2-40B4-BE49-F238E27FC236}">
                <a16:creationId xmlns:a16="http://schemas.microsoft.com/office/drawing/2014/main" id="{F46BC296-3E46-456B-B91B-B4A840BF67D2}"/>
              </a:ext>
            </a:extLst>
          </p:cNvPr>
          <p:cNvSpPr/>
          <p:nvPr/>
        </p:nvSpPr>
        <p:spPr>
          <a:xfrm>
            <a:off x="4824472" y="2482168"/>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4</a:t>
            </a:r>
          </a:p>
        </p:txBody>
      </p:sp>
      <p:sp>
        <p:nvSpPr>
          <p:cNvPr id="43" name="Rectangle : avec coins arrondis en diagonale 42">
            <a:extLst>
              <a:ext uri="{FF2B5EF4-FFF2-40B4-BE49-F238E27FC236}">
                <a16:creationId xmlns:a16="http://schemas.microsoft.com/office/drawing/2014/main" id="{A207B9C2-EE51-409D-8FA3-81FF7B2FD0AD}"/>
              </a:ext>
            </a:extLst>
          </p:cNvPr>
          <p:cNvSpPr/>
          <p:nvPr/>
        </p:nvSpPr>
        <p:spPr>
          <a:xfrm>
            <a:off x="4824472" y="3380936"/>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5</a:t>
            </a:r>
          </a:p>
        </p:txBody>
      </p:sp>
      <p:sp>
        <p:nvSpPr>
          <p:cNvPr id="44" name="Rectangle : avec coins arrondis en diagonale 43">
            <a:extLst>
              <a:ext uri="{FF2B5EF4-FFF2-40B4-BE49-F238E27FC236}">
                <a16:creationId xmlns:a16="http://schemas.microsoft.com/office/drawing/2014/main" id="{D18A86BD-332B-4FAF-B20B-8AF1DBEE5289}"/>
              </a:ext>
            </a:extLst>
          </p:cNvPr>
          <p:cNvSpPr/>
          <p:nvPr/>
        </p:nvSpPr>
        <p:spPr>
          <a:xfrm>
            <a:off x="4824472" y="4277229"/>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6</a:t>
            </a:r>
          </a:p>
        </p:txBody>
      </p:sp>
      <p:sp>
        <p:nvSpPr>
          <p:cNvPr id="45" name="ZoneTexte 44">
            <a:extLst>
              <a:ext uri="{FF2B5EF4-FFF2-40B4-BE49-F238E27FC236}">
                <a16:creationId xmlns:a16="http://schemas.microsoft.com/office/drawing/2014/main" id="{675748CF-24B0-424B-8D1E-2FE75A257CE0}"/>
              </a:ext>
            </a:extLst>
          </p:cNvPr>
          <p:cNvSpPr txBox="1"/>
          <p:nvPr/>
        </p:nvSpPr>
        <p:spPr>
          <a:xfrm>
            <a:off x="1188720" y="3492646"/>
            <a:ext cx="2849879" cy="338554"/>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Créer un stage / une session</a:t>
            </a:r>
          </a:p>
        </p:txBody>
      </p:sp>
      <p:sp>
        <p:nvSpPr>
          <p:cNvPr id="46" name="ZoneTexte 45">
            <a:extLst>
              <a:ext uri="{FF2B5EF4-FFF2-40B4-BE49-F238E27FC236}">
                <a16:creationId xmlns:a16="http://schemas.microsoft.com/office/drawing/2014/main" id="{816C0C51-8F9B-4933-9AB5-5062749E7378}"/>
              </a:ext>
            </a:extLst>
          </p:cNvPr>
          <p:cNvSpPr txBox="1"/>
          <p:nvPr/>
        </p:nvSpPr>
        <p:spPr>
          <a:xfrm>
            <a:off x="5530794" y="3385654"/>
            <a:ext cx="2607366"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Gérer les inscriptions et les convocations</a:t>
            </a:r>
          </a:p>
        </p:txBody>
      </p:sp>
      <p:sp>
        <p:nvSpPr>
          <p:cNvPr id="47" name="ZoneTexte 46">
            <a:extLst>
              <a:ext uri="{FF2B5EF4-FFF2-40B4-BE49-F238E27FC236}">
                <a16:creationId xmlns:a16="http://schemas.microsoft.com/office/drawing/2014/main" id="{E93657C9-B553-47A2-B343-6823DAA1DF18}"/>
              </a:ext>
            </a:extLst>
          </p:cNvPr>
          <p:cNvSpPr txBox="1"/>
          <p:nvPr/>
        </p:nvSpPr>
        <p:spPr>
          <a:xfrm>
            <a:off x="5530794" y="2449501"/>
            <a:ext cx="2607366"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Valider une demande de formation</a:t>
            </a:r>
          </a:p>
        </p:txBody>
      </p:sp>
      <p:sp>
        <p:nvSpPr>
          <p:cNvPr id="48" name="ZoneTexte 47">
            <a:extLst>
              <a:ext uri="{FF2B5EF4-FFF2-40B4-BE49-F238E27FC236}">
                <a16:creationId xmlns:a16="http://schemas.microsoft.com/office/drawing/2014/main" id="{08EC507F-FDB6-48CF-AC62-0E3A4C7C6219}"/>
              </a:ext>
            </a:extLst>
          </p:cNvPr>
          <p:cNvSpPr txBox="1"/>
          <p:nvPr/>
        </p:nvSpPr>
        <p:spPr>
          <a:xfrm>
            <a:off x="1188720" y="4212663"/>
            <a:ext cx="2849879" cy="646331"/>
          </a:xfrm>
          <a:prstGeom prst="rect">
            <a:avLst/>
          </a:prstGeom>
          <a:noFill/>
        </p:spPr>
        <p:txBody>
          <a:bodyPr wrap="square" rtlCol="0">
            <a:spAutoFit/>
          </a:bodyPr>
          <a:lstStyle/>
          <a:p>
            <a:r>
              <a:rPr lang="fr-FR" b="1" dirty="0">
                <a:solidFill>
                  <a:srgbClr val="00AC8C"/>
                </a:solidFill>
                <a:latin typeface="Arial" panose="020B0604020202020204" pitchFamily="34" charset="0"/>
                <a:cs typeface="Arial" panose="020B0604020202020204" pitchFamily="34" charset="0"/>
              </a:rPr>
              <a:t>Principes généraux de la téléinscription</a:t>
            </a:r>
          </a:p>
        </p:txBody>
      </p:sp>
      <p:sp>
        <p:nvSpPr>
          <p:cNvPr id="49" name="Rectangle : avec coins arrondis en diagonale 48">
            <a:extLst>
              <a:ext uri="{FF2B5EF4-FFF2-40B4-BE49-F238E27FC236}">
                <a16:creationId xmlns:a16="http://schemas.microsoft.com/office/drawing/2014/main" id="{E8077756-149B-46D9-B862-12217BA8AA14}"/>
              </a:ext>
            </a:extLst>
          </p:cNvPr>
          <p:cNvSpPr/>
          <p:nvPr/>
        </p:nvSpPr>
        <p:spPr>
          <a:xfrm>
            <a:off x="8731194" y="2482168"/>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7</a:t>
            </a:r>
          </a:p>
        </p:txBody>
      </p:sp>
      <p:sp>
        <p:nvSpPr>
          <p:cNvPr id="50" name="Rectangle : avec coins arrondis en diagonale 49">
            <a:extLst>
              <a:ext uri="{FF2B5EF4-FFF2-40B4-BE49-F238E27FC236}">
                <a16:creationId xmlns:a16="http://schemas.microsoft.com/office/drawing/2014/main" id="{EBC3675F-F3E8-4C4A-ADD3-BF57B4C4B858}"/>
              </a:ext>
            </a:extLst>
          </p:cNvPr>
          <p:cNvSpPr/>
          <p:nvPr/>
        </p:nvSpPr>
        <p:spPr>
          <a:xfrm>
            <a:off x="8731194" y="3380936"/>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8</a:t>
            </a:r>
          </a:p>
        </p:txBody>
      </p:sp>
      <p:sp>
        <p:nvSpPr>
          <p:cNvPr id="51" name="ZoneTexte 50">
            <a:extLst>
              <a:ext uri="{FF2B5EF4-FFF2-40B4-BE49-F238E27FC236}">
                <a16:creationId xmlns:a16="http://schemas.microsoft.com/office/drawing/2014/main" id="{35721DBB-B601-4179-A45D-2728E3487F9C}"/>
              </a:ext>
            </a:extLst>
          </p:cNvPr>
          <p:cNvSpPr txBox="1"/>
          <p:nvPr/>
        </p:nvSpPr>
        <p:spPr>
          <a:xfrm>
            <a:off x="9437516" y="2449501"/>
            <a:ext cx="2480164"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Consulter l’historique des formations d’un agent</a:t>
            </a:r>
          </a:p>
        </p:txBody>
      </p:sp>
      <p:sp>
        <p:nvSpPr>
          <p:cNvPr id="52" name="ZoneTexte 51">
            <a:extLst>
              <a:ext uri="{FF2B5EF4-FFF2-40B4-BE49-F238E27FC236}">
                <a16:creationId xmlns:a16="http://schemas.microsoft.com/office/drawing/2014/main" id="{48258B90-02E7-4996-A441-1ECD923DF1D8}"/>
              </a:ext>
            </a:extLst>
          </p:cNvPr>
          <p:cNvSpPr txBox="1"/>
          <p:nvPr/>
        </p:nvSpPr>
        <p:spPr>
          <a:xfrm>
            <a:off x="9437515" y="3348269"/>
            <a:ext cx="2611610"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Gérer les référentiels Lieux, Salles, Organismes</a:t>
            </a:r>
          </a:p>
        </p:txBody>
      </p:sp>
      <p:sp>
        <p:nvSpPr>
          <p:cNvPr id="53" name="ZoneTexte 52">
            <a:extLst>
              <a:ext uri="{FF2B5EF4-FFF2-40B4-BE49-F238E27FC236}">
                <a16:creationId xmlns:a16="http://schemas.microsoft.com/office/drawing/2014/main" id="{695192F0-A34B-4ADA-AD0C-9E6DA51CC606}"/>
              </a:ext>
            </a:extLst>
          </p:cNvPr>
          <p:cNvSpPr txBox="1"/>
          <p:nvPr/>
        </p:nvSpPr>
        <p:spPr>
          <a:xfrm>
            <a:off x="5530794" y="4281947"/>
            <a:ext cx="2607366" cy="830997"/>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Réaliser une session, gérer les présences et les attestations</a:t>
            </a:r>
          </a:p>
        </p:txBody>
      </p:sp>
      <p:sp>
        <p:nvSpPr>
          <p:cNvPr id="54" name="Triangle isocèle 53">
            <a:extLst>
              <a:ext uri="{FF2B5EF4-FFF2-40B4-BE49-F238E27FC236}">
                <a16:creationId xmlns:a16="http://schemas.microsoft.com/office/drawing/2014/main" id="{701C3369-EE03-4472-898C-F2DBA2DCE5F3}"/>
              </a:ext>
            </a:extLst>
          </p:cNvPr>
          <p:cNvSpPr/>
          <p:nvPr/>
        </p:nvSpPr>
        <p:spPr>
          <a:xfrm flipV="1">
            <a:off x="1648459" y="1698186"/>
            <a:ext cx="1016000" cy="26416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 avec coins arrondis en diagonale 54">
            <a:extLst>
              <a:ext uri="{FF2B5EF4-FFF2-40B4-BE49-F238E27FC236}">
                <a16:creationId xmlns:a16="http://schemas.microsoft.com/office/drawing/2014/main" id="{03FDCF10-52AB-4D87-BE6F-85A1DC97CA6C}"/>
              </a:ext>
            </a:extLst>
          </p:cNvPr>
          <p:cNvSpPr/>
          <p:nvPr/>
        </p:nvSpPr>
        <p:spPr>
          <a:xfrm>
            <a:off x="8731194" y="4277229"/>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9</a:t>
            </a:r>
          </a:p>
        </p:txBody>
      </p:sp>
      <p:sp>
        <p:nvSpPr>
          <p:cNvPr id="56" name="ZoneTexte 55">
            <a:extLst>
              <a:ext uri="{FF2B5EF4-FFF2-40B4-BE49-F238E27FC236}">
                <a16:creationId xmlns:a16="http://schemas.microsoft.com/office/drawing/2014/main" id="{833008C7-0BA0-4796-BB05-5F93FD5A02A8}"/>
              </a:ext>
            </a:extLst>
          </p:cNvPr>
          <p:cNvSpPr txBox="1"/>
          <p:nvPr/>
        </p:nvSpPr>
        <p:spPr>
          <a:xfrm>
            <a:off x="9437516" y="4244562"/>
            <a:ext cx="2378564"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Suivre les formations</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via BI &amp; Reporting</a:t>
            </a:r>
          </a:p>
        </p:txBody>
      </p:sp>
      <p:sp>
        <p:nvSpPr>
          <p:cNvPr id="2" name="Espace réservé de la date 1">
            <a:extLst>
              <a:ext uri="{FF2B5EF4-FFF2-40B4-BE49-F238E27FC236}">
                <a16:creationId xmlns:a16="http://schemas.microsoft.com/office/drawing/2014/main" id="{0ED8C530-A06D-4DE9-90C0-345221658662}"/>
              </a:ext>
            </a:extLst>
          </p:cNvPr>
          <p:cNvSpPr>
            <a:spLocks noGrp="1"/>
          </p:cNvSpPr>
          <p:nvPr>
            <p:ph type="dt" sz="half" idx="10"/>
          </p:nvPr>
        </p:nvSpPr>
        <p:spPr/>
        <p:txBody>
          <a:bodyPr/>
          <a:lstStyle/>
          <a:p>
            <a:endParaRPr lang="fr-FR" dirty="0"/>
          </a:p>
        </p:txBody>
      </p:sp>
      <p:sp>
        <p:nvSpPr>
          <p:cNvPr id="3" name="Espace réservé du numéro de diapositive 2">
            <a:extLst>
              <a:ext uri="{FF2B5EF4-FFF2-40B4-BE49-F238E27FC236}">
                <a16:creationId xmlns:a16="http://schemas.microsoft.com/office/drawing/2014/main" id="{88C5829F-2AA8-4B54-83A6-DBB3EE1E8016}"/>
              </a:ext>
            </a:extLst>
          </p:cNvPr>
          <p:cNvSpPr>
            <a:spLocks noGrp="1"/>
          </p:cNvSpPr>
          <p:nvPr>
            <p:ph type="sldNum" sz="quarter" idx="12"/>
          </p:nvPr>
        </p:nvSpPr>
        <p:spPr/>
        <p:txBody>
          <a:bodyPr/>
          <a:lstStyle/>
          <a:p>
            <a:fld id="{FE954997-C674-43B3-87A7-1C878AE16C45}" type="slidenum">
              <a:rPr lang="fr-FR" smtClean="0"/>
              <a:pPr/>
              <a:t>48</a:t>
            </a:fld>
            <a:endParaRPr lang="fr-FR" dirty="0"/>
          </a:p>
        </p:txBody>
      </p:sp>
    </p:spTree>
    <p:extLst>
      <p:ext uri="{BB962C8B-B14F-4D97-AF65-F5344CB8AC3E}">
        <p14:creationId xmlns:p14="http://schemas.microsoft.com/office/powerpoint/2010/main" val="22233839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p:txBody>
          <a:bodyPr>
            <a:normAutofit fontScale="90000"/>
          </a:bodyPr>
          <a:lstStyle/>
          <a:p>
            <a:r>
              <a:rPr lang="fr-FR" dirty="0"/>
              <a:t>3- Principes de la télé-inscription</a:t>
            </a:r>
          </a:p>
        </p:txBody>
      </p:sp>
      <p:sp>
        <p:nvSpPr>
          <p:cNvPr id="6" name="Espace réservé du contenu 5">
            <a:extLst>
              <a:ext uri="{FF2B5EF4-FFF2-40B4-BE49-F238E27FC236}">
                <a16:creationId xmlns:a16="http://schemas.microsoft.com/office/drawing/2014/main" id="{AA83C587-8696-4C59-B687-ABF40EED20C8}"/>
              </a:ext>
            </a:extLst>
          </p:cNvPr>
          <p:cNvSpPr>
            <a:spLocks noGrp="1"/>
          </p:cNvSpPr>
          <p:nvPr>
            <p:ph idx="1"/>
          </p:nvPr>
        </p:nvSpPr>
        <p:spPr>
          <a:xfrm>
            <a:off x="1247258" y="1302028"/>
            <a:ext cx="10106542" cy="519269"/>
          </a:xfrm>
        </p:spPr>
        <p:txBody>
          <a:bodyPr/>
          <a:lstStyle/>
          <a:p>
            <a:r>
              <a:rPr lang="fr-FR" dirty="0">
                <a:latin typeface="+mn-lt"/>
              </a:rPr>
              <a:t>Le Self mobile de RenoiRH permet : </a:t>
            </a:r>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1</a:t>
            </a:r>
          </a:p>
        </p:txBody>
      </p:sp>
      <p:sp>
        <p:nvSpPr>
          <p:cNvPr id="7" name="ZoneTexte 6">
            <a:extLst>
              <a:ext uri="{FF2B5EF4-FFF2-40B4-BE49-F238E27FC236}">
                <a16:creationId xmlns:a16="http://schemas.microsoft.com/office/drawing/2014/main" id="{AD636A77-23C3-4718-A5C6-3BC724343A3C}"/>
              </a:ext>
            </a:extLst>
          </p:cNvPr>
          <p:cNvSpPr txBox="1"/>
          <p:nvPr/>
        </p:nvSpPr>
        <p:spPr>
          <a:xfrm>
            <a:off x="1232018" y="670477"/>
            <a:ext cx="5869822" cy="369332"/>
          </a:xfrm>
          <a:prstGeom prst="rect">
            <a:avLst/>
          </a:prstGeom>
          <a:noFill/>
        </p:spPr>
        <p:txBody>
          <a:bodyPr wrap="square" rtlCol="0">
            <a:spAutoFit/>
          </a:bodyPr>
          <a:lstStyle/>
          <a:p>
            <a:r>
              <a:rPr lang="fr-FR" i="1" dirty="0">
                <a:latin typeface="+mj-lt"/>
              </a:rPr>
              <a:t>Principes généraux de la téléinscription</a:t>
            </a:r>
          </a:p>
        </p:txBody>
      </p:sp>
      <p:sp>
        <p:nvSpPr>
          <p:cNvPr id="17" name="Freeform 386">
            <a:extLst>
              <a:ext uri="{FF2B5EF4-FFF2-40B4-BE49-F238E27FC236}">
                <a16:creationId xmlns:a16="http://schemas.microsoft.com/office/drawing/2014/main" id="{49F92AA5-349D-44EB-BBAD-D60724150C8A}"/>
              </a:ext>
            </a:extLst>
          </p:cNvPr>
          <p:cNvSpPr/>
          <p:nvPr/>
        </p:nvSpPr>
        <p:spPr>
          <a:xfrm>
            <a:off x="9355937" y="107892"/>
            <a:ext cx="468000" cy="468000"/>
          </a:xfrm>
          <a:custGeom>
            <a:avLst/>
            <a:gdLst/>
            <a:ahLst/>
            <a:cxnLst/>
            <a:rect l="l" t="t" r="r" b="b"/>
            <a:pathLst>
              <a:path w="432708" h="432707">
                <a:moveTo>
                  <a:pt x="81133" y="0"/>
                </a:moveTo>
                <a:lnTo>
                  <a:pt x="351575" y="0"/>
                </a:lnTo>
                <a:cubicBezTo>
                  <a:pt x="373924" y="0"/>
                  <a:pt x="393034" y="7935"/>
                  <a:pt x="408903" y="23805"/>
                </a:cubicBezTo>
                <a:cubicBezTo>
                  <a:pt x="424774" y="39674"/>
                  <a:pt x="432708" y="58784"/>
                  <a:pt x="432708" y="81133"/>
                </a:cubicBezTo>
                <a:lnTo>
                  <a:pt x="432708" y="351574"/>
                </a:lnTo>
                <a:cubicBezTo>
                  <a:pt x="432708" y="373924"/>
                  <a:pt x="424774" y="393033"/>
                  <a:pt x="408903" y="408902"/>
                </a:cubicBezTo>
                <a:cubicBezTo>
                  <a:pt x="393034" y="424772"/>
                  <a:pt x="373924" y="432707"/>
                  <a:pt x="351575" y="432707"/>
                </a:cubicBezTo>
                <a:lnTo>
                  <a:pt x="81133" y="432707"/>
                </a:lnTo>
                <a:cubicBezTo>
                  <a:pt x="58784" y="432707"/>
                  <a:pt x="39675" y="424772"/>
                  <a:pt x="23805" y="408902"/>
                </a:cubicBezTo>
                <a:cubicBezTo>
                  <a:pt x="7936" y="393033"/>
                  <a:pt x="0" y="373924"/>
                  <a:pt x="0" y="351574"/>
                </a:cubicBezTo>
                <a:lnTo>
                  <a:pt x="0" y="81133"/>
                </a:lnTo>
                <a:cubicBezTo>
                  <a:pt x="0" y="58784"/>
                  <a:pt x="7936" y="39674"/>
                  <a:pt x="23805" y="23805"/>
                </a:cubicBezTo>
                <a:cubicBezTo>
                  <a:pt x="39675" y="7935"/>
                  <a:pt x="58784" y="0"/>
                  <a:pt x="81133" y="0"/>
                </a:cubicBezTo>
                <a:close/>
                <a:moveTo>
                  <a:pt x="274034" y="45074"/>
                </a:moveTo>
                <a:cubicBezTo>
                  <a:pt x="270795" y="44416"/>
                  <a:pt x="267343" y="44886"/>
                  <a:pt x="263681" y="46482"/>
                </a:cubicBezTo>
                <a:cubicBezTo>
                  <a:pt x="256170" y="49675"/>
                  <a:pt x="252413" y="55215"/>
                  <a:pt x="252413" y="63103"/>
                </a:cubicBezTo>
                <a:lnTo>
                  <a:pt x="252413" y="108177"/>
                </a:lnTo>
                <a:cubicBezTo>
                  <a:pt x="230064" y="108177"/>
                  <a:pt x="209781" y="110008"/>
                  <a:pt x="191563" y="113670"/>
                </a:cubicBezTo>
                <a:cubicBezTo>
                  <a:pt x="173347" y="117332"/>
                  <a:pt x="158087" y="122121"/>
                  <a:pt x="145785" y="128037"/>
                </a:cubicBezTo>
                <a:cubicBezTo>
                  <a:pt x="133485" y="133953"/>
                  <a:pt x="122780" y="141372"/>
                  <a:pt x="113671" y="150292"/>
                </a:cubicBezTo>
                <a:cubicBezTo>
                  <a:pt x="104562" y="159213"/>
                  <a:pt x="97379" y="168181"/>
                  <a:pt x="92120" y="177196"/>
                </a:cubicBezTo>
                <a:cubicBezTo>
                  <a:pt x="86862" y="186211"/>
                  <a:pt x="82682" y="196446"/>
                  <a:pt x="79584" y="207902"/>
                </a:cubicBezTo>
                <a:cubicBezTo>
                  <a:pt x="76484" y="219358"/>
                  <a:pt x="74467" y="229829"/>
                  <a:pt x="73527" y="239313"/>
                </a:cubicBezTo>
                <a:cubicBezTo>
                  <a:pt x="72588" y="248797"/>
                  <a:pt x="72118" y="259173"/>
                  <a:pt x="72118" y="270442"/>
                </a:cubicBezTo>
                <a:cubicBezTo>
                  <a:pt x="72118" y="304435"/>
                  <a:pt x="87801" y="342372"/>
                  <a:pt x="119164" y="384253"/>
                </a:cubicBezTo>
                <a:cubicBezTo>
                  <a:pt x="121042" y="386507"/>
                  <a:pt x="123390" y="387633"/>
                  <a:pt x="126206" y="387633"/>
                </a:cubicBezTo>
                <a:cubicBezTo>
                  <a:pt x="127521" y="387633"/>
                  <a:pt x="128742" y="387352"/>
                  <a:pt x="129869" y="386788"/>
                </a:cubicBezTo>
                <a:cubicBezTo>
                  <a:pt x="134001" y="385098"/>
                  <a:pt x="135785" y="381999"/>
                  <a:pt x="135222" y="377492"/>
                </a:cubicBezTo>
                <a:cubicBezTo>
                  <a:pt x="126958" y="311008"/>
                  <a:pt x="132780" y="266592"/>
                  <a:pt x="152687" y="244243"/>
                </a:cubicBezTo>
                <a:cubicBezTo>
                  <a:pt x="161327" y="234477"/>
                  <a:pt x="173534" y="227387"/>
                  <a:pt x="189310" y="222974"/>
                </a:cubicBezTo>
                <a:cubicBezTo>
                  <a:pt x="205085" y="218560"/>
                  <a:pt x="226120" y="216353"/>
                  <a:pt x="252413" y="216353"/>
                </a:cubicBezTo>
                <a:lnTo>
                  <a:pt x="252413" y="261427"/>
                </a:lnTo>
                <a:cubicBezTo>
                  <a:pt x="252413" y="269315"/>
                  <a:pt x="256170" y="274855"/>
                  <a:pt x="263681" y="278048"/>
                </a:cubicBezTo>
                <a:cubicBezTo>
                  <a:pt x="265935" y="278987"/>
                  <a:pt x="268188" y="279457"/>
                  <a:pt x="270442" y="279457"/>
                </a:cubicBezTo>
                <a:cubicBezTo>
                  <a:pt x="275326" y="279457"/>
                  <a:pt x="279552" y="277672"/>
                  <a:pt x="283120" y="274104"/>
                </a:cubicBezTo>
                <a:lnTo>
                  <a:pt x="382281" y="174942"/>
                </a:lnTo>
                <a:cubicBezTo>
                  <a:pt x="385850" y="171374"/>
                  <a:pt x="387634" y="167148"/>
                  <a:pt x="387634" y="162265"/>
                </a:cubicBezTo>
                <a:cubicBezTo>
                  <a:pt x="387634" y="157382"/>
                  <a:pt x="385850" y="153156"/>
                  <a:pt x="382281" y="149588"/>
                </a:cubicBezTo>
                <a:lnTo>
                  <a:pt x="283120" y="50426"/>
                </a:lnTo>
                <a:cubicBezTo>
                  <a:pt x="280302" y="47515"/>
                  <a:pt x="277275" y="45731"/>
                  <a:pt x="274034" y="450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18" name="ZoneTexte 17">
            <a:extLst>
              <a:ext uri="{FF2B5EF4-FFF2-40B4-BE49-F238E27FC236}">
                <a16:creationId xmlns:a16="http://schemas.microsoft.com/office/drawing/2014/main" id="{11B91850-CFEE-462D-BE38-2981E6FF9BA4}"/>
              </a:ext>
            </a:extLst>
          </p:cNvPr>
          <p:cNvSpPr txBox="1"/>
          <p:nvPr/>
        </p:nvSpPr>
        <p:spPr>
          <a:xfrm>
            <a:off x="9855200" y="24106"/>
            <a:ext cx="2336800" cy="738664"/>
          </a:xfrm>
          <a:prstGeom prst="rect">
            <a:avLst/>
          </a:prstGeom>
          <a:noFill/>
        </p:spPr>
        <p:txBody>
          <a:bodyPr wrap="square" rtlCol="0">
            <a:spAutoFit/>
          </a:bodyPr>
          <a:lstStyle/>
          <a:p>
            <a:pPr algn="ctr"/>
            <a:r>
              <a:rPr lang="fr-FR" sz="1400" dirty="0">
                <a:solidFill>
                  <a:schemeClr val="bg1">
                    <a:lumMod val="50000"/>
                  </a:schemeClr>
                </a:solidFill>
              </a:rPr>
              <a:t>Voir </a:t>
            </a:r>
            <a:r>
              <a:rPr lang="fr-FR" sz="1400" b="1" dirty="0">
                <a:solidFill>
                  <a:schemeClr val="bg1">
                    <a:lumMod val="50000"/>
                  </a:schemeClr>
                </a:solidFill>
              </a:rPr>
              <a:t>Séquence N°3 </a:t>
            </a:r>
            <a:r>
              <a:rPr lang="fr-FR" sz="1400" dirty="0">
                <a:solidFill>
                  <a:schemeClr val="bg1">
                    <a:lumMod val="50000"/>
                  </a:schemeClr>
                </a:solidFill>
              </a:rPr>
              <a:t>–</a:t>
            </a:r>
            <a:br>
              <a:rPr lang="fr-FR" sz="1400" dirty="0">
                <a:solidFill>
                  <a:schemeClr val="bg1">
                    <a:lumMod val="50000"/>
                  </a:schemeClr>
                </a:solidFill>
              </a:rPr>
            </a:br>
            <a:r>
              <a:rPr lang="fr-FR" sz="1400" dirty="0">
                <a:solidFill>
                  <a:schemeClr val="bg1">
                    <a:lumMod val="50000"/>
                  </a:schemeClr>
                </a:solidFill>
              </a:rPr>
              <a:t>Principes généraux de la téléinscription</a:t>
            </a:r>
          </a:p>
        </p:txBody>
      </p:sp>
      <p:sp>
        <p:nvSpPr>
          <p:cNvPr id="19" name="Rectangle : avec coins arrondis en haut 18">
            <a:extLst>
              <a:ext uri="{FF2B5EF4-FFF2-40B4-BE49-F238E27FC236}">
                <a16:creationId xmlns:a16="http://schemas.microsoft.com/office/drawing/2014/main" id="{4329C3C5-7F5E-433C-9B79-4CC1C30E2E7C}"/>
              </a:ext>
            </a:extLst>
          </p:cNvPr>
          <p:cNvSpPr/>
          <p:nvPr/>
        </p:nvSpPr>
        <p:spPr>
          <a:xfrm>
            <a:off x="6984591" y="2092597"/>
            <a:ext cx="4140000" cy="766943"/>
          </a:xfrm>
          <a:prstGeom prst="round2SameRect">
            <a:avLst/>
          </a:prstGeom>
          <a:solidFill>
            <a:schemeClr val="accent5"/>
          </a:solidFill>
          <a:ln>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fr-FR" sz="2000" b="1" dirty="0">
                <a:solidFill>
                  <a:schemeClr val="bg1"/>
                </a:solidFill>
              </a:rPr>
              <a:t>Pour un</a:t>
            </a:r>
            <a:br>
              <a:rPr lang="fr-FR" sz="2000" b="1" dirty="0">
                <a:solidFill>
                  <a:schemeClr val="bg1"/>
                </a:solidFill>
              </a:rPr>
            </a:br>
            <a:r>
              <a:rPr lang="fr-FR" sz="2000" b="1" dirty="0">
                <a:solidFill>
                  <a:schemeClr val="bg1"/>
                </a:solidFill>
              </a:rPr>
              <a:t>responsable hiérarchique</a:t>
            </a:r>
          </a:p>
        </p:txBody>
      </p:sp>
      <p:sp>
        <p:nvSpPr>
          <p:cNvPr id="20" name="Rectangle 19">
            <a:extLst>
              <a:ext uri="{FF2B5EF4-FFF2-40B4-BE49-F238E27FC236}">
                <a16:creationId xmlns:a16="http://schemas.microsoft.com/office/drawing/2014/main" id="{CE1AE26A-1298-4988-8CAF-C33570887861}"/>
              </a:ext>
            </a:extLst>
          </p:cNvPr>
          <p:cNvSpPr/>
          <p:nvPr/>
        </p:nvSpPr>
        <p:spPr>
          <a:xfrm>
            <a:off x="6993333" y="2859513"/>
            <a:ext cx="4140000" cy="295220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25B1DBA4-91D1-4D85-B8B2-CADF469405E2}"/>
              </a:ext>
            </a:extLst>
          </p:cNvPr>
          <p:cNvSpPr/>
          <p:nvPr/>
        </p:nvSpPr>
        <p:spPr>
          <a:xfrm>
            <a:off x="7088272" y="2983557"/>
            <a:ext cx="4068474" cy="1908215"/>
          </a:xfrm>
          <a:prstGeom prst="rect">
            <a:avLst/>
          </a:prstGeom>
        </p:spPr>
        <p:txBody>
          <a:bodyPr wrap="square" lIns="0">
            <a:spAutoFit/>
          </a:bodyPr>
          <a:lstStyle/>
          <a:p>
            <a:pPr marL="174625" indent="-174625">
              <a:spcBef>
                <a:spcPts val="600"/>
              </a:spcBef>
              <a:buClr>
                <a:schemeClr val="accent5"/>
              </a:buClr>
              <a:buFont typeface="Arial" panose="020B0604020202020204" pitchFamily="34" charset="0"/>
              <a:buChar char="•"/>
            </a:pPr>
            <a:r>
              <a:rPr lang="fr-FR" b="1" dirty="0">
                <a:solidFill>
                  <a:schemeClr val="dk1">
                    <a:hueOff val="0"/>
                    <a:satOff val="0"/>
                    <a:lumOff val="0"/>
                    <a:alphaOff val="0"/>
                  </a:schemeClr>
                </a:solidFill>
              </a:rPr>
              <a:t>Valider ou refuser </a:t>
            </a:r>
            <a:r>
              <a:rPr lang="fr-FR" dirty="0">
                <a:solidFill>
                  <a:schemeClr val="dk1">
                    <a:hueOff val="0"/>
                    <a:satOff val="0"/>
                    <a:lumOff val="0"/>
                    <a:alphaOff val="0"/>
                  </a:schemeClr>
                </a:solidFill>
              </a:rPr>
              <a:t>les demandes individuelles de son équipe</a:t>
            </a:r>
          </a:p>
          <a:p>
            <a:pPr marL="174625" indent="-174625">
              <a:spcBef>
                <a:spcPts val="600"/>
              </a:spcBef>
              <a:buClr>
                <a:schemeClr val="accent5"/>
              </a:buClr>
              <a:buFont typeface="Arial" panose="020B0604020202020204" pitchFamily="34" charset="0"/>
              <a:buChar char="•"/>
            </a:pPr>
            <a:r>
              <a:rPr lang="fr-FR" b="1" dirty="0">
                <a:solidFill>
                  <a:schemeClr val="dk1">
                    <a:hueOff val="0"/>
                    <a:satOff val="0"/>
                    <a:lumOff val="0"/>
                    <a:alphaOff val="0"/>
                  </a:schemeClr>
                </a:solidFill>
              </a:rPr>
              <a:t>Consulter </a:t>
            </a:r>
            <a:r>
              <a:rPr lang="fr-FR" b="1" dirty="0" smtClean="0">
                <a:solidFill>
                  <a:schemeClr val="dk1">
                    <a:hueOff val="0"/>
                    <a:satOff val="0"/>
                    <a:lumOff val="0"/>
                    <a:alphaOff val="0"/>
                  </a:schemeClr>
                </a:solidFill>
              </a:rPr>
              <a:t>le catalogue </a:t>
            </a:r>
            <a:r>
              <a:rPr lang="fr-FR" dirty="0">
                <a:solidFill>
                  <a:schemeClr val="dk1">
                    <a:hueOff val="0"/>
                    <a:satOff val="0"/>
                    <a:lumOff val="0"/>
                    <a:alphaOff val="0"/>
                  </a:schemeClr>
                </a:solidFill>
              </a:rPr>
              <a:t>de formation</a:t>
            </a:r>
            <a:endParaRPr lang="fr-FR" b="1" dirty="0">
              <a:solidFill>
                <a:schemeClr val="dk1">
                  <a:hueOff val="0"/>
                  <a:satOff val="0"/>
                  <a:lumOff val="0"/>
                  <a:alphaOff val="0"/>
                </a:schemeClr>
              </a:solidFill>
              <a:effectLst/>
              <a:uFill>
                <a:solidFill>
                  <a:srgbClr val="FFFFFF"/>
                </a:solidFill>
              </a:uFill>
              <a:ea typeface="Calibri" panose="020F0502020204030204" pitchFamily="34" charset="0"/>
              <a:cs typeface="Calibri" panose="020F0502020204030204" pitchFamily="34" charset="0"/>
            </a:endParaRPr>
          </a:p>
          <a:p>
            <a:pPr marL="174625" indent="-174625">
              <a:spcBef>
                <a:spcPts val="600"/>
              </a:spcBef>
              <a:buClr>
                <a:schemeClr val="accent5"/>
              </a:buClr>
              <a:buFont typeface="Arial" panose="020B0604020202020204" pitchFamily="34" charset="0"/>
              <a:buChar char="•"/>
            </a:pPr>
            <a:r>
              <a:rPr lang="fr-FR" b="1" dirty="0">
                <a:solidFill>
                  <a:schemeClr val="dk1">
                    <a:hueOff val="0"/>
                    <a:satOff val="0"/>
                    <a:lumOff val="0"/>
                    <a:alphaOff val="0"/>
                  </a:schemeClr>
                </a:solidFill>
              </a:rPr>
              <a:t>Saisir</a:t>
            </a:r>
            <a:r>
              <a:rPr lang="fr-FR" dirty="0">
                <a:solidFill>
                  <a:schemeClr val="dk1">
                    <a:hueOff val="0"/>
                    <a:satOff val="0"/>
                    <a:lumOff val="0"/>
                    <a:alphaOff val="0"/>
                  </a:schemeClr>
                </a:solidFill>
              </a:rPr>
              <a:t> des demandes de formation individuelle ou collective pour son équipe</a:t>
            </a:r>
          </a:p>
        </p:txBody>
      </p:sp>
      <p:sp>
        <p:nvSpPr>
          <p:cNvPr id="22" name="Rectangle : avec coins arrondis en haut 21">
            <a:extLst>
              <a:ext uri="{FF2B5EF4-FFF2-40B4-BE49-F238E27FC236}">
                <a16:creationId xmlns:a16="http://schemas.microsoft.com/office/drawing/2014/main" id="{F12F87F4-0587-4808-A1DE-AD06B4C28CDD}"/>
              </a:ext>
            </a:extLst>
          </p:cNvPr>
          <p:cNvSpPr/>
          <p:nvPr/>
        </p:nvSpPr>
        <p:spPr>
          <a:xfrm>
            <a:off x="1956775" y="2092597"/>
            <a:ext cx="4140000" cy="766943"/>
          </a:xfrm>
          <a:prstGeom prst="round2SameRect">
            <a:avLst/>
          </a:prstGeom>
          <a:solidFill>
            <a:schemeClr val="accent2"/>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fr-FR" sz="2000" b="1" dirty="0">
                <a:solidFill>
                  <a:schemeClr val="bg1"/>
                </a:solidFill>
              </a:rPr>
              <a:t>Pour un agent</a:t>
            </a:r>
          </a:p>
        </p:txBody>
      </p:sp>
      <p:sp>
        <p:nvSpPr>
          <p:cNvPr id="23" name="Rectangle 22">
            <a:extLst>
              <a:ext uri="{FF2B5EF4-FFF2-40B4-BE49-F238E27FC236}">
                <a16:creationId xmlns:a16="http://schemas.microsoft.com/office/drawing/2014/main" id="{C088D793-24A7-48E8-8CC3-A23616CA5E73}"/>
              </a:ext>
            </a:extLst>
          </p:cNvPr>
          <p:cNvSpPr/>
          <p:nvPr/>
        </p:nvSpPr>
        <p:spPr>
          <a:xfrm>
            <a:off x="1958480" y="2859539"/>
            <a:ext cx="4140000" cy="295217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90291231-466F-48EB-B7C0-E3D6419FD78C}"/>
              </a:ext>
            </a:extLst>
          </p:cNvPr>
          <p:cNvSpPr/>
          <p:nvPr/>
        </p:nvSpPr>
        <p:spPr>
          <a:xfrm>
            <a:off x="2072282" y="2995559"/>
            <a:ext cx="3908986" cy="2816156"/>
          </a:xfrm>
          <a:prstGeom prst="rect">
            <a:avLst/>
          </a:prstGeom>
        </p:spPr>
        <p:txBody>
          <a:bodyPr wrap="square" lIns="0">
            <a:spAutoFit/>
          </a:bodyPr>
          <a:lstStyle/>
          <a:p>
            <a:pPr marL="174625" indent="-174625">
              <a:spcBef>
                <a:spcPts val="600"/>
              </a:spcBef>
              <a:buClr>
                <a:schemeClr val="accent2"/>
              </a:buClr>
              <a:buFont typeface="Arial" panose="020B0604020202020204" pitchFamily="34" charset="0"/>
              <a:buChar char="•"/>
            </a:pPr>
            <a:r>
              <a:rPr lang="fr-FR" b="1" dirty="0">
                <a:solidFill>
                  <a:schemeClr val="dk1">
                    <a:hueOff val="0"/>
                    <a:satOff val="0"/>
                    <a:lumOff val="0"/>
                    <a:alphaOff val="0"/>
                  </a:schemeClr>
                </a:solidFill>
              </a:rPr>
              <a:t>Consulter le catalogue </a:t>
            </a:r>
            <a:r>
              <a:rPr lang="fr-FR" dirty="0">
                <a:solidFill>
                  <a:schemeClr val="dk1">
                    <a:hueOff val="0"/>
                    <a:satOff val="0"/>
                    <a:lumOff val="0"/>
                    <a:alphaOff val="0"/>
                  </a:schemeClr>
                </a:solidFill>
              </a:rPr>
              <a:t>des formations créé dans RenoiRH et qui lui sont destinées</a:t>
            </a:r>
          </a:p>
          <a:p>
            <a:pPr marL="174625" indent="-174625">
              <a:spcBef>
                <a:spcPts val="600"/>
              </a:spcBef>
              <a:buClr>
                <a:schemeClr val="accent2"/>
              </a:buClr>
              <a:buFont typeface="Arial" panose="020B0604020202020204" pitchFamily="34" charset="0"/>
              <a:buChar char="•"/>
            </a:pPr>
            <a:r>
              <a:rPr lang="fr-FR" b="1" dirty="0">
                <a:solidFill>
                  <a:schemeClr val="dk1">
                    <a:hueOff val="0"/>
                    <a:satOff val="0"/>
                    <a:lumOff val="0"/>
                    <a:alphaOff val="0"/>
                  </a:schemeClr>
                </a:solidFill>
              </a:rPr>
              <a:t>Formuler</a:t>
            </a:r>
            <a:r>
              <a:rPr lang="fr-FR" dirty="0">
                <a:solidFill>
                  <a:schemeClr val="dk1">
                    <a:hueOff val="0"/>
                    <a:satOff val="0"/>
                    <a:lumOff val="0"/>
                    <a:alphaOff val="0"/>
                  </a:schemeClr>
                </a:solidFill>
              </a:rPr>
              <a:t> une demande de formation</a:t>
            </a:r>
            <a:br>
              <a:rPr lang="fr-FR" dirty="0">
                <a:solidFill>
                  <a:schemeClr val="dk1">
                    <a:hueOff val="0"/>
                    <a:satOff val="0"/>
                    <a:lumOff val="0"/>
                    <a:alphaOff val="0"/>
                  </a:schemeClr>
                </a:solidFill>
              </a:rPr>
            </a:br>
            <a:r>
              <a:rPr lang="fr-FR" dirty="0">
                <a:solidFill>
                  <a:schemeClr val="dk1">
                    <a:hueOff val="0"/>
                    <a:satOff val="0"/>
                    <a:lumOff val="0"/>
                    <a:alphaOff val="0"/>
                  </a:schemeClr>
                </a:solidFill>
              </a:rPr>
              <a:t>(= télé-inscription)</a:t>
            </a:r>
          </a:p>
          <a:p>
            <a:pPr marL="174625" indent="-174625">
              <a:spcBef>
                <a:spcPts val="600"/>
              </a:spcBef>
              <a:buClr>
                <a:schemeClr val="accent2"/>
              </a:buClr>
              <a:buFont typeface="Arial" panose="020B0604020202020204" pitchFamily="34" charset="0"/>
              <a:buChar char="•"/>
            </a:pPr>
            <a:r>
              <a:rPr lang="fr-FR" b="1" dirty="0">
                <a:solidFill>
                  <a:schemeClr val="dk1">
                    <a:hueOff val="0"/>
                    <a:satOff val="0"/>
                    <a:lumOff val="0"/>
                    <a:alphaOff val="0"/>
                  </a:schemeClr>
                </a:solidFill>
              </a:rPr>
              <a:t>Suivre</a:t>
            </a:r>
            <a:r>
              <a:rPr lang="fr-FR" dirty="0">
                <a:solidFill>
                  <a:schemeClr val="dk1">
                    <a:hueOff val="0"/>
                    <a:satOff val="0"/>
                    <a:lumOff val="0"/>
                    <a:alphaOff val="0"/>
                  </a:schemeClr>
                </a:solidFill>
              </a:rPr>
              <a:t> l’état de validation de ses demandes</a:t>
            </a:r>
          </a:p>
          <a:p>
            <a:pPr marL="174625" indent="-174625">
              <a:spcBef>
                <a:spcPts val="600"/>
              </a:spcBef>
              <a:buClr>
                <a:schemeClr val="accent2"/>
              </a:buClr>
              <a:buFont typeface="Arial" panose="020B0604020202020204" pitchFamily="34" charset="0"/>
              <a:buChar char="•"/>
            </a:pPr>
            <a:r>
              <a:rPr lang="fr-FR" b="1" dirty="0">
                <a:solidFill>
                  <a:schemeClr val="dk1">
                    <a:hueOff val="0"/>
                    <a:satOff val="0"/>
                    <a:lumOff val="0"/>
                    <a:alphaOff val="0"/>
                  </a:schemeClr>
                </a:solidFill>
              </a:rPr>
              <a:t>Consulter l’historique </a:t>
            </a:r>
            <a:r>
              <a:rPr lang="fr-FR" dirty="0">
                <a:solidFill>
                  <a:schemeClr val="dk1">
                    <a:hueOff val="0"/>
                    <a:satOff val="0"/>
                    <a:lumOff val="0"/>
                    <a:alphaOff val="0"/>
                  </a:schemeClr>
                </a:solidFill>
              </a:rPr>
              <a:t>des </a:t>
            </a:r>
            <a:r>
              <a:rPr lang="fr-FR" dirty="0" smtClean="0">
                <a:solidFill>
                  <a:schemeClr val="dk1">
                    <a:hueOff val="0"/>
                    <a:satOff val="0"/>
                    <a:lumOff val="0"/>
                    <a:alphaOff val="0"/>
                  </a:schemeClr>
                </a:solidFill>
              </a:rPr>
              <a:t>formations </a:t>
            </a:r>
            <a:r>
              <a:rPr lang="fr-FR" dirty="0">
                <a:solidFill>
                  <a:schemeClr val="dk1">
                    <a:hueOff val="0"/>
                    <a:satOff val="0"/>
                    <a:lumOff val="0"/>
                    <a:alphaOff val="0"/>
                  </a:schemeClr>
                </a:solidFill>
              </a:rPr>
              <a:t>suivies</a:t>
            </a:r>
          </a:p>
        </p:txBody>
      </p:sp>
      <p:sp>
        <p:nvSpPr>
          <p:cNvPr id="26" name="Freeform 425">
            <a:extLst>
              <a:ext uri="{FF2B5EF4-FFF2-40B4-BE49-F238E27FC236}">
                <a16:creationId xmlns:a16="http://schemas.microsoft.com/office/drawing/2014/main" id="{93B64A70-3B8E-4D0C-80C1-11D8594DCD14}"/>
              </a:ext>
            </a:extLst>
          </p:cNvPr>
          <p:cNvSpPr/>
          <p:nvPr/>
        </p:nvSpPr>
        <p:spPr>
          <a:xfrm>
            <a:off x="7098627" y="2188668"/>
            <a:ext cx="540194" cy="504595"/>
          </a:xfrm>
          <a:custGeom>
            <a:avLst/>
            <a:gdLst>
              <a:gd name="connsiteX0" fmla="*/ 169590 w 540885"/>
              <a:gd name="connsiteY0" fmla="*/ 270443 h 504826"/>
              <a:gd name="connsiteX1" fmla="*/ 181704 w 540885"/>
              <a:gd name="connsiteY1" fmla="*/ 276500 h 504826"/>
              <a:gd name="connsiteX2" fmla="*/ 202269 w 540885"/>
              <a:gd name="connsiteY2" fmla="*/ 290022 h 504826"/>
              <a:gd name="connsiteX3" fmla="*/ 232412 w 540885"/>
              <a:gd name="connsiteY3" fmla="*/ 303544 h 504826"/>
              <a:gd name="connsiteX4" fmla="*/ 270443 w 540885"/>
              <a:gd name="connsiteY4" fmla="*/ 309601 h 504826"/>
              <a:gd name="connsiteX5" fmla="*/ 308473 w 540885"/>
              <a:gd name="connsiteY5" fmla="*/ 303544 h 504826"/>
              <a:gd name="connsiteX6" fmla="*/ 338617 w 540885"/>
              <a:gd name="connsiteY6" fmla="*/ 290022 h 504826"/>
              <a:gd name="connsiteX7" fmla="*/ 359181 w 540885"/>
              <a:gd name="connsiteY7" fmla="*/ 276500 h 504826"/>
              <a:gd name="connsiteX8" fmla="*/ 371295 w 540885"/>
              <a:gd name="connsiteY8" fmla="*/ 270443 h 504826"/>
              <a:gd name="connsiteX9" fmla="*/ 402705 w 540885"/>
              <a:gd name="connsiteY9" fmla="*/ 276077 h 504826"/>
              <a:gd name="connsiteX10" fmla="*/ 426792 w 540885"/>
              <a:gd name="connsiteY10" fmla="*/ 291149 h 504826"/>
              <a:gd name="connsiteX11" fmla="*/ 444258 w 540885"/>
              <a:gd name="connsiteY11" fmla="*/ 313967 h 504826"/>
              <a:gd name="connsiteX12" fmla="*/ 456371 w 540885"/>
              <a:gd name="connsiteY12" fmla="*/ 341434 h 504826"/>
              <a:gd name="connsiteX13" fmla="*/ 463837 w 540885"/>
              <a:gd name="connsiteY13" fmla="*/ 372000 h 504826"/>
              <a:gd name="connsiteX14" fmla="*/ 467781 w 540885"/>
              <a:gd name="connsiteY14" fmla="*/ 402706 h 504826"/>
              <a:gd name="connsiteX15" fmla="*/ 468767 w 540885"/>
              <a:gd name="connsiteY15" fmla="*/ 431863 h 504826"/>
              <a:gd name="connsiteX16" fmla="*/ 448202 w 540885"/>
              <a:gd name="connsiteY16" fmla="*/ 485247 h 504826"/>
              <a:gd name="connsiteX17" fmla="*/ 393550 w 540885"/>
              <a:gd name="connsiteY17" fmla="*/ 504826 h 504826"/>
              <a:gd name="connsiteX18" fmla="*/ 147335 w 540885"/>
              <a:gd name="connsiteY18" fmla="*/ 504826 h 504826"/>
              <a:gd name="connsiteX19" fmla="*/ 92683 w 540885"/>
              <a:gd name="connsiteY19" fmla="*/ 485247 h 504826"/>
              <a:gd name="connsiteX20" fmla="*/ 72118 w 540885"/>
              <a:gd name="connsiteY20" fmla="*/ 431863 h 504826"/>
              <a:gd name="connsiteX21" fmla="*/ 73104 w 540885"/>
              <a:gd name="connsiteY21" fmla="*/ 402706 h 504826"/>
              <a:gd name="connsiteX22" fmla="*/ 77049 w 540885"/>
              <a:gd name="connsiteY22" fmla="*/ 372000 h 504826"/>
              <a:gd name="connsiteX23" fmla="*/ 84514 w 540885"/>
              <a:gd name="connsiteY23" fmla="*/ 341434 h 504826"/>
              <a:gd name="connsiteX24" fmla="*/ 96628 w 540885"/>
              <a:gd name="connsiteY24" fmla="*/ 313967 h 504826"/>
              <a:gd name="connsiteX25" fmla="*/ 114093 w 540885"/>
              <a:gd name="connsiteY25" fmla="*/ 291149 h 504826"/>
              <a:gd name="connsiteX26" fmla="*/ 138180 w 540885"/>
              <a:gd name="connsiteY26" fmla="*/ 276077 h 504826"/>
              <a:gd name="connsiteX27" fmla="*/ 169590 w 540885"/>
              <a:gd name="connsiteY27" fmla="*/ 270443 h 504826"/>
              <a:gd name="connsiteX28" fmla="*/ 505953 w 540885"/>
              <a:gd name="connsiteY28" fmla="*/ 144237 h 504826"/>
              <a:gd name="connsiteX29" fmla="*/ 540885 w 540885"/>
              <a:gd name="connsiteY29" fmla="*/ 243680 h 504826"/>
              <a:gd name="connsiteX30" fmla="*/ 525109 w 540885"/>
              <a:gd name="connsiteY30" fmla="*/ 277063 h 504826"/>
              <a:gd name="connsiteX31" fmla="*/ 486233 w 540885"/>
              <a:gd name="connsiteY31" fmla="*/ 288472 h 504826"/>
              <a:gd name="connsiteX32" fmla="*/ 448484 w 540885"/>
              <a:gd name="connsiteY32" fmla="*/ 288472 h 504826"/>
              <a:gd name="connsiteX33" fmla="*/ 373830 w 540885"/>
              <a:gd name="connsiteY33" fmla="*/ 252413 h 504826"/>
              <a:gd name="connsiteX34" fmla="*/ 396649 w 540885"/>
              <a:gd name="connsiteY34" fmla="*/ 180296 h 504826"/>
              <a:gd name="connsiteX35" fmla="*/ 395240 w 540885"/>
              <a:gd name="connsiteY35" fmla="*/ 161703 h 504826"/>
              <a:gd name="connsiteX36" fmla="*/ 432708 w 540885"/>
              <a:gd name="connsiteY36" fmla="*/ 168182 h 504826"/>
              <a:gd name="connsiteX37" fmla="*/ 466231 w 540885"/>
              <a:gd name="connsiteY37" fmla="*/ 162125 h 504826"/>
              <a:gd name="connsiteX38" fmla="*/ 493698 w 540885"/>
              <a:gd name="connsiteY38" fmla="*/ 150153 h 504826"/>
              <a:gd name="connsiteX39" fmla="*/ 505953 w 540885"/>
              <a:gd name="connsiteY39" fmla="*/ 144237 h 504826"/>
              <a:gd name="connsiteX40" fmla="*/ 34932 w 540885"/>
              <a:gd name="connsiteY40" fmla="*/ 144237 h 504826"/>
              <a:gd name="connsiteX41" fmla="*/ 47187 w 540885"/>
              <a:gd name="connsiteY41" fmla="*/ 150153 h 504826"/>
              <a:gd name="connsiteX42" fmla="*/ 74653 w 540885"/>
              <a:gd name="connsiteY42" fmla="*/ 162125 h 504826"/>
              <a:gd name="connsiteX43" fmla="*/ 108176 w 540885"/>
              <a:gd name="connsiteY43" fmla="*/ 168182 h 504826"/>
              <a:gd name="connsiteX44" fmla="*/ 145644 w 540885"/>
              <a:gd name="connsiteY44" fmla="*/ 161703 h 504826"/>
              <a:gd name="connsiteX45" fmla="*/ 144235 w 540885"/>
              <a:gd name="connsiteY45" fmla="*/ 180296 h 504826"/>
              <a:gd name="connsiteX46" fmla="*/ 167054 w 540885"/>
              <a:gd name="connsiteY46" fmla="*/ 252413 h 504826"/>
              <a:gd name="connsiteX47" fmla="*/ 92401 w 540885"/>
              <a:gd name="connsiteY47" fmla="*/ 288472 h 504826"/>
              <a:gd name="connsiteX48" fmla="*/ 54652 w 540885"/>
              <a:gd name="connsiteY48" fmla="*/ 288472 h 504826"/>
              <a:gd name="connsiteX49" fmla="*/ 15776 w 540885"/>
              <a:gd name="connsiteY49" fmla="*/ 277063 h 504826"/>
              <a:gd name="connsiteX50" fmla="*/ 0 w 540885"/>
              <a:gd name="connsiteY50" fmla="*/ 243680 h 504826"/>
              <a:gd name="connsiteX51" fmla="*/ 34932 w 540885"/>
              <a:gd name="connsiteY51" fmla="*/ 144237 h 504826"/>
              <a:gd name="connsiteX52" fmla="*/ 270442 w 540885"/>
              <a:gd name="connsiteY52" fmla="*/ 72119 h 504826"/>
              <a:gd name="connsiteX53" fmla="*/ 346926 w 540885"/>
              <a:gd name="connsiteY53" fmla="*/ 103811 h 504826"/>
              <a:gd name="connsiteX54" fmla="*/ 378619 w 540885"/>
              <a:gd name="connsiteY54" fmla="*/ 180296 h 504826"/>
              <a:gd name="connsiteX55" fmla="*/ 346926 w 540885"/>
              <a:gd name="connsiteY55" fmla="*/ 256780 h 504826"/>
              <a:gd name="connsiteX56" fmla="*/ 270442 w 540885"/>
              <a:gd name="connsiteY56" fmla="*/ 288472 h 504826"/>
              <a:gd name="connsiteX57" fmla="*/ 193957 w 540885"/>
              <a:gd name="connsiteY57" fmla="*/ 256780 h 504826"/>
              <a:gd name="connsiteX58" fmla="*/ 162265 w 540885"/>
              <a:gd name="connsiteY58" fmla="*/ 180296 h 504826"/>
              <a:gd name="connsiteX59" fmla="*/ 193957 w 540885"/>
              <a:gd name="connsiteY59" fmla="*/ 103811 h 504826"/>
              <a:gd name="connsiteX60" fmla="*/ 270442 w 540885"/>
              <a:gd name="connsiteY60" fmla="*/ 72119 h 504826"/>
              <a:gd name="connsiteX61" fmla="*/ 432707 w 540885"/>
              <a:gd name="connsiteY61" fmla="*/ 0 h 504826"/>
              <a:gd name="connsiteX62" fmla="*/ 483697 w 540885"/>
              <a:gd name="connsiteY62" fmla="*/ 21128 h 504826"/>
              <a:gd name="connsiteX63" fmla="*/ 504825 w 540885"/>
              <a:gd name="connsiteY63" fmla="*/ 72118 h 504826"/>
              <a:gd name="connsiteX64" fmla="*/ 483697 w 540885"/>
              <a:gd name="connsiteY64" fmla="*/ 123108 h 504826"/>
              <a:gd name="connsiteX65" fmla="*/ 432707 w 540885"/>
              <a:gd name="connsiteY65" fmla="*/ 144236 h 504826"/>
              <a:gd name="connsiteX66" fmla="*/ 381717 w 540885"/>
              <a:gd name="connsiteY66" fmla="*/ 123108 h 504826"/>
              <a:gd name="connsiteX67" fmla="*/ 360589 w 540885"/>
              <a:gd name="connsiteY67" fmla="*/ 72118 h 504826"/>
              <a:gd name="connsiteX68" fmla="*/ 381717 w 540885"/>
              <a:gd name="connsiteY68" fmla="*/ 21128 h 504826"/>
              <a:gd name="connsiteX69" fmla="*/ 432707 w 540885"/>
              <a:gd name="connsiteY69" fmla="*/ 0 h 504826"/>
              <a:gd name="connsiteX70" fmla="*/ 108176 w 540885"/>
              <a:gd name="connsiteY70" fmla="*/ 0 h 504826"/>
              <a:gd name="connsiteX71" fmla="*/ 159167 w 540885"/>
              <a:gd name="connsiteY71" fmla="*/ 21128 h 504826"/>
              <a:gd name="connsiteX72" fmla="*/ 180295 w 540885"/>
              <a:gd name="connsiteY72" fmla="*/ 72118 h 504826"/>
              <a:gd name="connsiteX73" fmla="*/ 159167 w 540885"/>
              <a:gd name="connsiteY73" fmla="*/ 123108 h 504826"/>
              <a:gd name="connsiteX74" fmla="*/ 108176 w 540885"/>
              <a:gd name="connsiteY74" fmla="*/ 144236 h 504826"/>
              <a:gd name="connsiteX75" fmla="*/ 57187 w 540885"/>
              <a:gd name="connsiteY75" fmla="*/ 123108 h 504826"/>
              <a:gd name="connsiteX76" fmla="*/ 36059 w 540885"/>
              <a:gd name="connsiteY76" fmla="*/ 72118 h 504826"/>
              <a:gd name="connsiteX77" fmla="*/ 57187 w 540885"/>
              <a:gd name="connsiteY77" fmla="*/ 21128 h 504826"/>
              <a:gd name="connsiteX78" fmla="*/ 108176 w 540885"/>
              <a:gd name="connsiteY78" fmla="*/ 0 h 50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0885" h="504826">
                <a:moveTo>
                  <a:pt x="169590" y="270443"/>
                </a:moveTo>
                <a:cubicBezTo>
                  <a:pt x="171469" y="270443"/>
                  <a:pt x="175506" y="272462"/>
                  <a:pt x="181704" y="276500"/>
                </a:cubicBezTo>
                <a:cubicBezTo>
                  <a:pt x="187902" y="280538"/>
                  <a:pt x="194757" y="285045"/>
                  <a:pt x="202269" y="290022"/>
                </a:cubicBezTo>
                <a:cubicBezTo>
                  <a:pt x="209781" y="294999"/>
                  <a:pt x="219829" y="299506"/>
                  <a:pt x="232412" y="303544"/>
                </a:cubicBezTo>
                <a:cubicBezTo>
                  <a:pt x="244995" y="307582"/>
                  <a:pt x="257673" y="309601"/>
                  <a:pt x="270443" y="309601"/>
                </a:cubicBezTo>
                <a:cubicBezTo>
                  <a:pt x="283214" y="309601"/>
                  <a:pt x="295891" y="307582"/>
                  <a:pt x="308473" y="303544"/>
                </a:cubicBezTo>
                <a:cubicBezTo>
                  <a:pt x="321057" y="299506"/>
                  <a:pt x="331105" y="294999"/>
                  <a:pt x="338617" y="290022"/>
                </a:cubicBezTo>
                <a:cubicBezTo>
                  <a:pt x="346129" y="285045"/>
                  <a:pt x="352983" y="280538"/>
                  <a:pt x="359181" y="276500"/>
                </a:cubicBezTo>
                <a:cubicBezTo>
                  <a:pt x="365379" y="272462"/>
                  <a:pt x="369418" y="270443"/>
                  <a:pt x="371295" y="270443"/>
                </a:cubicBezTo>
                <a:cubicBezTo>
                  <a:pt x="382751" y="270443"/>
                  <a:pt x="393222" y="272321"/>
                  <a:pt x="402705" y="276077"/>
                </a:cubicBezTo>
                <a:cubicBezTo>
                  <a:pt x="412191" y="279833"/>
                  <a:pt x="420218" y="284857"/>
                  <a:pt x="426792" y="291149"/>
                </a:cubicBezTo>
                <a:cubicBezTo>
                  <a:pt x="433365" y="297440"/>
                  <a:pt x="439187" y="305046"/>
                  <a:pt x="444258" y="313967"/>
                </a:cubicBezTo>
                <a:cubicBezTo>
                  <a:pt x="449329" y="322888"/>
                  <a:pt x="453367" y="332044"/>
                  <a:pt x="456371" y="341434"/>
                </a:cubicBezTo>
                <a:cubicBezTo>
                  <a:pt x="459376" y="350824"/>
                  <a:pt x="461865" y="361013"/>
                  <a:pt x="463837" y="372000"/>
                </a:cubicBezTo>
                <a:cubicBezTo>
                  <a:pt x="465809" y="382986"/>
                  <a:pt x="467124" y="393222"/>
                  <a:pt x="467781" y="402706"/>
                </a:cubicBezTo>
                <a:cubicBezTo>
                  <a:pt x="468438" y="412190"/>
                  <a:pt x="468767" y="421909"/>
                  <a:pt x="468767" y="431863"/>
                </a:cubicBezTo>
                <a:cubicBezTo>
                  <a:pt x="468767" y="454400"/>
                  <a:pt x="461912" y="472195"/>
                  <a:pt x="448202" y="485247"/>
                </a:cubicBezTo>
                <a:cubicBezTo>
                  <a:pt x="434492" y="498300"/>
                  <a:pt x="416275" y="504826"/>
                  <a:pt x="393550" y="504826"/>
                </a:cubicBezTo>
                <a:lnTo>
                  <a:pt x="147335" y="504826"/>
                </a:lnTo>
                <a:cubicBezTo>
                  <a:pt x="124611" y="504826"/>
                  <a:pt x="106393" y="498300"/>
                  <a:pt x="92683" y="485247"/>
                </a:cubicBezTo>
                <a:cubicBezTo>
                  <a:pt x="78974" y="472195"/>
                  <a:pt x="72118" y="454400"/>
                  <a:pt x="72118" y="431863"/>
                </a:cubicBezTo>
                <a:cubicBezTo>
                  <a:pt x="72118" y="421909"/>
                  <a:pt x="72447" y="412190"/>
                  <a:pt x="73104" y="402706"/>
                </a:cubicBezTo>
                <a:cubicBezTo>
                  <a:pt x="73761" y="393222"/>
                  <a:pt x="75077" y="382986"/>
                  <a:pt x="77049" y="372000"/>
                </a:cubicBezTo>
                <a:cubicBezTo>
                  <a:pt x="79021" y="361013"/>
                  <a:pt x="81510" y="350824"/>
                  <a:pt x="84514" y="341434"/>
                </a:cubicBezTo>
                <a:cubicBezTo>
                  <a:pt x="87519" y="332044"/>
                  <a:pt x="91556" y="322888"/>
                  <a:pt x="96628" y="313967"/>
                </a:cubicBezTo>
                <a:cubicBezTo>
                  <a:pt x="101698" y="305046"/>
                  <a:pt x="107521" y="297440"/>
                  <a:pt x="114093" y="291149"/>
                </a:cubicBezTo>
                <a:cubicBezTo>
                  <a:pt x="120667" y="284857"/>
                  <a:pt x="128696" y="279833"/>
                  <a:pt x="138180" y="276077"/>
                </a:cubicBezTo>
                <a:cubicBezTo>
                  <a:pt x="147664" y="272321"/>
                  <a:pt x="158135" y="270443"/>
                  <a:pt x="169590" y="270443"/>
                </a:cubicBezTo>
                <a:close/>
                <a:moveTo>
                  <a:pt x="505953" y="144237"/>
                </a:moveTo>
                <a:cubicBezTo>
                  <a:pt x="529241" y="144237"/>
                  <a:pt x="540885" y="177385"/>
                  <a:pt x="540885" y="243680"/>
                </a:cubicBezTo>
                <a:cubicBezTo>
                  <a:pt x="540885" y="258329"/>
                  <a:pt x="535626" y="269457"/>
                  <a:pt x="525109" y="277063"/>
                </a:cubicBezTo>
                <a:cubicBezTo>
                  <a:pt x="514592" y="284669"/>
                  <a:pt x="501634" y="288472"/>
                  <a:pt x="486233" y="288472"/>
                </a:cubicBezTo>
                <a:lnTo>
                  <a:pt x="448484" y="288472"/>
                </a:lnTo>
                <a:cubicBezTo>
                  <a:pt x="429140" y="265372"/>
                  <a:pt x="404256" y="253353"/>
                  <a:pt x="373830" y="252413"/>
                </a:cubicBezTo>
                <a:cubicBezTo>
                  <a:pt x="389043" y="230440"/>
                  <a:pt x="396649" y="206401"/>
                  <a:pt x="396649" y="180296"/>
                </a:cubicBezTo>
                <a:cubicBezTo>
                  <a:pt x="396649" y="174849"/>
                  <a:pt x="396179" y="168652"/>
                  <a:pt x="395240" y="161703"/>
                </a:cubicBezTo>
                <a:cubicBezTo>
                  <a:pt x="407636" y="166022"/>
                  <a:pt x="420125" y="168182"/>
                  <a:pt x="432708" y="168182"/>
                </a:cubicBezTo>
                <a:cubicBezTo>
                  <a:pt x="443789" y="168182"/>
                  <a:pt x="454964" y="166163"/>
                  <a:pt x="466231" y="162125"/>
                </a:cubicBezTo>
                <a:cubicBezTo>
                  <a:pt x="477500" y="158087"/>
                  <a:pt x="486655" y="154097"/>
                  <a:pt x="493698" y="150153"/>
                </a:cubicBezTo>
                <a:cubicBezTo>
                  <a:pt x="500742" y="146209"/>
                  <a:pt x="504826" y="144237"/>
                  <a:pt x="505953" y="144237"/>
                </a:cubicBezTo>
                <a:close/>
                <a:moveTo>
                  <a:pt x="34932" y="144237"/>
                </a:moveTo>
                <a:cubicBezTo>
                  <a:pt x="36059" y="144237"/>
                  <a:pt x="40144" y="146209"/>
                  <a:pt x="47187" y="150153"/>
                </a:cubicBezTo>
                <a:cubicBezTo>
                  <a:pt x="54229" y="154097"/>
                  <a:pt x="63384" y="158087"/>
                  <a:pt x="74653" y="162125"/>
                </a:cubicBezTo>
                <a:cubicBezTo>
                  <a:pt x="85921" y="166163"/>
                  <a:pt x="97096" y="168182"/>
                  <a:pt x="108176" y="168182"/>
                </a:cubicBezTo>
                <a:cubicBezTo>
                  <a:pt x="120760" y="168182"/>
                  <a:pt x="133249" y="166022"/>
                  <a:pt x="145644" y="161703"/>
                </a:cubicBezTo>
                <a:cubicBezTo>
                  <a:pt x="144705" y="168652"/>
                  <a:pt x="144235" y="174849"/>
                  <a:pt x="144235" y="180296"/>
                </a:cubicBezTo>
                <a:cubicBezTo>
                  <a:pt x="144235" y="206401"/>
                  <a:pt x="151841" y="230440"/>
                  <a:pt x="167054" y="252413"/>
                </a:cubicBezTo>
                <a:cubicBezTo>
                  <a:pt x="136630" y="253353"/>
                  <a:pt x="111745" y="265372"/>
                  <a:pt x="92401" y="288472"/>
                </a:cubicBezTo>
                <a:lnTo>
                  <a:pt x="54652" y="288472"/>
                </a:lnTo>
                <a:cubicBezTo>
                  <a:pt x="39251" y="288472"/>
                  <a:pt x="26293" y="284669"/>
                  <a:pt x="15776" y="277063"/>
                </a:cubicBezTo>
                <a:cubicBezTo>
                  <a:pt x="5259" y="269457"/>
                  <a:pt x="0" y="258329"/>
                  <a:pt x="0" y="243680"/>
                </a:cubicBezTo>
                <a:cubicBezTo>
                  <a:pt x="0" y="177385"/>
                  <a:pt x="11644" y="144237"/>
                  <a:pt x="34932" y="144237"/>
                </a:cubicBezTo>
                <a:close/>
                <a:moveTo>
                  <a:pt x="270442" y="72119"/>
                </a:moveTo>
                <a:cubicBezTo>
                  <a:pt x="300303" y="72119"/>
                  <a:pt x="325799" y="82683"/>
                  <a:pt x="346926" y="103811"/>
                </a:cubicBezTo>
                <a:cubicBezTo>
                  <a:pt x="368054" y="124940"/>
                  <a:pt x="378619" y="150434"/>
                  <a:pt x="378619" y="180296"/>
                </a:cubicBezTo>
                <a:cubicBezTo>
                  <a:pt x="378619" y="210157"/>
                  <a:pt x="368054" y="235652"/>
                  <a:pt x="346926" y="256780"/>
                </a:cubicBezTo>
                <a:cubicBezTo>
                  <a:pt x="325799" y="277908"/>
                  <a:pt x="300303" y="288472"/>
                  <a:pt x="270442" y="288472"/>
                </a:cubicBezTo>
                <a:cubicBezTo>
                  <a:pt x="240580" y="288472"/>
                  <a:pt x="215085" y="277908"/>
                  <a:pt x="193957" y="256780"/>
                </a:cubicBezTo>
                <a:cubicBezTo>
                  <a:pt x="172829" y="235652"/>
                  <a:pt x="162265" y="210157"/>
                  <a:pt x="162265" y="180296"/>
                </a:cubicBezTo>
                <a:cubicBezTo>
                  <a:pt x="162265" y="150434"/>
                  <a:pt x="172829" y="124940"/>
                  <a:pt x="193957" y="103811"/>
                </a:cubicBezTo>
                <a:cubicBezTo>
                  <a:pt x="215085" y="82683"/>
                  <a:pt x="240580" y="72119"/>
                  <a:pt x="270442" y="72119"/>
                </a:cubicBezTo>
                <a:close/>
                <a:moveTo>
                  <a:pt x="432707" y="0"/>
                </a:moveTo>
                <a:cubicBezTo>
                  <a:pt x="452615" y="0"/>
                  <a:pt x="469611" y="7043"/>
                  <a:pt x="483697" y="21128"/>
                </a:cubicBezTo>
                <a:cubicBezTo>
                  <a:pt x="497783" y="35214"/>
                  <a:pt x="504825" y="52210"/>
                  <a:pt x="504825" y="72118"/>
                </a:cubicBezTo>
                <a:cubicBezTo>
                  <a:pt x="504825" y="92025"/>
                  <a:pt x="497783" y="109022"/>
                  <a:pt x="483697" y="123108"/>
                </a:cubicBezTo>
                <a:cubicBezTo>
                  <a:pt x="469611" y="137193"/>
                  <a:pt x="452615" y="144236"/>
                  <a:pt x="432707" y="144236"/>
                </a:cubicBezTo>
                <a:cubicBezTo>
                  <a:pt x="412800" y="144236"/>
                  <a:pt x="395803" y="137193"/>
                  <a:pt x="381717" y="123108"/>
                </a:cubicBezTo>
                <a:cubicBezTo>
                  <a:pt x="367632" y="109022"/>
                  <a:pt x="360589" y="92025"/>
                  <a:pt x="360589" y="72118"/>
                </a:cubicBezTo>
                <a:cubicBezTo>
                  <a:pt x="360589" y="52210"/>
                  <a:pt x="367632" y="35214"/>
                  <a:pt x="381717" y="21128"/>
                </a:cubicBezTo>
                <a:cubicBezTo>
                  <a:pt x="395803" y="7043"/>
                  <a:pt x="412800" y="0"/>
                  <a:pt x="432707" y="0"/>
                </a:cubicBezTo>
                <a:close/>
                <a:moveTo>
                  <a:pt x="108176" y="0"/>
                </a:moveTo>
                <a:cubicBezTo>
                  <a:pt x="128085" y="0"/>
                  <a:pt x="145080" y="7043"/>
                  <a:pt x="159167" y="21128"/>
                </a:cubicBezTo>
                <a:cubicBezTo>
                  <a:pt x="173252" y="35214"/>
                  <a:pt x="180295" y="52210"/>
                  <a:pt x="180295" y="72118"/>
                </a:cubicBezTo>
                <a:cubicBezTo>
                  <a:pt x="180295" y="92025"/>
                  <a:pt x="173252" y="109022"/>
                  <a:pt x="159167" y="123108"/>
                </a:cubicBezTo>
                <a:cubicBezTo>
                  <a:pt x="145080" y="137193"/>
                  <a:pt x="128085" y="144236"/>
                  <a:pt x="108176" y="144236"/>
                </a:cubicBezTo>
                <a:cubicBezTo>
                  <a:pt x="88270" y="144236"/>
                  <a:pt x="71272" y="137193"/>
                  <a:pt x="57187" y="123108"/>
                </a:cubicBezTo>
                <a:cubicBezTo>
                  <a:pt x="43102" y="109022"/>
                  <a:pt x="36059" y="92025"/>
                  <a:pt x="36059" y="72118"/>
                </a:cubicBezTo>
                <a:cubicBezTo>
                  <a:pt x="36059" y="52210"/>
                  <a:pt x="43102" y="35214"/>
                  <a:pt x="57187" y="21128"/>
                </a:cubicBezTo>
                <a:cubicBezTo>
                  <a:pt x="71272" y="7043"/>
                  <a:pt x="88270" y="0"/>
                  <a:pt x="1081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27" name="Freeform 299">
            <a:extLst>
              <a:ext uri="{FF2B5EF4-FFF2-40B4-BE49-F238E27FC236}">
                <a16:creationId xmlns:a16="http://schemas.microsoft.com/office/drawing/2014/main" id="{0FDD6F9A-9743-4037-9AF8-A581A3A29C23}"/>
              </a:ext>
            </a:extLst>
          </p:cNvPr>
          <p:cNvSpPr/>
          <p:nvPr/>
        </p:nvSpPr>
        <p:spPr>
          <a:xfrm>
            <a:off x="2072282" y="2207065"/>
            <a:ext cx="396647" cy="432488"/>
          </a:xfrm>
          <a:custGeom>
            <a:avLst/>
            <a:gdLst>
              <a:gd name="connsiteX0" fmla="*/ 73103 w 297485"/>
              <a:gd name="connsiteY0" fmla="*/ 148745 h 324532"/>
              <a:gd name="connsiteX1" fmla="*/ 81977 w 297485"/>
              <a:gd name="connsiteY1" fmla="*/ 153288 h 324532"/>
              <a:gd name="connsiteX2" fmla="*/ 97718 w 297485"/>
              <a:gd name="connsiteY2" fmla="*/ 163429 h 324532"/>
              <a:gd name="connsiteX3" fmla="*/ 120536 w 297485"/>
              <a:gd name="connsiteY3" fmla="*/ 173571 h 324532"/>
              <a:gd name="connsiteX4" fmla="*/ 148743 w 297485"/>
              <a:gd name="connsiteY4" fmla="*/ 178114 h 324532"/>
              <a:gd name="connsiteX5" fmla="*/ 176949 w 297485"/>
              <a:gd name="connsiteY5" fmla="*/ 173571 h 324532"/>
              <a:gd name="connsiteX6" fmla="*/ 199768 w 297485"/>
              <a:gd name="connsiteY6" fmla="*/ 163429 h 324532"/>
              <a:gd name="connsiteX7" fmla="*/ 215508 w 297485"/>
              <a:gd name="connsiteY7" fmla="*/ 153288 h 324532"/>
              <a:gd name="connsiteX8" fmla="*/ 224382 w 297485"/>
              <a:gd name="connsiteY8" fmla="*/ 148745 h 324532"/>
              <a:gd name="connsiteX9" fmla="*/ 247940 w 297485"/>
              <a:gd name="connsiteY9" fmla="*/ 152971 h 324532"/>
              <a:gd name="connsiteX10" fmla="*/ 266005 w 297485"/>
              <a:gd name="connsiteY10" fmla="*/ 164275 h 324532"/>
              <a:gd name="connsiteX11" fmla="*/ 279104 w 297485"/>
              <a:gd name="connsiteY11" fmla="*/ 181388 h 324532"/>
              <a:gd name="connsiteX12" fmla="*/ 288189 w 297485"/>
              <a:gd name="connsiteY12" fmla="*/ 201988 h 324532"/>
              <a:gd name="connsiteX13" fmla="*/ 293788 w 297485"/>
              <a:gd name="connsiteY13" fmla="*/ 224913 h 324532"/>
              <a:gd name="connsiteX14" fmla="*/ 296746 w 297485"/>
              <a:gd name="connsiteY14" fmla="*/ 247942 h 324532"/>
              <a:gd name="connsiteX15" fmla="*/ 297485 w 297485"/>
              <a:gd name="connsiteY15" fmla="*/ 269810 h 324532"/>
              <a:gd name="connsiteX16" fmla="*/ 282061 w 297485"/>
              <a:gd name="connsiteY16" fmla="*/ 309848 h 324532"/>
              <a:gd name="connsiteX17" fmla="*/ 241073 w 297485"/>
              <a:gd name="connsiteY17" fmla="*/ 324532 h 324532"/>
              <a:gd name="connsiteX18" fmla="*/ 56412 w 297485"/>
              <a:gd name="connsiteY18" fmla="*/ 324532 h 324532"/>
              <a:gd name="connsiteX19" fmla="*/ 15423 w 297485"/>
              <a:gd name="connsiteY19" fmla="*/ 309848 h 324532"/>
              <a:gd name="connsiteX20" fmla="*/ 0 w 297485"/>
              <a:gd name="connsiteY20" fmla="*/ 269810 h 324532"/>
              <a:gd name="connsiteX21" fmla="*/ 740 w 297485"/>
              <a:gd name="connsiteY21" fmla="*/ 247942 h 324532"/>
              <a:gd name="connsiteX22" fmla="*/ 3698 w 297485"/>
              <a:gd name="connsiteY22" fmla="*/ 224913 h 324532"/>
              <a:gd name="connsiteX23" fmla="*/ 9296 w 297485"/>
              <a:gd name="connsiteY23" fmla="*/ 201988 h 324532"/>
              <a:gd name="connsiteX24" fmla="*/ 18382 w 297485"/>
              <a:gd name="connsiteY24" fmla="*/ 181388 h 324532"/>
              <a:gd name="connsiteX25" fmla="*/ 31481 w 297485"/>
              <a:gd name="connsiteY25" fmla="*/ 164275 h 324532"/>
              <a:gd name="connsiteX26" fmla="*/ 49546 w 297485"/>
              <a:gd name="connsiteY26" fmla="*/ 152971 h 324532"/>
              <a:gd name="connsiteX27" fmla="*/ 73103 w 297485"/>
              <a:gd name="connsiteY27" fmla="*/ 148745 h 324532"/>
              <a:gd name="connsiteX28" fmla="*/ 148743 w 297485"/>
              <a:gd name="connsiteY28" fmla="*/ 0 h 324532"/>
              <a:gd name="connsiteX29" fmla="*/ 206106 w 297485"/>
              <a:gd name="connsiteY29" fmla="*/ 23770 h 324532"/>
              <a:gd name="connsiteX30" fmla="*/ 229875 w 297485"/>
              <a:gd name="connsiteY30" fmla="*/ 81133 h 324532"/>
              <a:gd name="connsiteX31" fmla="*/ 206106 w 297485"/>
              <a:gd name="connsiteY31" fmla="*/ 138496 h 324532"/>
              <a:gd name="connsiteX32" fmla="*/ 148743 w 297485"/>
              <a:gd name="connsiteY32" fmla="*/ 162266 h 324532"/>
              <a:gd name="connsiteX33" fmla="*/ 91379 w 297485"/>
              <a:gd name="connsiteY33" fmla="*/ 138496 h 324532"/>
              <a:gd name="connsiteX34" fmla="*/ 67610 w 297485"/>
              <a:gd name="connsiteY34" fmla="*/ 81133 h 324532"/>
              <a:gd name="connsiteX35" fmla="*/ 91379 w 297485"/>
              <a:gd name="connsiteY35" fmla="*/ 23770 h 324532"/>
              <a:gd name="connsiteX36" fmla="*/ 148743 w 297485"/>
              <a:gd name="connsiteY36" fmla="*/ 0 h 32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485" h="324532">
                <a:moveTo>
                  <a:pt x="73103" y="148745"/>
                </a:moveTo>
                <a:cubicBezTo>
                  <a:pt x="74372" y="148745"/>
                  <a:pt x="77330" y="150259"/>
                  <a:pt x="81977" y="153288"/>
                </a:cubicBezTo>
                <a:cubicBezTo>
                  <a:pt x="86626" y="156316"/>
                  <a:pt x="91872" y="159697"/>
                  <a:pt x="97718" y="163429"/>
                </a:cubicBezTo>
                <a:cubicBezTo>
                  <a:pt x="103564" y="167162"/>
                  <a:pt x="111170" y="170542"/>
                  <a:pt x="120536" y="173571"/>
                </a:cubicBezTo>
                <a:cubicBezTo>
                  <a:pt x="129903" y="176599"/>
                  <a:pt x="139306" y="178114"/>
                  <a:pt x="148743" y="178114"/>
                </a:cubicBezTo>
                <a:cubicBezTo>
                  <a:pt x="158180" y="178114"/>
                  <a:pt x="167582" y="176599"/>
                  <a:pt x="176949" y="173571"/>
                </a:cubicBezTo>
                <a:cubicBezTo>
                  <a:pt x="186315" y="170542"/>
                  <a:pt x="193922" y="167162"/>
                  <a:pt x="199768" y="163429"/>
                </a:cubicBezTo>
                <a:cubicBezTo>
                  <a:pt x="205613" y="159697"/>
                  <a:pt x="210860" y="156316"/>
                  <a:pt x="215508" y="153288"/>
                </a:cubicBezTo>
                <a:cubicBezTo>
                  <a:pt x="220157" y="150259"/>
                  <a:pt x="223115" y="148745"/>
                  <a:pt x="224382" y="148745"/>
                </a:cubicBezTo>
                <a:cubicBezTo>
                  <a:pt x="232974" y="148745"/>
                  <a:pt x="240827" y="150154"/>
                  <a:pt x="247940" y="152971"/>
                </a:cubicBezTo>
                <a:cubicBezTo>
                  <a:pt x="255053" y="155788"/>
                  <a:pt x="261074" y="159556"/>
                  <a:pt x="266005" y="164275"/>
                </a:cubicBezTo>
                <a:cubicBezTo>
                  <a:pt x="270935" y="168993"/>
                  <a:pt x="275301" y="174697"/>
                  <a:pt x="279104" y="181388"/>
                </a:cubicBezTo>
                <a:cubicBezTo>
                  <a:pt x="282907" y="188079"/>
                  <a:pt x="285935" y="194946"/>
                  <a:pt x="288189" y="201988"/>
                </a:cubicBezTo>
                <a:cubicBezTo>
                  <a:pt x="290443" y="209031"/>
                  <a:pt x="292309" y="216673"/>
                  <a:pt x="293788" y="224913"/>
                </a:cubicBezTo>
                <a:cubicBezTo>
                  <a:pt x="295267" y="233152"/>
                  <a:pt x="296253" y="240829"/>
                  <a:pt x="296746" y="247942"/>
                </a:cubicBezTo>
                <a:cubicBezTo>
                  <a:pt x="297238" y="255056"/>
                  <a:pt x="297485" y="262344"/>
                  <a:pt x="297485" y="269810"/>
                </a:cubicBezTo>
                <a:cubicBezTo>
                  <a:pt x="297485" y="286713"/>
                  <a:pt x="292344" y="300059"/>
                  <a:pt x="282061" y="309848"/>
                </a:cubicBezTo>
                <a:cubicBezTo>
                  <a:pt x="271779" y="319638"/>
                  <a:pt x="258116" y="324532"/>
                  <a:pt x="241073" y="324532"/>
                </a:cubicBezTo>
                <a:lnTo>
                  <a:pt x="56412" y="324532"/>
                </a:lnTo>
                <a:cubicBezTo>
                  <a:pt x="39368" y="324532"/>
                  <a:pt x="25706" y="319638"/>
                  <a:pt x="15423" y="309848"/>
                </a:cubicBezTo>
                <a:cubicBezTo>
                  <a:pt x="5141" y="300059"/>
                  <a:pt x="0" y="286713"/>
                  <a:pt x="0" y="269810"/>
                </a:cubicBezTo>
                <a:cubicBezTo>
                  <a:pt x="0" y="262344"/>
                  <a:pt x="246" y="255056"/>
                  <a:pt x="740" y="247942"/>
                </a:cubicBezTo>
                <a:cubicBezTo>
                  <a:pt x="1232" y="240829"/>
                  <a:pt x="2219" y="233152"/>
                  <a:pt x="3698" y="224913"/>
                </a:cubicBezTo>
                <a:cubicBezTo>
                  <a:pt x="5177" y="216673"/>
                  <a:pt x="7043" y="209031"/>
                  <a:pt x="9296" y="201988"/>
                </a:cubicBezTo>
                <a:cubicBezTo>
                  <a:pt x="11550" y="194946"/>
                  <a:pt x="14579" y="188079"/>
                  <a:pt x="18382" y="181388"/>
                </a:cubicBezTo>
                <a:cubicBezTo>
                  <a:pt x="22184" y="174697"/>
                  <a:pt x="26551" y="168993"/>
                  <a:pt x="31481" y="164275"/>
                </a:cubicBezTo>
                <a:cubicBezTo>
                  <a:pt x="36411" y="159556"/>
                  <a:pt x="42432" y="155788"/>
                  <a:pt x="49546" y="152971"/>
                </a:cubicBezTo>
                <a:cubicBezTo>
                  <a:pt x="56659" y="150154"/>
                  <a:pt x="64511" y="148745"/>
                  <a:pt x="73103" y="148745"/>
                </a:cubicBezTo>
                <a:close/>
                <a:moveTo>
                  <a:pt x="148743" y="0"/>
                </a:moveTo>
                <a:cubicBezTo>
                  <a:pt x="171139" y="0"/>
                  <a:pt x="190259" y="7923"/>
                  <a:pt x="206106" y="23770"/>
                </a:cubicBezTo>
                <a:cubicBezTo>
                  <a:pt x="221952" y="39616"/>
                  <a:pt x="229875" y="58736"/>
                  <a:pt x="229875" y="81133"/>
                </a:cubicBezTo>
                <a:cubicBezTo>
                  <a:pt x="229875" y="103529"/>
                  <a:pt x="221952" y="122650"/>
                  <a:pt x="206106" y="138496"/>
                </a:cubicBezTo>
                <a:cubicBezTo>
                  <a:pt x="190259" y="154342"/>
                  <a:pt x="171139" y="162266"/>
                  <a:pt x="148743" y="162266"/>
                </a:cubicBezTo>
                <a:cubicBezTo>
                  <a:pt x="126347" y="162266"/>
                  <a:pt x="107226" y="154342"/>
                  <a:pt x="91379" y="138496"/>
                </a:cubicBezTo>
                <a:cubicBezTo>
                  <a:pt x="75533" y="122650"/>
                  <a:pt x="67610" y="103529"/>
                  <a:pt x="67610" y="81133"/>
                </a:cubicBezTo>
                <a:cubicBezTo>
                  <a:pt x="67610" y="58736"/>
                  <a:pt x="75533" y="39616"/>
                  <a:pt x="91379" y="23770"/>
                </a:cubicBezTo>
                <a:cubicBezTo>
                  <a:pt x="107226" y="7923"/>
                  <a:pt x="126347" y="0"/>
                  <a:pt x="1487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28" name="Rectangle : avec coins arrondis en diagonale 27">
            <a:extLst>
              <a:ext uri="{FF2B5EF4-FFF2-40B4-BE49-F238E27FC236}">
                <a16:creationId xmlns:a16="http://schemas.microsoft.com/office/drawing/2014/main" id="{EF104820-6A58-4118-8E77-09A950E31E84}"/>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29" name="Rectangle : avec coins arrondis en diagonale 28">
            <a:extLst>
              <a:ext uri="{FF2B5EF4-FFF2-40B4-BE49-F238E27FC236}">
                <a16:creationId xmlns:a16="http://schemas.microsoft.com/office/drawing/2014/main" id="{DD141D17-CB49-4262-89E7-7D7A3DFC0270}"/>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30" name="Rectangle : avec coins arrondis en diagonale 29">
            <a:extLst>
              <a:ext uri="{FF2B5EF4-FFF2-40B4-BE49-F238E27FC236}">
                <a16:creationId xmlns:a16="http://schemas.microsoft.com/office/drawing/2014/main" id="{B051C993-1D14-47AA-9AC2-8E0FBB8A7433}"/>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31" name="Rectangle : avec coins arrondis en diagonale 30">
            <a:extLst>
              <a:ext uri="{FF2B5EF4-FFF2-40B4-BE49-F238E27FC236}">
                <a16:creationId xmlns:a16="http://schemas.microsoft.com/office/drawing/2014/main" id="{E4811F9B-72FA-4E51-878F-34A206133DA5}"/>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32" name="Rectangle : avec coins arrondis en diagonale 31">
            <a:extLst>
              <a:ext uri="{FF2B5EF4-FFF2-40B4-BE49-F238E27FC236}">
                <a16:creationId xmlns:a16="http://schemas.microsoft.com/office/drawing/2014/main" id="{1C2FA8D8-1A0A-4EFE-994B-91A24058BFCF}"/>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33" name="Rectangle : avec coins arrondis en diagonale 32">
            <a:extLst>
              <a:ext uri="{FF2B5EF4-FFF2-40B4-BE49-F238E27FC236}">
                <a16:creationId xmlns:a16="http://schemas.microsoft.com/office/drawing/2014/main" id="{539147A0-FA90-46D7-8B85-7368B1520189}"/>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34" name="Rectangle : avec coins arrondis en diagonale 33">
            <a:extLst>
              <a:ext uri="{FF2B5EF4-FFF2-40B4-BE49-F238E27FC236}">
                <a16:creationId xmlns:a16="http://schemas.microsoft.com/office/drawing/2014/main" id="{3046A78F-8F83-4950-B840-265A2DD17599}"/>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35" name="Rectangle : avec coins arrondis en diagonale 34">
            <a:extLst>
              <a:ext uri="{FF2B5EF4-FFF2-40B4-BE49-F238E27FC236}">
                <a16:creationId xmlns:a16="http://schemas.microsoft.com/office/drawing/2014/main" id="{7E68D6E4-FC78-4537-8556-C0EA1EBEF7B5}"/>
              </a:ext>
            </a:extLst>
          </p:cNvPr>
          <p:cNvSpPr/>
          <p:nvPr/>
        </p:nvSpPr>
        <p:spPr>
          <a:xfrm>
            <a:off x="60960" y="2176897"/>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3 –</a:t>
            </a:r>
            <a:br>
              <a:rPr lang="fr-FR" sz="1000" dirty="0"/>
            </a:br>
            <a:r>
              <a:rPr lang="fr-FR" sz="1000" dirty="0"/>
              <a:t>Téléinscription</a:t>
            </a:r>
          </a:p>
        </p:txBody>
      </p:sp>
      <p:sp>
        <p:nvSpPr>
          <p:cNvPr id="36" name="Rectangle : avec coins arrondis en diagonale 35">
            <a:extLst>
              <a:ext uri="{FF2B5EF4-FFF2-40B4-BE49-F238E27FC236}">
                <a16:creationId xmlns:a16="http://schemas.microsoft.com/office/drawing/2014/main" id="{C93A07B5-65A2-42A1-A1CE-C2D6F6BD8869}"/>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3" name="Espace réservé de la date 2">
            <a:extLst>
              <a:ext uri="{FF2B5EF4-FFF2-40B4-BE49-F238E27FC236}">
                <a16:creationId xmlns:a16="http://schemas.microsoft.com/office/drawing/2014/main" id="{B4D7D945-B451-45AE-B779-D8328E222D75}"/>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FED0E24D-8C3A-46ED-B6AF-AF9ECF6587AC}"/>
              </a:ext>
            </a:extLst>
          </p:cNvPr>
          <p:cNvSpPr>
            <a:spLocks noGrp="1"/>
          </p:cNvSpPr>
          <p:nvPr>
            <p:ph type="sldNum" sz="quarter" idx="12"/>
          </p:nvPr>
        </p:nvSpPr>
        <p:spPr/>
        <p:txBody>
          <a:bodyPr/>
          <a:lstStyle/>
          <a:p>
            <a:fld id="{FE954997-C674-43B3-87A7-1C878AE16C45}" type="slidenum">
              <a:rPr lang="fr-FR" smtClean="0"/>
              <a:pPr/>
              <a:t>49</a:t>
            </a:fld>
            <a:endParaRPr lang="fr-FR" dirty="0"/>
          </a:p>
        </p:txBody>
      </p:sp>
    </p:spTree>
    <p:extLst>
      <p:ext uri="{BB962C8B-B14F-4D97-AF65-F5344CB8AC3E}">
        <p14:creationId xmlns:p14="http://schemas.microsoft.com/office/powerpoint/2010/main" val="3703512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DDBF2FD5-3818-4378-9910-E2AB5A35D29C}"/>
              </a:ext>
            </a:extLst>
          </p:cNvPr>
          <p:cNvSpPr/>
          <p:nvPr/>
        </p:nvSpPr>
        <p:spPr>
          <a:xfrm>
            <a:off x="274320" y="2103120"/>
            <a:ext cx="3764279" cy="3027680"/>
          </a:xfrm>
          <a:prstGeom prst="roundRect">
            <a:avLst>
              <a:gd name="adj" fmla="val 9231"/>
            </a:avLst>
          </a:prstGeom>
          <a:solidFill>
            <a:srgbClr val="F6FCFA"/>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itre 3">
            <a:extLst>
              <a:ext uri="{FF2B5EF4-FFF2-40B4-BE49-F238E27FC236}">
                <a16:creationId xmlns:a16="http://schemas.microsoft.com/office/drawing/2014/main" id="{70B32F57-56FA-4D5E-A93F-24409AF97AB6}"/>
              </a:ext>
            </a:extLst>
          </p:cNvPr>
          <p:cNvSpPr>
            <a:spLocks noGrp="1"/>
          </p:cNvSpPr>
          <p:nvPr>
            <p:ph type="title"/>
          </p:nvPr>
        </p:nvSpPr>
        <p:spPr/>
        <p:txBody>
          <a:bodyPr>
            <a:normAutofit fontScale="90000"/>
          </a:bodyPr>
          <a:lstStyle/>
          <a:p>
            <a:r>
              <a:rPr lang="fr-FR" dirty="0"/>
              <a:t>Objectifs et programme de la formation</a:t>
            </a:r>
          </a:p>
        </p:txBody>
      </p:sp>
      <p:sp>
        <p:nvSpPr>
          <p:cNvPr id="26" name="Espace réservé du pied de page 25">
            <a:extLst>
              <a:ext uri="{FF2B5EF4-FFF2-40B4-BE49-F238E27FC236}">
                <a16:creationId xmlns:a16="http://schemas.microsoft.com/office/drawing/2014/main" id="{75EA2A0D-B9C1-4FF6-BFF5-B9C6AC435811}"/>
              </a:ext>
            </a:extLst>
          </p:cNvPr>
          <p:cNvSpPr>
            <a:spLocks noGrp="1"/>
          </p:cNvSpPr>
          <p:nvPr>
            <p:ph type="ftr" sz="quarter" idx="11"/>
          </p:nvPr>
        </p:nvSpPr>
        <p:spPr/>
        <p:txBody>
          <a:bodyPr/>
          <a:lstStyle/>
          <a:p>
            <a:r>
              <a:rPr lang="fr-FR" dirty="0"/>
              <a:t>Module 1</a:t>
            </a:r>
          </a:p>
        </p:txBody>
      </p:sp>
      <p:sp>
        <p:nvSpPr>
          <p:cNvPr id="6" name="Rectangle : avec coins arrondis en diagonale 5">
            <a:extLst>
              <a:ext uri="{FF2B5EF4-FFF2-40B4-BE49-F238E27FC236}">
                <a16:creationId xmlns:a16="http://schemas.microsoft.com/office/drawing/2014/main" id="{E91CD7D8-7FEA-414F-AF75-FA7A47994D9E}"/>
              </a:ext>
            </a:extLst>
          </p:cNvPr>
          <p:cNvSpPr/>
          <p:nvPr/>
        </p:nvSpPr>
        <p:spPr>
          <a:xfrm>
            <a:off x="455672" y="2482168"/>
            <a:ext cx="536713" cy="519440"/>
          </a:xfrm>
          <a:prstGeom prst="round2DiagRect">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1</a:t>
            </a:r>
          </a:p>
        </p:txBody>
      </p:sp>
      <p:sp>
        <p:nvSpPr>
          <p:cNvPr id="7" name="Rectangle : avec coins arrondis en diagonale 6">
            <a:extLst>
              <a:ext uri="{FF2B5EF4-FFF2-40B4-BE49-F238E27FC236}">
                <a16:creationId xmlns:a16="http://schemas.microsoft.com/office/drawing/2014/main" id="{EEBB0DE2-372B-4028-B7BC-7053BB9448A5}"/>
              </a:ext>
            </a:extLst>
          </p:cNvPr>
          <p:cNvSpPr/>
          <p:nvPr/>
        </p:nvSpPr>
        <p:spPr>
          <a:xfrm>
            <a:off x="455672" y="3380936"/>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2</a:t>
            </a:r>
          </a:p>
        </p:txBody>
      </p:sp>
      <p:sp>
        <p:nvSpPr>
          <p:cNvPr id="8" name="Rectangle : avec coins arrondis en diagonale 7">
            <a:extLst>
              <a:ext uri="{FF2B5EF4-FFF2-40B4-BE49-F238E27FC236}">
                <a16:creationId xmlns:a16="http://schemas.microsoft.com/office/drawing/2014/main" id="{EBA0B731-FBC9-49CB-BE1E-A85ABA6A80EA}"/>
              </a:ext>
            </a:extLst>
          </p:cNvPr>
          <p:cNvSpPr/>
          <p:nvPr/>
        </p:nvSpPr>
        <p:spPr>
          <a:xfrm>
            <a:off x="455672" y="4277229"/>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3</a:t>
            </a:r>
          </a:p>
        </p:txBody>
      </p:sp>
      <p:sp>
        <p:nvSpPr>
          <p:cNvPr id="12" name="ZoneTexte 11">
            <a:extLst>
              <a:ext uri="{FF2B5EF4-FFF2-40B4-BE49-F238E27FC236}">
                <a16:creationId xmlns:a16="http://schemas.microsoft.com/office/drawing/2014/main" id="{7ED3419C-0900-417E-8115-C01087DBDA7E}"/>
              </a:ext>
            </a:extLst>
          </p:cNvPr>
          <p:cNvSpPr txBox="1"/>
          <p:nvPr/>
        </p:nvSpPr>
        <p:spPr>
          <a:xfrm>
            <a:off x="1216778" y="2418723"/>
            <a:ext cx="2821821" cy="646331"/>
          </a:xfrm>
          <a:prstGeom prst="rect">
            <a:avLst/>
          </a:prstGeom>
          <a:noFill/>
        </p:spPr>
        <p:txBody>
          <a:bodyPr wrap="square" rtlCol="0">
            <a:spAutoFit/>
          </a:bodyPr>
          <a:lstStyle/>
          <a:p>
            <a:r>
              <a:rPr lang="fr-FR" b="1" dirty="0">
                <a:solidFill>
                  <a:srgbClr val="00AC8C"/>
                </a:solidFill>
                <a:latin typeface="Arial" panose="020B0604020202020204" pitchFamily="34" charset="0"/>
                <a:cs typeface="Arial" panose="020B0604020202020204" pitchFamily="34" charset="0"/>
              </a:rPr>
              <a:t>Présentation générale</a:t>
            </a:r>
            <a:br>
              <a:rPr lang="fr-FR" b="1" dirty="0">
                <a:solidFill>
                  <a:srgbClr val="00AC8C"/>
                </a:solidFill>
                <a:latin typeface="Arial" panose="020B0604020202020204" pitchFamily="34" charset="0"/>
                <a:cs typeface="Arial" panose="020B0604020202020204" pitchFamily="34" charset="0"/>
              </a:rPr>
            </a:br>
            <a:r>
              <a:rPr lang="fr-FR" b="1" dirty="0">
                <a:solidFill>
                  <a:srgbClr val="00AC8C"/>
                </a:solidFill>
                <a:latin typeface="Arial" panose="020B0604020202020204" pitchFamily="34" charset="0"/>
                <a:cs typeface="Arial" panose="020B0604020202020204" pitchFamily="34" charset="0"/>
              </a:rPr>
              <a:t>de RenoiRH-formation</a:t>
            </a:r>
          </a:p>
        </p:txBody>
      </p:sp>
      <p:sp>
        <p:nvSpPr>
          <p:cNvPr id="14" name="Rectangle : avec coins arrondis en diagonale 13">
            <a:extLst>
              <a:ext uri="{FF2B5EF4-FFF2-40B4-BE49-F238E27FC236}">
                <a16:creationId xmlns:a16="http://schemas.microsoft.com/office/drawing/2014/main" id="{2BCC3207-398F-4C76-A17D-1C0CF1917090}"/>
              </a:ext>
            </a:extLst>
          </p:cNvPr>
          <p:cNvSpPr/>
          <p:nvPr/>
        </p:nvSpPr>
        <p:spPr>
          <a:xfrm>
            <a:off x="4824472" y="2482168"/>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4</a:t>
            </a:r>
          </a:p>
        </p:txBody>
      </p:sp>
      <p:sp>
        <p:nvSpPr>
          <p:cNvPr id="15" name="Rectangle : avec coins arrondis en diagonale 14">
            <a:extLst>
              <a:ext uri="{FF2B5EF4-FFF2-40B4-BE49-F238E27FC236}">
                <a16:creationId xmlns:a16="http://schemas.microsoft.com/office/drawing/2014/main" id="{8657F2D1-4757-42A9-A8B7-FD7997B6372E}"/>
              </a:ext>
            </a:extLst>
          </p:cNvPr>
          <p:cNvSpPr/>
          <p:nvPr/>
        </p:nvSpPr>
        <p:spPr>
          <a:xfrm>
            <a:off x="4824472" y="3380936"/>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5</a:t>
            </a:r>
          </a:p>
        </p:txBody>
      </p:sp>
      <p:sp>
        <p:nvSpPr>
          <p:cNvPr id="16" name="Rectangle : avec coins arrondis en diagonale 15">
            <a:extLst>
              <a:ext uri="{FF2B5EF4-FFF2-40B4-BE49-F238E27FC236}">
                <a16:creationId xmlns:a16="http://schemas.microsoft.com/office/drawing/2014/main" id="{9D88A25E-C57B-4F69-BB91-E4D5BEC383FD}"/>
              </a:ext>
            </a:extLst>
          </p:cNvPr>
          <p:cNvSpPr/>
          <p:nvPr/>
        </p:nvSpPr>
        <p:spPr>
          <a:xfrm>
            <a:off x="4824472" y="4277229"/>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6</a:t>
            </a:r>
          </a:p>
        </p:txBody>
      </p:sp>
      <p:sp>
        <p:nvSpPr>
          <p:cNvPr id="19" name="ZoneTexte 18">
            <a:extLst>
              <a:ext uri="{FF2B5EF4-FFF2-40B4-BE49-F238E27FC236}">
                <a16:creationId xmlns:a16="http://schemas.microsoft.com/office/drawing/2014/main" id="{6C233CD7-2E21-4607-9380-425990B85E49}"/>
              </a:ext>
            </a:extLst>
          </p:cNvPr>
          <p:cNvSpPr txBox="1"/>
          <p:nvPr/>
        </p:nvSpPr>
        <p:spPr>
          <a:xfrm>
            <a:off x="1188720" y="3471379"/>
            <a:ext cx="3484880" cy="338554"/>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Créer un stage / une session</a:t>
            </a:r>
          </a:p>
        </p:txBody>
      </p:sp>
      <p:sp>
        <p:nvSpPr>
          <p:cNvPr id="23" name="ZoneTexte 22">
            <a:extLst>
              <a:ext uri="{FF2B5EF4-FFF2-40B4-BE49-F238E27FC236}">
                <a16:creationId xmlns:a16="http://schemas.microsoft.com/office/drawing/2014/main" id="{94B3EA22-247A-418B-AF83-78B142A35A4A}"/>
              </a:ext>
            </a:extLst>
          </p:cNvPr>
          <p:cNvSpPr txBox="1"/>
          <p:nvPr/>
        </p:nvSpPr>
        <p:spPr>
          <a:xfrm>
            <a:off x="5530794" y="3379723"/>
            <a:ext cx="2607366"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Gérer les inscriptions et les convocations</a:t>
            </a:r>
          </a:p>
        </p:txBody>
      </p:sp>
      <p:sp>
        <p:nvSpPr>
          <p:cNvPr id="28" name="ZoneTexte 27">
            <a:extLst>
              <a:ext uri="{FF2B5EF4-FFF2-40B4-BE49-F238E27FC236}">
                <a16:creationId xmlns:a16="http://schemas.microsoft.com/office/drawing/2014/main" id="{2C77F4CC-2DF4-4767-87A7-E8773692E64D}"/>
              </a:ext>
            </a:extLst>
          </p:cNvPr>
          <p:cNvSpPr txBox="1"/>
          <p:nvPr/>
        </p:nvSpPr>
        <p:spPr>
          <a:xfrm>
            <a:off x="5530794" y="2449501"/>
            <a:ext cx="2607366"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Valider une demande de formation</a:t>
            </a:r>
          </a:p>
        </p:txBody>
      </p:sp>
      <p:sp>
        <p:nvSpPr>
          <p:cNvPr id="22" name="ZoneTexte 21">
            <a:extLst>
              <a:ext uri="{FF2B5EF4-FFF2-40B4-BE49-F238E27FC236}">
                <a16:creationId xmlns:a16="http://schemas.microsoft.com/office/drawing/2014/main" id="{33F36467-1359-4656-987C-942CE9F85CC1}"/>
              </a:ext>
            </a:extLst>
          </p:cNvPr>
          <p:cNvSpPr txBox="1"/>
          <p:nvPr/>
        </p:nvSpPr>
        <p:spPr>
          <a:xfrm>
            <a:off x="1188720" y="4244562"/>
            <a:ext cx="3484880"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Principes généraux de la</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téléinscription</a:t>
            </a:r>
          </a:p>
        </p:txBody>
      </p:sp>
      <p:sp>
        <p:nvSpPr>
          <p:cNvPr id="34" name="Rectangle : avec coins arrondis en diagonale 33">
            <a:extLst>
              <a:ext uri="{FF2B5EF4-FFF2-40B4-BE49-F238E27FC236}">
                <a16:creationId xmlns:a16="http://schemas.microsoft.com/office/drawing/2014/main" id="{EC7EECBB-918E-40C2-9E85-54F6AE9A1259}"/>
              </a:ext>
            </a:extLst>
          </p:cNvPr>
          <p:cNvSpPr/>
          <p:nvPr/>
        </p:nvSpPr>
        <p:spPr>
          <a:xfrm>
            <a:off x="8731194" y="2482168"/>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7</a:t>
            </a:r>
          </a:p>
        </p:txBody>
      </p:sp>
      <p:sp>
        <p:nvSpPr>
          <p:cNvPr id="35" name="Rectangle : avec coins arrondis en diagonale 34">
            <a:extLst>
              <a:ext uri="{FF2B5EF4-FFF2-40B4-BE49-F238E27FC236}">
                <a16:creationId xmlns:a16="http://schemas.microsoft.com/office/drawing/2014/main" id="{0DB9559B-1D46-4767-B7FE-5B63ED3DA047}"/>
              </a:ext>
            </a:extLst>
          </p:cNvPr>
          <p:cNvSpPr/>
          <p:nvPr/>
        </p:nvSpPr>
        <p:spPr>
          <a:xfrm>
            <a:off x="8731194" y="3380936"/>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8</a:t>
            </a:r>
          </a:p>
        </p:txBody>
      </p:sp>
      <p:sp>
        <p:nvSpPr>
          <p:cNvPr id="36" name="ZoneTexte 35">
            <a:extLst>
              <a:ext uri="{FF2B5EF4-FFF2-40B4-BE49-F238E27FC236}">
                <a16:creationId xmlns:a16="http://schemas.microsoft.com/office/drawing/2014/main" id="{5FCE11B9-638F-41A1-983F-02B3BAA1D775}"/>
              </a:ext>
            </a:extLst>
          </p:cNvPr>
          <p:cNvSpPr txBox="1"/>
          <p:nvPr/>
        </p:nvSpPr>
        <p:spPr>
          <a:xfrm>
            <a:off x="9437516" y="2449501"/>
            <a:ext cx="2480164"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Consulter l’historique des formations d’un agent</a:t>
            </a:r>
          </a:p>
        </p:txBody>
      </p:sp>
      <p:sp>
        <p:nvSpPr>
          <p:cNvPr id="37" name="ZoneTexte 36">
            <a:extLst>
              <a:ext uri="{FF2B5EF4-FFF2-40B4-BE49-F238E27FC236}">
                <a16:creationId xmlns:a16="http://schemas.microsoft.com/office/drawing/2014/main" id="{FCD57CF9-2117-4BDF-9472-CBB35F6C2887}"/>
              </a:ext>
            </a:extLst>
          </p:cNvPr>
          <p:cNvSpPr txBox="1"/>
          <p:nvPr/>
        </p:nvSpPr>
        <p:spPr>
          <a:xfrm>
            <a:off x="9437516" y="3348269"/>
            <a:ext cx="2560520"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Gérer les référentiels Lieux, Salles, Organismes</a:t>
            </a:r>
          </a:p>
        </p:txBody>
      </p:sp>
      <p:sp>
        <p:nvSpPr>
          <p:cNvPr id="38" name="ZoneTexte 37">
            <a:extLst>
              <a:ext uri="{FF2B5EF4-FFF2-40B4-BE49-F238E27FC236}">
                <a16:creationId xmlns:a16="http://schemas.microsoft.com/office/drawing/2014/main" id="{C9537BB4-C017-4CFB-B737-498138E0D1EC}"/>
              </a:ext>
            </a:extLst>
          </p:cNvPr>
          <p:cNvSpPr txBox="1"/>
          <p:nvPr/>
        </p:nvSpPr>
        <p:spPr>
          <a:xfrm>
            <a:off x="5530794" y="4239085"/>
            <a:ext cx="2607366" cy="830997"/>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Réaliser une session, gérer les présences et les attestations</a:t>
            </a:r>
          </a:p>
        </p:txBody>
      </p:sp>
      <p:sp>
        <p:nvSpPr>
          <p:cNvPr id="2" name="Triangle isocèle 1">
            <a:extLst>
              <a:ext uri="{FF2B5EF4-FFF2-40B4-BE49-F238E27FC236}">
                <a16:creationId xmlns:a16="http://schemas.microsoft.com/office/drawing/2014/main" id="{3FF44DC6-1018-4838-8B43-87570B049760}"/>
              </a:ext>
            </a:extLst>
          </p:cNvPr>
          <p:cNvSpPr/>
          <p:nvPr/>
        </p:nvSpPr>
        <p:spPr>
          <a:xfrm flipV="1">
            <a:off x="1648459" y="1698186"/>
            <a:ext cx="1016000" cy="26416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 avec coins arrondis en diagonale 28">
            <a:extLst>
              <a:ext uri="{FF2B5EF4-FFF2-40B4-BE49-F238E27FC236}">
                <a16:creationId xmlns:a16="http://schemas.microsoft.com/office/drawing/2014/main" id="{AADA2912-3AB7-42A5-9C25-AF53BAD22232}"/>
              </a:ext>
            </a:extLst>
          </p:cNvPr>
          <p:cNvSpPr/>
          <p:nvPr/>
        </p:nvSpPr>
        <p:spPr>
          <a:xfrm>
            <a:off x="8731194" y="4277229"/>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9</a:t>
            </a:r>
          </a:p>
        </p:txBody>
      </p:sp>
      <p:sp>
        <p:nvSpPr>
          <p:cNvPr id="30" name="ZoneTexte 29">
            <a:extLst>
              <a:ext uri="{FF2B5EF4-FFF2-40B4-BE49-F238E27FC236}">
                <a16:creationId xmlns:a16="http://schemas.microsoft.com/office/drawing/2014/main" id="{50E261B7-3B78-481E-9514-70DA6DFC9043}"/>
              </a:ext>
            </a:extLst>
          </p:cNvPr>
          <p:cNvSpPr txBox="1"/>
          <p:nvPr/>
        </p:nvSpPr>
        <p:spPr>
          <a:xfrm>
            <a:off x="9437516" y="4244562"/>
            <a:ext cx="2378564"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Suivre les formations</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via BI &amp; Reporting</a:t>
            </a:r>
          </a:p>
        </p:txBody>
      </p:sp>
      <p:sp>
        <p:nvSpPr>
          <p:cNvPr id="5" name="Espace réservé de la date 4">
            <a:extLst>
              <a:ext uri="{FF2B5EF4-FFF2-40B4-BE49-F238E27FC236}">
                <a16:creationId xmlns:a16="http://schemas.microsoft.com/office/drawing/2014/main" id="{316FE4EE-4D4F-44FC-A20D-331F19ED47C4}"/>
              </a:ext>
            </a:extLst>
          </p:cNvPr>
          <p:cNvSpPr>
            <a:spLocks noGrp="1"/>
          </p:cNvSpPr>
          <p:nvPr>
            <p:ph type="dt" sz="half" idx="10"/>
          </p:nvPr>
        </p:nvSpPr>
        <p:spPr/>
        <p:txBody>
          <a:bodyPr/>
          <a:lstStyle/>
          <a:p>
            <a:endParaRPr lang="fr-FR" dirty="0"/>
          </a:p>
        </p:txBody>
      </p:sp>
      <p:sp>
        <p:nvSpPr>
          <p:cNvPr id="25" name="ZoneTexte 24">
            <a:extLst>
              <a:ext uri="{FF2B5EF4-FFF2-40B4-BE49-F238E27FC236}">
                <a16:creationId xmlns:a16="http://schemas.microsoft.com/office/drawing/2014/main" id="{0C3DC14A-E4EC-4F96-A285-659AD3E3C85E}"/>
              </a:ext>
            </a:extLst>
          </p:cNvPr>
          <p:cNvSpPr txBox="1"/>
          <p:nvPr/>
        </p:nvSpPr>
        <p:spPr>
          <a:xfrm>
            <a:off x="455672" y="5554239"/>
            <a:ext cx="11701549" cy="400110"/>
          </a:xfrm>
          <a:prstGeom prst="rect">
            <a:avLst/>
          </a:prstGeom>
          <a:noFill/>
        </p:spPr>
        <p:txBody>
          <a:bodyPr wrap="square" rtlCol="0">
            <a:spAutoFit/>
          </a:bodyPr>
          <a:lstStyle/>
          <a:p>
            <a:pPr marL="342900" indent="-342900">
              <a:buClr>
                <a:srgbClr val="00AC8C"/>
              </a:buClr>
              <a:buFont typeface="Wingdings" panose="05000000000000000000" pitchFamily="2" charset="2"/>
              <a:buChar char="v"/>
            </a:pPr>
            <a:r>
              <a:rPr lang="fr-FR" sz="2000" dirty="0"/>
              <a:t>Le manuel utilisateur est composé de 9 séquences qui détaillent les 9 points abordés en formation</a:t>
            </a:r>
            <a:endParaRPr lang="fr-FR" sz="2000" b="1" dirty="0">
              <a:solidFill>
                <a:srgbClr val="00AC8C"/>
              </a:solidFill>
            </a:endParaRPr>
          </a:p>
        </p:txBody>
      </p:sp>
      <p:sp>
        <p:nvSpPr>
          <p:cNvPr id="9" name="Espace réservé du numéro de diapositive 8">
            <a:extLst>
              <a:ext uri="{FF2B5EF4-FFF2-40B4-BE49-F238E27FC236}">
                <a16:creationId xmlns:a16="http://schemas.microsoft.com/office/drawing/2014/main" id="{5CDE1EF9-C329-4F74-8742-768920C069BB}"/>
              </a:ext>
            </a:extLst>
          </p:cNvPr>
          <p:cNvSpPr>
            <a:spLocks noGrp="1"/>
          </p:cNvSpPr>
          <p:nvPr>
            <p:ph type="sldNum" sz="quarter" idx="12"/>
          </p:nvPr>
        </p:nvSpPr>
        <p:spPr/>
        <p:txBody>
          <a:bodyPr/>
          <a:lstStyle/>
          <a:p>
            <a:fld id="{FE954997-C674-43B3-87A7-1C878AE16C45}" type="slidenum">
              <a:rPr lang="fr-FR" smtClean="0"/>
              <a:pPr/>
              <a:t>5</a:t>
            </a:fld>
            <a:endParaRPr lang="fr-FR" dirty="0"/>
          </a:p>
        </p:txBody>
      </p:sp>
    </p:spTree>
    <p:extLst>
      <p:ext uri="{BB962C8B-B14F-4D97-AF65-F5344CB8AC3E}">
        <p14:creationId xmlns:p14="http://schemas.microsoft.com/office/powerpoint/2010/main" val="30209119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p:txBody>
          <a:bodyPr>
            <a:normAutofit fontScale="90000"/>
          </a:bodyPr>
          <a:lstStyle/>
          <a:p>
            <a:r>
              <a:rPr lang="fr-FR" dirty="0"/>
              <a:t>3- Zoom Self mobile Agent</a:t>
            </a:r>
          </a:p>
        </p:txBody>
      </p:sp>
      <p:sp>
        <p:nvSpPr>
          <p:cNvPr id="6" name="Espace réservé du contenu 5">
            <a:extLst>
              <a:ext uri="{FF2B5EF4-FFF2-40B4-BE49-F238E27FC236}">
                <a16:creationId xmlns:a16="http://schemas.microsoft.com/office/drawing/2014/main" id="{AA83C587-8696-4C59-B687-ABF40EED20C8}"/>
              </a:ext>
            </a:extLst>
          </p:cNvPr>
          <p:cNvSpPr>
            <a:spLocks noGrp="1"/>
          </p:cNvSpPr>
          <p:nvPr>
            <p:ph idx="1"/>
          </p:nvPr>
        </p:nvSpPr>
        <p:spPr>
          <a:xfrm>
            <a:off x="1247258" y="1291762"/>
            <a:ext cx="10106542" cy="2818684"/>
          </a:xfrm>
        </p:spPr>
        <p:txBody>
          <a:bodyPr>
            <a:normAutofit fontScale="92500" lnSpcReduction="20000"/>
          </a:bodyPr>
          <a:lstStyle/>
          <a:p>
            <a:r>
              <a:rPr lang="fr-FR" sz="2400" dirty="0">
                <a:latin typeface="+mn-lt"/>
              </a:rPr>
              <a:t>Sur son Self mobile un agent :</a:t>
            </a:r>
          </a:p>
          <a:p>
            <a:endParaRPr lang="fr-FR" sz="1200" dirty="0">
              <a:latin typeface="+mn-lt"/>
            </a:endParaRPr>
          </a:p>
          <a:p>
            <a:pPr lvl="1"/>
            <a:r>
              <a:rPr lang="fr-FR" sz="2200" dirty="0">
                <a:latin typeface="+mn-lt"/>
              </a:rPr>
              <a:t>Visualise les stages qui lui sont destinés </a:t>
            </a:r>
            <a:r>
              <a:rPr lang="fr-FR" sz="2200" dirty="0" smtClean="0">
                <a:latin typeface="+mn-lt"/>
              </a:rPr>
              <a:t>= </a:t>
            </a:r>
            <a:r>
              <a:rPr lang="fr-FR" sz="2200" dirty="0">
                <a:latin typeface="+mn-lt"/>
              </a:rPr>
              <a:t>auxquels ont été rattachés </a:t>
            </a:r>
            <a:r>
              <a:rPr lang="fr-FR" sz="2200" b="1" dirty="0">
                <a:latin typeface="+mn-lt"/>
              </a:rPr>
              <a:t>l’offre de sa structure </a:t>
            </a:r>
            <a:r>
              <a:rPr lang="fr-FR" sz="2200" dirty="0">
                <a:latin typeface="+mn-lt"/>
              </a:rPr>
              <a:t>ou </a:t>
            </a:r>
            <a:r>
              <a:rPr lang="fr-FR" sz="2200" b="1" dirty="0">
                <a:latin typeface="+mn-lt"/>
              </a:rPr>
              <a:t>une offre nationale</a:t>
            </a:r>
          </a:p>
          <a:p>
            <a:pPr lvl="1"/>
            <a:endParaRPr lang="fr-FR" sz="500" b="1" dirty="0">
              <a:latin typeface="+mn-lt"/>
            </a:endParaRPr>
          </a:p>
          <a:p>
            <a:pPr lvl="1"/>
            <a:r>
              <a:rPr lang="fr-FR" sz="2200" dirty="0">
                <a:latin typeface="+mn-lt"/>
              </a:rPr>
              <a:t>Fait une demande de formation sur un stage </a:t>
            </a:r>
            <a:r>
              <a:rPr lang="fr-FR" sz="2200" dirty="0">
                <a:effectLst/>
                <a:latin typeface="Calibri" panose="020F0502020204030204" pitchFamily="34" charset="0"/>
                <a:ea typeface="Calibri" panose="020F0502020204030204" pitchFamily="34" charset="0"/>
                <a:cs typeface="Times New Roman" panose="02020603050405020304" pitchFamily="18" charset="0"/>
              </a:rPr>
              <a:t>en sélectionnant obligatoirement une session</a:t>
            </a:r>
          </a:p>
          <a:p>
            <a:pPr lvl="1"/>
            <a:endParaRPr lang="fr-FR" sz="5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fr-FR" sz="2200" dirty="0">
                <a:latin typeface="+mn-lt"/>
              </a:rPr>
              <a:t>Suit l</a:t>
            </a:r>
            <a:r>
              <a:rPr lang="fr-FR" sz="2200" dirty="0">
                <a:effectLst/>
                <a:latin typeface="+mn-lt"/>
                <a:ea typeface="Calibri" panose="020F0502020204030204" pitchFamily="34" charset="0"/>
                <a:cs typeface="Times New Roman" panose="02020603050405020304" pitchFamily="18" charset="0"/>
              </a:rPr>
              <a:t>’état de validation de ses dema</a:t>
            </a:r>
            <a:r>
              <a:rPr lang="fr-FR" sz="2200" dirty="0">
                <a:latin typeface="+mn-lt"/>
                <a:ea typeface="Calibri" panose="020F0502020204030204" pitchFamily="34" charset="0"/>
                <a:cs typeface="Times New Roman" panose="02020603050405020304" pitchFamily="18" charset="0"/>
              </a:rPr>
              <a:t>ndes de formation par son responsable, son RLF et l’UO organisatrice</a:t>
            </a:r>
          </a:p>
          <a:p>
            <a:pPr lvl="1"/>
            <a:endParaRPr lang="fr-FR" sz="500" dirty="0">
              <a:latin typeface="+mn-lt"/>
              <a:ea typeface="Calibri" panose="020F0502020204030204" pitchFamily="34" charset="0"/>
              <a:cs typeface="Times New Roman" panose="02020603050405020304" pitchFamily="18" charset="0"/>
            </a:endParaRPr>
          </a:p>
          <a:p>
            <a:pPr lvl="1"/>
            <a:r>
              <a:rPr lang="fr-FR" sz="2200" dirty="0">
                <a:latin typeface="+mn-lt"/>
                <a:ea typeface="Calibri" panose="020F0502020204030204" pitchFamily="34" charset="0"/>
                <a:cs typeface="Times New Roman" panose="02020603050405020304" pitchFamily="18" charset="0"/>
              </a:rPr>
              <a:t>Accède à l</a:t>
            </a:r>
            <a:r>
              <a:rPr lang="fr-FR" sz="2200" dirty="0">
                <a:effectLst/>
                <a:latin typeface="+mn-lt"/>
                <a:ea typeface="Calibri" panose="020F0502020204030204" pitchFamily="34" charset="0"/>
                <a:cs typeface="Times New Roman" panose="02020603050405020304" pitchFamily="18" charset="0"/>
              </a:rPr>
              <a:t>’historique des formations qu’il a suivies</a:t>
            </a:r>
          </a:p>
          <a:p>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1</a:t>
            </a:r>
          </a:p>
        </p:txBody>
      </p:sp>
      <p:sp>
        <p:nvSpPr>
          <p:cNvPr id="28" name="ZoneTexte 27">
            <a:extLst>
              <a:ext uri="{FF2B5EF4-FFF2-40B4-BE49-F238E27FC236}">
                <a16:creationId xmlns:a16="http://schemas.microsoft.com/office/drawing/2014/main" id="{D2B9D7D9-9B08-4538-85FA-D58F96B6AEF3}"/>
              </a:ext>
            </a:extLst>
          </p:cNvPr>
          <p:cNvSpPr txBox="1"/>
          <p:nvPr/>
        </p:nvSpPr>
        <p:spPr>
          <a:xfrm>
            <a:off x="1232018" y="670477"/>
            <a:ext cx="5869822" cy="369332"/>
          </a:xfrm>
          <a:prstGeom prst="rect">
            <a:avLst/>
          </a:prstGeom>
          <a:noFill/>
        </p:spPr>
        <p:txBody>
          <a:bodyPr wrap="square" rtlCol="0">
            <a:spAutoFit/>
          </a:bodyPr>
          <a:lstStyle/>
          <a:p>
            <a:r>
              <a:rPr lang="fr-FR" i="1" dirty="0">
                <a:latin typeface="+mj-lt"/>
              </a:rPr>
              <a:t>Principes généraux de la téléinscription</a:t>
            </a:r>
          </a:p>
        </p:txBody>
      </p:sp>
      <p:sp>
        <p:nvSpPr>
          <p:cNvPr id="30" name="ZoneTexte 29">
            <a:extLst>
              <a:ext uri="{FF2B5EF4-FFF2-40B4-BE49-F238E27FC236}">
                <a16:creationId xmlns:a16="http://schemas.microsoft.com/office/drawing/2014/main" id="{2DA3D068-BB4B-41A4-B1C8-4777B7168D46}"/>
              </a:ext>
            </a:extLst>
          </p:cNvPr>
          <p:cNvSpPr txBox="1"/>
          <p:nvPr/>
        </p:nvSpPr>
        <p:spPr>
          <a:xfrm>
            <a:off x="9096507" y="-16534"/>
            <a:ext cx="3088640" cy="738664"/>
          </a:xfrm>
          <a:prstGeom prst="rect">
            <a:avLst/>
          </a:prstGeom>
          <a:noFill/>
        </p:spPr>
        <p:txBody>
          <a:bodyPr wrap="square" rtlCol="0">
            <a:spAutoFit/>
          </a:bodyPr>
          <a:lstStyle/>
          <a:p>
            <a:pPr algn="ctr"/>
            <a:r>
              <a:rPr lang="fr-FR" sz="1400" dirty="0">
                <a:solidFill>
                  <a:schemeClr val="bg1">
                    <a:lumMod val="50000"/>
                  </a:schemeClr>
                </a:solidFill>
              </a:rPr>
              <a:t>Voir </a:t>
            </a:r>
            <a:r>
              <a:rPr lang="fr-FR" sz="1400" b="1" dirty="0">
                <a:solidFill>
                  <a:schemeClr val="bg1">
                    <a:lumMod val="50000"/>
                  </a:schemeClr>
                </a:solidFill>
              </a:rPr>
              <a:t>Guide de l’agent</a:t>
            </a:r>
          </a:p>
          <a:p>
            <a:pPr algn="ctr"/>
            <a:r>
              <a:rPr lang="fr-FR" sz="1400" dirty="0">
                <a:solidFill>
                  <a:schemeClr val="bg1">
                    <a:lumMod val="50000"/>
                  </a:schemeClr>
                </a:solidFill>
              </a:rPr>
              <a:t>« Se télé-inscrire à une session de formation sur le Self mobile RenoiRH »</a:t>
            </a:r>
          </a:p>
        </p:txBody>
      </p:sp>
      <p:grpSp>
        <p:nvGrpSpPr>
          <p:cNvPr id="7" name="Groupe 6"/>
          <p:cNvGrpSpPr/>
          <p:nvPr/>
        </p:nvGrpSpPr>
        <p:grpSpPr>
          <a:xfrm>
            <a:off x="1349635" y="4919383"/>
            <a:ext cx="10063799" cy="923330"/>
            <a:chOff x="2880685" y="5291732"/>
            <a:chExt cx="7877784" cy="923330"/>
          </a:xfrm>
        </p:grpSpPr>
        <p:sp>
          <p:nvSpPr>
            <p:cNvPr id="24" name="Freeform 458">
              <a:extLst>
                <a:ext uri="{FF2B5EF4-FFF2-40B4-BE49-F238E27FC236}">
                  <a16:creationId xmlns:a16="http://schemas.microsoft.com/office/drawing/2014/main" id="{80BADD6A-DB38-4399-90EA-F8613D607DC8}"/>
                </a:ext>
              </a:extLst>
            </p:cNvPr>
            <p:cNvSpPr/>
            <p:nvPr/>
          </p:nvSpPr>
          <p:spPr>
            <a:xfrm>
              <a:off x="2880685" y="5383586"/>
              <a:ext cx="366344" cy="455016"/>
            </a:xfrm>
            <a:custGeom>
              <a:avLst/>
              <a:gdLst>
                <a:gd name="connsiteX0" fmla="*/ 113811 w 432706"/>
                <a:gd name="connsiteY0" fmla="*/ 276076 h 432707"/>
                <a:gd name="connsiteX1" fmla="*/ 156631 w 432706"/>
                <a:gd name="connsiteY1" fmla="*/ 318896 h 432707"/>
                <a:gd name="connsiteX2" fmla="*/ 141982 w 432706"/>
                <a:gd name="connsiteY2" fmla="*/ 333545 h 432707"/>
                <a:gd name="connsiteX3" fmla="*/ 126206 w 432706"/>
                <a:gd name="connsiteY3" fmla="*/ 333545 h 432707"/>
                <a:gd name="connsiteX4" fmla="*/ 126206 w 432706"/>
                <a:gd name="connsiteY4" fmla="*/ 306501 h 432707"/>
                <a:gd name="connsiteX5" fmla="*/ 99161 w 432706"/>
                <a:gd name="connsiteY5" fmla="*/ 306501 h 432707"/>
                <a:gd name="connsiteX6" fmla="*/ 99161 w 432706"/>
                <a:gd name="connsiteY6" fmla="*/ 290725 h 432707"/>
                <a:gd name="connsiteX7" fmla="*/ 226495 w 432706"/>
                <a:gd name="connsiteY7" fmla="*/ 164448 h 432707"/>
                <a:gd name="connsiteX8" fmla="*/ 230439 w 432706"/>
                <a:gd name="connsiteY8" fmla="*/ 166209 h 432707"/>
                <a:gd name="connsiteX9" fmla="*/ 229593 w 432706"/>
                <a:gd name="connsiteY9" fmla="*/ 174660 h 432707"/>
                <a:gd name="connsiteX10" fmla="*/ 147616 w 432706"/>
                <a:gd name="connsiteY10" fmla="*/ 256638 h 432707"/>
                <a:gd name="connsiteX11" fmla="*/ 139165 w 432706"/>
                <a:gd name="connsiteY11" fmla="*/ 257483 h 432707"/>
                <a:gd name="connsiteX12" fmla="*/ 140010 w 432706"/>
                <a:gd name="connsiteY12" fmla="*/ 249032 h 432707"/>
                <a:gd name="connsiteX13" fmla="*/ 221987 w 432706"/>
                <a:gd name="connsiteY13" fmla="*/ 167054 h 432707"/>
                <a:gd name="connsiteX14" fmla="*/ 226495 w 432706"/>
                <a:gd name="connsiteY14" fmla="*/ 164448 h 432707"/>
                <a:gd name="connsiteX15" fmla="*/ 225368 w 432706"/>
                <a:gd name="connsiteY15" fmla="*/ 126206 h 432707"/>
                <a:gd name="connsiteX16" fmla="*/ 72117 w 432706"/>
                <a:gd name="connsiteY16" fmla="*/ 279457 h 432707"/>
                <a:gd name="connsiteX17" fmla="*/ 72117 w 432706"/>
                <a:gd name="connsiteY17" fmla="*/ 360589 h 432707"/>
                <a:gd name="connsiteX18" fmla="*/ 153249 w 432706"/>
                <a:gd name="connsiteY18" fmla="*/ 360589 h 432707"/>
                <a:gd name="connsiteX19" fmla="*/ 306500 w 432706"/>
                <a:gd name="connsiteY19" fmla="*/ 207339 h 432707"/>
                <a:gd name="connsiteX20" fmla="*/ 288471 w 432706"/>
                <a:gd name="connsiteY20" fmla="*/ 74372 h 432707"/>
                <a:gd name="connsiteX21" fmla="*/ 269315 w 432706"/>
                <a:gd name="connsiteY21" fmla="*/ 82259 h 432707"/>
                <a:gd name="connsiteX22" fmla="*/ 243397 w 432706"/>
                <a:gd name="connsiteY22" fmla="*/ 108177 h 432707"/>
                <a:gd name="connsiteX23" fmla="*/ 324530 w 432706"/>
                <a:gd name="connsiteY23" fmla="*/ 189309 h 432707"/>
                <a:gd name="connsiteX24" fmla="*/ 350447 w 432706"/>
                <a:gd name="connsiteY24" fmla="*/ 163392 h 432707"/>
                <a:gd name="connsiteX25" fmla="*/ 358335 w 432706"/>
                <a:gd name="connsiteY25" fmla="*/ 144236 h 432707"/>
                <a:gd name="connsiteX26" fmla="*/ 350447 w 432706"/>
                <a:gd name="connsiteY26" fmla="*/ 125079 h 432707"/>
                <a:gd name="connsiteX27" fmla="*/ 307628 w 432706"/>
                <a:gd name="connsiteY27" fmla="*/ 82259 h 432707"/>
                <a:gd name="connsiteX28" fmla="*/ 288471 w 432706"/>
                <a:gd name="connsiteY28" fmla="*/ 74372 h 432707"/>
                <a:gd name="connsiteX29" fmla="*/ 81132 w 432706"/>
                <a:gd name="connsiteY29" fmla="*/ 0 h 432707"/>
                <a:gd name="connsiteX30" fmla="*/ 351574 w 432706"/>
                <a:gd name="connsiteY30" fmla="*/ 0 h 432707"/>
                <a:gd name="connsiteX31" fmla="*/ 408902 w 432706"/>
                <a:gd name="connsiteY31" fmla="*/ 23805 h 432707"/>
                <a:gd name="connsiteX32" fmla="*/ 432706 w 432706"/>
                <a:gd name="connsiteY32" fmla="*/ 81133 h 432707"/>
                <a:gd name="connsiteX33" fmla="*/ 432706 w 432706"/>
                <a:gd name="connsiteY33" fmla="*/ 351574 h 432707"/>
                <a:gd name="connsiteX34" fmla="*/ 408902 w 432706"/>
                <a:gd name="connsiteY34" fmla="*/ 408902 h 432707"/>
                <a:gd name="connsiteX35" fmla="*/ 351574 w 432706"/>
                <a:gd name="connsiteY35" fmla="*/ 432707 h 432707"/>
                <a:gd name="connsiteX36" fmla="*/ 81132 w 432706"/>
                <a:gd name="connsiteY36" fmla="*/ 432707 h 432707"/>
                <a:gd name="connsiteX37" fmla="*/ 23804 w 432706"/>
                <a:gd name="connsiteY37" fmla="*/ 408902 h 432707"/>
                <a:gd name="connsiteX38" fmla="*/ 0 w 432706"/>
                <a:gd name="connsiteY38" fmla="*/ 351574 h 432707"/>
                <a:gd name="connsiteX39" fmla="*/ 0 w 432706"/>
                <a:gd name="connsiteY39" fmla="*/ 81133 h 432707"/>
                <a:gd name="connsiteX40" fmla="*/ 23804 w 432706"/>
                <a:gd name="connsiteY40" fmla="*/ 23805 h 432707"/>
                <a:gd name="connsiteX41" fmla="*/ 81132 w 432706"/>
                <a:gd name="connsiteY41"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2706" h="432707">
                  <a:moveTo>
                    <a:pt x="113811" y="276076"/>
                  </a:moveTo>
                  <a:lnTo>
                    <a:pt x="156631" y="318896"/>
                  </a:lnTo>
                  <a:lnTo>
                    <a:pt x="141982" y="333545"/>
                  </a:lnTo>
                  <a:lnTo>
                    <a:pt x="126206" y="333545"/>
                  </a:lnTo>
                  <a:lnTo>
                    <a:pt x="126206" y="306501"/>
                  </a:lnTo>
                  <a:lnTo>
                    <a:pt x="99161" y="306501"/>
                  </a:lnTo>
                  <a:lnTo>
                    <a:pt x="99161" y="290725"/>
                  </a:lnTo>
                  <a:close/>
                  <a:moveTo>
                    <a:pt x="226495" y="164448"/>
                  </a:moveTo>
                  <a:cubicBezTo>
                    <a:pt x="227903" y="164308"/>
                    <a:pt x="229218" y="164894"/>
                    <a:pt x="230439" y="166209"/>
                  </a:cubicBezTo>
                  <a:cubicBezTo>
                    <a:pt x="233068" y="168651"/>
                    <a:pt x="232786" y="171468"/>
                    <a:pt x="229593" y="174660"/>
                  </a:cubicBezTo>
                  <a:lnTo>
                    <a:pt x="147616" y="256638"/>
                  </a:lnTo>
                  <a:cubicBezTo>
                    <a:pt x="144423" y="259831"/>
                    <a:pt x="141606" y="260112"/>
                    <a:pt x="139165" y="257483"/>
                  </a:cubicBezTo>
                  <a:cubicBezTo>
                    <a:pt x="136535" y="255042"/>
                    <a:pt x="136817" y="252225"/>
                    <a:pt x="140010" y="249032"/>
                  </a:cubicBezTo>
                  <a:lnTo>
                    <a:pt x="221987" y="167054"/>
                  </a:lnTo>
                  <a:cubicBezTo>
                    <a:pt x="223584" y="165458"/>
                    <a:pt x="225086" y="164589"/>
                    <a:pt x="226495" y="164448"/>
                  </a:cubicBezTo>
                  <a:close/>
                  <a:moveTo>
                    <a:pt x="225368" y="126206"/>
                  </a:moveTo>
                  <a:lnTo>
                    <a:pt x="72117" y="279457"/>
                  </a:lnTo>
                  <a:lnTo>
                    <a:pt x="72117" y="360589"/>
                  </a:lnTo>
                  <a:lnTo>
                    <a:pt x="153249" y="360589"/>
                  </a:lnTo>
                  <a:lnTo>
                    <a:pt x="306500" y="207339"/>
                  </a:lnTo>
                  <a:close/>
                  <a:moveTo>
                    <a:pt x="288471" y="74372"/>
                  </a:moveTo>
                  <a:cubicBezTo>
                    <a:pt x="280959" y="74372"/>
                    <a:pt x="274574" y="77001"/>
                    <a:pt x="269315" y="82259"/>
                  </a:cubicBezTo>
                  <a:lnTo>
                    <a:pt x="243397" y="108177"/>
                  </a:lnTo>
                  <a:lnTo>
                    <a:pt x="324530" y="189309"/>
                  </a:lnTo>
                  <a:lnTo>
                    <a:pt x="350447" y="163392"/>
                  </a:lnTo>
                  <a:cubicBezTo>
                    <a:pt x="355706" y="158133"/>
                    <a:pt x="358335" y="151748"/>
                    <a:pt x="358335" y="144236"/>
                  </a:cubicBezTo>
                  <a:cubicBezTo>
                    <a:pt x="358335" y="136723"/>
                    <a:pt x="355706" y="130338"/>
                    <a:pt x="350447" y="125079"/>
                  </a:cubicBezTo>
                  <a:lnTo>
                    <a:pt x="307628" y="82259"/>
                  </a:lnTo>
                  <a:cubicBezTo>
                    <a:pt x="302369" y="77001"/>
                    <a:pt x="295983" y="74372"/>
                    <a:pt x="288471" y="74372"/>
                  </a:cubicBezTo>
                  <a:close/>
                  <a:moveTo>
                    <a:pt x="81132" y="0"/>
                  </a:moveTo>
                  <a:lnTo>
                    <a:pt x="351574" y="0"/>
                  </a:lnTo>
                  <a:cubicBezTo>
                    <a:pt x="373923" y="0"/>
                    <a:pt x="393033" y="7935"/>
                    <a:pt x="408902" y="23805"/>
                  </a:cubicBezTo>
                  <a:cubicBezTo>
                    <a:pt x="424772" y="39674"/>
                    <a:pt x="432706" y="58784"/>
                    <a:pt x="432706" y="81133"/>
                  </a:cubicBezTo>
                  <a:lnTo>
                    <a:pt x="432706" y="351574"/>
                  </a:lnTo>
                  <a:cubicBezTo>
                    <a:pt x="432706" y="373924"/>
                    <a:pt x="424772" y="393033"/>
                    <a:pt x="408902" y="408902"/>
                  </a:cubicBezTo>
                  <a:cubicBezTo>
                    <a:pt x="393033" y="424772"/>
                    <a:pt x="373923" y="432707"/>
                    <a:pt x="351574" y="432707"/>
                  </a:cubicBezTo>
                  <a:lnTo>
                    <a:pt x="81132" y="432707"/>
                  </a:lnTo>
                  <a:cubicBezTo>
                    <a:pt x="58783" y="432707"/>
                    <a:pt x="39674" y="424772"/>
                    <a:pt x="23804" y="408902"/>
                  </a:cubicBezTo>
                  <a:cubicBezTo>
                    <a:pt x="7935" y="393033"/>
                    <a:pt x="0" y="373924"/>
                    <a:pt x="0" y="351574"/>
                  </a:cubicBezTo>
                  <a:lnTo>
                    <a:pt x="0" y="81133"/>
                  </a:lnTo>
                  <a:cubicBezTo>
                    <a:pt x="0" y="58784"/>
                    <a:pt x="7935" y="39674"/>
                    <a:pt x="23804" y="23805"/>
                  </a:cubicBezTo>
                  <a:cubicBezTo>
                    <a:pt x="39674" y="7935"/>
                    <a:pt x="58783" y="0"/>
                    <a:pt x="811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fr-FR" dirty="0"/>
            </a:p>
          </p:txBody>
        </p:sp>
        <p:sp>
          <p:nvSpPr>
            <p:cNvPr id="25" name="ZoneTexte 24">
              <a:extLst>
                <a:ext uri="{FF2B5EF4-FFF2-40B4-BE49-F238E27FC236}">
                  <a16:creationId xmlns:a16="http://schemas.microsoft.com/office/drawing/2014/main" id="{51B5F7EB-8308-463C-93F0-6D7F8FA065F7}"/>
                </a:ext>
              </a:extLst>
            </p:cNvPr>
            <p:cNvSpPr txBox="1"/>
            <p:nvPr/>
          </p:nvSpPr>
          <p:spPr>
            <a:xfrm>
              <a:off x="3355769" y="5291732"/>
              <a:ext cx="7402700" cy="923330"/>
            </a:xfrm>
            <a:prstGeom prst="rect">
              <a:avLst/>
            </a:prstGeom>
            <a:noFill/>
          </p:spPr>
          <p:txBody>
            <a:bodyPr wrap="square">
              <a:spAutoFit/>
            </a:bodyPr>
            <a:lstStyle/>
            <a:p>
              <a:r>
                <a:rPr lang="fr-FR" i="1" dirty="0">
                  <a:latin typeface="Arial" panose="020B0604020202020204" pitchFamily="34" charset="0"/>
                </a:rPr>
                <a:t>Un agent n’ayant pas de matricule RenoiRH MAA et/ou n’accédant pas au Self mobile doit utiliser une fiche d’inscription papier à faire viser par son supérieur hiérarchique et son </a:t>
              </a:r>
              <a:r>
                <a:rPr lang="fr-FR" i="1" dirty="0" smtClean="0">
                  <a:latin typeface="Arial" panose="020B0604020202020204" pitchFamily="34" charset="0"/>
                </a:rPr>
                <a:t>RLF, </a:t>
              </a:r>
              <a:r>
                <a:rPr lang="fr-FR" i="1" dirty="0">
                  <a:latin typeface="Arial" panose="020B0604020202020204" pitchFamily="34" charset="0"/>
                </a:rPr>
                <a:t>puis la transmettre directement à la structure organisant la formation</a:t>
              </a:r>
            </a:p>
          </p:txBody>
        </p:sp>
      </p:grpSp>
      <p:sp>
        <p:nvSpPr>
          <p:cNvPr id="26" name="Rectangle : avec coins arrondis en diagonale 25">
            <a:extLst>
              <a:ext uri="{FF2B5EF4-FFF2-40B4-BE49-F238E27FC236}">
                <a16:creationId xmlns:a16="http://schemas.microsoft.com/office/drawing/2014/main" id="{75E7F262-4F35-4F82-B04F-789AB0AA3A50}"/>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27" name="Rectangle : avec coins arrondis en diagonale 26">
            <a:extLst>
              <a:ext uri="{FF2B5EF4-FFF2-40B4-BE49-F238E27FC236}">
                <a16:creationId xmlns:a16="http://schemas.microsoft.com/office/drawing/2014/main" id="{BE600071-A49A-4CCD-8B3B-22E1B1829101}"/>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31" name="Rectangle : avec coins arrondis en diagonale 30">
            <a:extLst>
              <a:ext uri="{FF2B5EF4-FFF2-40B4-BE49-F238E27FC236}">
                <a16:creationId xmlns:a16="http://schemas.microsoft.com/office/drawing/2014/main" id="{3A31F7D9-6441-4B40-B498-1FDDDF5A1602}"/>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32" name="Rectangle : avec coins arrondis en diagonale 31">
            <a:extLst>
              <a:ext uri="{FF2B5EF4-FFF2-40B4-BE49-F238E27FC236}">
                <a16:creationId xmlns:a16="http://schemas.microsoft.com/office/drawing/2014/main" id="{F4CFE2CA-656D-48D2-900C-CDF505D12F9C}"/>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33" name="Rectangle : avec coins arrondis en diagonale 32">
            <a:extLst>
              <a:ext uri="{FF2B5EF4-FFF2-40B4-BE49-F238E27FC236}">
                <a16:creationId xmlns:a16="http://schemas.microsoft.com/office/drawing/2014/main" id="{571D2EE5-7D17-4CCC-A53D-69C72A2E0A53}"/>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34" name="Rectangle : avec coins arrondis en diagonale 33">
            <a:extLst>
              <a:ext uri="{FF2B5EF4-FFF2-40B4-BE49-F238E27FC236}">
                <a16:creationId xmlns:a16="http://schemas.microsoft.com/office/drawing/2014/main" id="{6C40C6B9-4925-4B19-9BC6-6D1AF967FFCA}"/>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35" name="Rectangle : avec coins arrondis en diagonale 34">
            <a:extLst>
              <a:ext uri="{FF2B5EF4-FFF2-40B4-BE49-F238E27FC236}">
                <a16:creationId xmlns:a16="http://schemas.microsoft.com/office/drawing/2014/main" id="{152D7742-C033-4E05-A54D-15EBDB727F1E}"/>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36" name="Rectangle : avec coins arrondis en diagonale 35">
            <a:extLst>
              <a:ext uri="{FF2B5EF4-FFF2-40B4-BE49-F238E27FC236}">
                <a16:creationId xmlns:a16="http://schemas.microsoft.com/office/drawing/2014/main" id="{BADB1718-D191-4693-AF84-4D765448A528}"/>
              </a:ext>
            </a:extLst>
          </p:cNvPr>
          <p:cNvSpPr/>
          <p:nvPr/>
        </p:nvSpPr>
        <p:spPr>
          <a:xfrm>
            <a:off x="60960" y="2176897"/>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3 –</a:t>
            </a:r>
            <a:br>
              <a:rPr lang="fr-FR" sz="1000" dirty="0"/>
            </a:br>
            <a:r>
              <a:rPr lang="fr-FR" sz="1000" dirty="0"/>
              <a:t>Téléinscription</a:t>
            </a:r>
          </a:p>
        </p:txBody>
      </p:sp>
      <p:sp>
        <p:nvSpPr>
          <p:cNvPr id="37" name="Rectangle : avec coins arrondis en diagonale 36">
            <a:extLst>
              <a:ext uri="{FF2B5EF4-FFF2-40B4-BE49-F238E27FC236}">
                <a16:creationId xmlns:a16="http://schemas.microsoft.com/office/drawing/2014/main" id="{5DFC6AFE-269B-4F5D-B60D-74CCF19DC826}"/>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48" name="Freeform 386">
            <a:extLst>
              <a:ext uri="{FF2B5EF4-FFF2-40B4-BE49-F238E27FC236}">
                <a16:creationId xmlns:a16="http://schemas.microsoft.com/office/drawing/2014/main" id="{EB23D0DF-C234-41C0-9BC4-787A2D27552E}"/>
              </a:ext>
            </a:extLst>
          </p:cNvPr>
          <p:cNvSpPr/>
          <p:nvPr/>
        </p:nvSpPr>
        <p:spPr>
          <a:xfrm>
            <a:off x="8632917" y="107892"/>
            <a:ext cx="468000" cy="468000"/>
          </a:xfrm>
          <a:custGeom>
            <a:avLst/>
            <a:gdLst/>
            <a:ahLst/>
            <a:cxnLst/>
            <a:rect l="l" t="t" r="r" b="b"/>
            <a:pathLst>
              <a:path w="432708" h="432707">
                <a:moveTo>
                  <a:pt x="81133" y="0"/>
                </a:moveTo>
                <a:lnTo>
                  <a:pt x="351575" y="0"/>
                </a:lnTo>
                <a:cubicBezTo>
                  <a:pt x="373924" y="0"/>
                  <a:pt x="393034" y="7935"/>
                  <a:pt x="408903" y="23805"/>
                </a:cubicBezTo>
                <a:cubicBezTo>
                  <a:pt x="424774" y="39674"/>
                  <a:pt x="432708" y="58784"/>
                  <a:pt x="432708" y="81133"/>
                </a:cubicBezTo>
                <a:lnTo>
                  <a:pt x="432708" y="351574"/>
                </a:lnTo>
                <a:cubicBezTo>
                  <a:pt x="432708" y="373924"/>
                  <a:pt x="424774" y="393033"/>
                  <a:pt x="408903" y="408902"/>
                </a:cubicBezTo>
                <a:cubicBezTo>
                  <a:pt x="393034" y="424772"/>
                  <a:pt x="373924" y="432707"/>
                  <a:pt x="351575" y="432707"/>
                </a:cubicBezTo>
                <a:lnTo>
                  <a:pt x="81133" y="432707"/>
                </a:lnTo>
                <a:cubicBezTo>
                  <a:pt x="58784" y="432707"/>
                  <a:pt x="39675" y="424772"/>
                  <a:pt x="23805" y="408902"/>
                </a:cubicBezTo>
                <a:cubicBezTo>
                  <a:pt x="7936" y="393033"/>
                  <a:pt x="0" y="373924"/>
                  <a:pt x="0" y="351574"/>
                </a:cubicBezTo>
                <a:lnTo>
                  <a:pt x="0" y="81133"/>
                </a:lnTo>
                <a:cubicBezTo>
                  <a:pt x="0" y="58784"/>
                  <a:pt x="7936" y="39674"/>
                  <a:pt x="23805" y="23805"/>
                </a:cubicBezTo>
                <a:cubicBezTo>
                  <a:pt x="39675" y="7935"/>
                  <a:pt x="58784" y="0"/>
                  <a:pt x="81133" y="0"/>
                </a:cubicBezTo>
                <a:close/>
                <a:moveTo>
                  <a:pt x="274034" y="45074"/>
                </a:moveTo>
                <a:cubicBezTo>
                  <a:pt x="270795" y="44416"/>
                  <a:pt x="267343" y="44886"/>
                  <a:pt x="263681" y="46482"/>
                </a:cubicBezTo>
                <a:cubicBezTo>
                  <a:pt x="256170" y="49675"/>
                  <a:pt x="252413" y="55215"/>
                  <a:pt x="252413" y="63103"/>
                </a:cubicBezTo>
                <a:lnTo>
                  <a:pt x="252413" y="108177"/>
                </a:lnTo>
                <a:cubicBezTo>
                  <a:pt x="230064" y="108177"/>
                  <a:pt x="209781" y="110008"/>
                  <a:pt x="191563" y="113670"/>
                </a:cubicBezTo>
                <a:cubicBezTo>
                  <a:pt x="173347" y="117332"/>
                  <a:pt x="158087" y="122121"/>
                  <a:pt x="145785" y="128037"/>
                </a:cubicBezTo>
                <a:cubicBezTo>
                  <a:pt x="133485" y="133953"/>
                  <a:pt x="122780" y="141372"/>
                  <a:pt x="113671" y="150292"/>
                </a:cubicBezTo>
                <a:cubicBezTo>
                  <a:pt x="104562" y="159213"/>
                  <a:pt x="97379" y="168181"/>
                  <a:pt x="92120" y="177196"/>
                </a:cubicBezTo>
                <a:cubicBezTo>
                  <a:pt x="86862" y="186211"/>
                  <a:pt x="82682" y="196446"/>
                  <a:pt x="79584" y="207902"/>
                </a:cubicBezTo>
                <a:cubicBezTo>
                  <a:pt x="76484" y="219358"/>
                  <a:pt x="74467" y="229829"/>
                  <a:pt x="73527" y="239313"/>
                </a:cubicBezTo>
                <a:cubicBezTo>
                  <a:pt x="72588" y="248797"/>
                  <a:pt x="72118" y="259173"/>
                  <a:pt x="72118" y="270442"/>
                </a:cubicBezTo>
                <a:cubicBezTo>
                  <a:pt x="72118" y="304435"/>
                  <a:pt x="87801" y="342372"/>
                  <a:pt x="119164" y="384253"/>
                </a:cubicBezTo>
                <a:cubicBezTo>
                  <a:pt x="121042" y="386507"/>
                  <a:pt x="123390" y="387633"/>
                  <a:pt x="126206" y="387633"/>
                </a:cubicBezTo>
                <a:cubicBezTo>
                  <a:pt x="127521" y="387633"/>
                  <a:pt x="128742" y="387352"/>
                  <a:pt x="129869" y="386788"/>
                </a:cubicBezTo>
                <a:cubicBezTo>
                  <a:pt x="134001" y="385098"/>
                  <a:pt x="135785" y="381999"/>
                  <a:pt x="135222" y="377492"/>
                </a:cubicBezTo>
                <a:cubicBezTo>
                  <a:pt x="126958" y="311008"/>
                  <a:pt x="132780" y="266592"/>
                  <a:pt x="152687" y="244243"/>
                </a:cubicBezTo>
                <a:cubicBezTo>
                  <a:pt x="161327" y="234477"/>
                  <a:pt x="173534" y="227387"/>
                  <a:pt x="189310" y="222974"/>
                </a:cubicBezTo>
                <a:cubicBezTo>
                  <a:pt x="205085" y="218560"/>
                  <a:pt x="226120" y="216353"/>
                  <a:pt x="252413" y="216353"/>
                </a:cubicBezTo>
                <a:lnTo>
                  <a:pt x="252413" y="261427"/>
                </a:lnTo>
                <a:cubicBezTo>
                  <a:pt x="252413" y="269315"/>
                  <a:pt x="256170" y="274855"/>
                  <a:pt x="263681" y="278048"/>
                </a:cubicBezTo>
                <a:cubicBezTo>
                  <a:pt x="265935" y="278987"/>
                  <a:pt x="268188" y="279457"/>
                  <a:pt x="270442" y="279457"/>
                </a:cubicBezTo>
                <a:cubicBezTo>
                  <a:pt x="275326" y="279457"/>
                  <a:pt x="279552" y="277672"/>
                  <a:pt x="283120" y="274104"/>
                </a:cubicBezTo>
                <a:lnTo>
                  <a:pt x="382281" y="174942"/>
                </a:lnTo>
                <a:cubicBezTo>
                  <a:pt x="385850" y="171374"/>
                  <a:pt x="387634" y="167148"/>
                  <a:pt x="387634" y="162265"/>
                </a:cubicBezTo>
                <a:cubicBezTo>
                  <a:pt x="387634" y="157382"/>
                  <a:pt x="385850" y="153156"/>
                  <a:pt x="382281" y="149588"/>
                </a:cubicBezTo>
                <a:lnTo>
                  <a:pt x="283120" y="50426"/>
                </a:lnTo>
                <a:cubicBezTo>
                  <a:pt x="280302" y="47515"/>
                  <a:pt x="277275" y="45731"/>
                  <a:pt x="274034" y="450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8" name="Espace réservé de la date 7">
            <a:extLst>
              <a:ext uri="{FF2B5EF4-FFF2-40B4-BE49-F238E27FC236}">
                <a16:creationId xmlns:a16="http://schemas.microsoft.com/office/drawing/2014/main" id="{69830926-C4DB-4711-84C1-42494457C3AB}"/>
              </a:ext>
            </a:extLst>
          </p:cNvPr>
          <p:cNvSpPr>
            <a:spLocks noGrp="1"/>
          </p:cNvSpPr>
          <p:nvPr>
            <p:ph type="dt" sz="half" idx="10"/>
          </p:nvPr>
        </p:nvSpPr>
        <p:spPr/>
        <p:txBody>
          <a:bodyPr/>
          <a:lstStyle/>
          <a:p>
            <a:endParaRPr lang="fr-FR" dirty="0"/>
          </a:p>
        </p:txBody>
      </p:sp>
      <p:sp>
        <p:nvSpPr>
          <p:cNvPr id="3" name="Espace réservé du numéro de diapositive 2">
            <a:extLst>
              <a:ext uri="{FF2B5EF4-FFF2-40B4-BE49-F238E27FC236}">
                <a16:creationId xmlns:a16="http://schemas.microsoft.com/office/drawing/2014/main" id="{D9CC705E-6FBA-4D5E-805C-C25B7AC6F9F7}"/>
              </a:ext>
            </a:extLst>
          </p:cNvPr>
          <p:cNvSpPr>
            <a:spLocks noGrp="1"/>
          </p:cNvSpPr>
          <p:nvPr>
            <p:ph type="sldNum" sz="quarter" idx="12"/>
          </p:nvPr>
        </p:nvSpPr>
        <p:spPr/>
        <p:txBody>
          <a:bodyPr/>
          <a:lstStyle/>
          <a:p>
            <a:fld id="{FE954997-C674-43B3-87A7-1C878AE16C45}" type="slidenum">
              <a:rPr lang="fr-FR" smtClean="0"/>
              <a:pPr/>
              <a:t>50</a:t>
            </a:fld>
            <a:endParaRPr lang="fr-FR" dirty="0"/>
          </a:p>
        </p:txBody>
      </p:sp>
    </p:spTree>
    <p:extLst>
      <p:ext uri="{BB962C8B-B14F-4D97-AF65-F5344CB8AC3E}">
        <p14:creationId xmlns:p14="http://schemas.microsoft.com/office/powerpoint/2010/main" val="2788101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p:txBody>
          <a:bodyPr>
            <a:normAutofit fontScale="90000"/>
          </a:bodyPr>
          <a:lstStyle/>
          <a:p>
            <a:r>
              <a:rPr lang="fr-FR" dirty="0"/>
              <a:t>3- Zoom Responsable Hiérarchique</a:t>
            </a:r>
          </a:p>
        </p:txBody>
      </p:sp>
      <p:sp>
        <p:nvSpPr>
          <p:cNvPr id="6" name="Espace réservé du contenu 5">
            <a:extLst>
              <a:ext uri="{FF2B5EF4-FFF2-40B4-BE49-F238E27FC236}">
                <a16:creationId xmlns:a16="http://schemas.microsoft.com/office/drawing/2014/main" id="{AA83C587-8696-4C59-B687-ABF40EED20C8}"/>
              </a:ext>
            </a:extLst>
          </p:cNvPr>
          <p:cNvSpPr>
            <a:spLocks noGrp="1"/>
          </p:cNvSpPr>
          <p:nvPr>
            <p:ph idx="1"/>
          </p:nvPr>
        </p:nvSpPr>
        <p:spPr>
          <a:xfrm>
            <a:off x="1277075" y="1083847"/>
            <a:ext cx="10106542" cy="3610542"/>
          </a:xfrm>
        </p:spPr>
        <p:txBody>
          <a:bodyPr>
            <a:normAutofit/>
          </a:bodyPr>
          <a:lstStyle/>
          <a:p>
            <a:r>
              <a:rPr lang="fr-FR" sz="2200" dirty="0">
                <a:effectLst/>
                <a:latin typeface="+mn-lt"/>
                <a:ea typeface="Calibri" panose="020F0502020204030204" pitchFamily="34" charset="0"/>
                <a:cs typeface="Times New Roman" panose="02020603050405020304" pitchFamily="18" charset="0"/>
              </a:rPr>
              <a:t>Il est indispensable que le Responsable hiérarchique traite régulièrement les demandes de formation de son équipe via son Self mobile. Dans le cas contraire, les demandes de formation ne seront pas prises en compte.</a:t>
            </a:r>
          </a:p>
          <a:p>
            <a:endParaRPr lang="fr-FR" sz="2200" dirty="0">
              <a:effectLst/>
              <a:latin typeface="+mn-lt"/>
              <a:ea typeface="Calibri" panose="020F0502020204030204" pitchFamily="34" charset="0"/>
              <a:cs typeface="Times New Roman" panose="02020603050405020304" pitchFamily="18" charset="0"/>
            </a:endParaRPr>
          </a:p>
          <a:p>
            <a:r>
              <a:rPr lang="fr-FR" sz="2200" dirty="0">
                <a:effectLst/>
                <a:latin typeface="+mn-lt"/>
                <a:ea typeface="Calibri" panose="020F0502020204030204" pitchFamily="34" charset="0"/>
                <a:cs typeface="Calibri" panose="020F0502020204030204" pitchFamily="34" charset="0"/>
              </a:rPr>
              <a:t>Les demandes validées par le responsable hiérarchique dans son Self mobile (validation opérationnelle) sont intégrées dans RenoiRH formation, où se poursuit le circuit de validation :</a:t>
            </a:r>
            <a:endParaRPr lang="fr-FR" sz="2200" dirty="0">
              <a:effectLst/>
              <a:latin typeface="+mn-lt"/>
              <a:ea typeface="Calibri" panose="020F0502020204030204" pitchFamily="34" charset="0"/>
              <a:cs typeface="Times New Roman" panose="02020603050405020304" pitchFamily="18" charset="0"/>
            </a:endParaRPr>
          </a:p>
          <a:p>
            <a:pPr lvl="1" algn="just">
              <a:lnSpc>
                <a:spcPct val="107000"/>
              </a:lnSpc>
              <a:spcAft>
                <a:spcPts val="300"/>
              </a:spcAft>
              <a:tabLst>
                <a:tab pos="180340" algn="l"/>
              </a:tabLst>
            </a:pPr>
            <a:r>
              <a:rPr lang="fr-FR" sz="2000" dirty="0">
                <a:effectLst/>
                <a:uFill>
                  <a:solidFill>
                    <a:srgbClr val="FFFFFF"/>
                  </a:solidFill>
                </a:uFill>
                <a:latin typeface="+mn-lt"/>
                <a:ea typeface="Calibri" panose="020F0502020204030204" pitchFamily="34" charset="0"/>
                <a:cs typeface="Calibri" panose="020F0502020204030204" pitchFamily="34" charset="0"/>
              </a:rPr>
              <a:t>Validation « intermédiaire » par le Responsable local de formation de l'agent, obligatoire pour tous les types de stages (nationaux, régionaux et locaux)</a:t>
            </a:r>
            <a:endParaRPr lang="fr-FR" sz="2000" dirty="0">
              <a:effectLst/>
              <a:uFill>
                <a:solidFill>
                  <a:srgbClr val="FFFFFF"/>
                </a:solidFill>
              </a:uFill>
              <a:latin typeface="+mn-lt"/>
              <a:ea typeface="Calibri" panose="020F0502020204030204" pitchFamily="34" charset="0"/>
              <a:cs typeface="Times New Roman" panose="02020603050405020304" pitchFamily="18" charset="0"/>
            </a:endParaRPr>
          </a:p>
          <a:p>
            <a:pPr lvl="1"/>
            <a:r>
              <a:rPr lang="fr-FR" sz="2000" dirty="0">
                <a:effectLst/>
                <a:latin typeface="+mn-lt"/>
                <a:ea typeface="Calibri" panose="020F0502020204030204" pitchFamily="34" charset="0"/>
              </a:rPr>
              <a:t>Puis validation « finale » par l’organisateur du stage</a:t>
            </a:r>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1</a:t>
            </a:r>
          </a:p>
        </p:txBody>
      </p:sp>
      <p:sp>
        <p:nvSpPr>
          <p:cNvPr id="17" name="ZoneTexte 16">
            <a:extLst>
              <a:ext uri="{FF2B5EF4-FFF2-40B4-BE49-F238E27FC236}">
                <a16:creationId xmlns:a16="http://schemas.microsoft.com/office/drawing/2014/main" id="{4B4100E9-C16F-4C06-B353-AC2CE598B8C1}"/>
              </a:ext>
            </a:extLst>
          </p:cNvPr>
          <p:cNvSpPr txBox="1"/>
          <p:nvPr/>
        </p:nvSpPr>
        <p:spPr>
          <a:xfrm>
            <a:off x="1232018" y="670477"/>
            <a:ext cx="5869822" cy="369332"/>
          </a:xfrm>
          <a:prstGeom prst="rect">
            <a:avLst/>
          </a:prstGeom>
          <a:noFill/>
        </p:spPr>
        <p:txBody>
          <a:bodyPr wrap="square" rtlCol="0">
            <a:spAutoFit/>
          </a:bodyPr>
          <a:lstStyle/>
          <a:p>
            <a:r>
              <a:rPr lang="fr-FR" i="1" dirty="0">
                <a:latin typeface="+mj-lt"/>
              </a:rPr>
              <a:t>Principes généraux de la téléinscription</a:t>
            </a:r>
          </a:p>
        </p:txBody>
      </p:sp>
      <p:sp>
        <p:nvSpPr>
          <p:cNvPr id="21" name="ZoneTexte 20">
            <a:extLst>
              <a:ext uri="{FF2B5EF4-FFF2-40B4-BE49-F238E27FC236}">
                <a16:creationId xmlns:a16="http://schemas.microsoft.com/office/drawing/2014/main" id="{37A399C7-D209-4481-B0FF-AAF6E13AE052}"/>
              </a:ext>
            </a:extLst>
          </p:cNvPr>
          <p:cNvSpPr txBox="1"/>
          <p:nvPr/>
        </p:nvSpPr>
        <p:spPr>
          <a:xfrm>
            <a:off x="8696960" y="-16534"/>
            <a:ext cx="3413759" cy="738664"/>
          </a:xfrm>
          <a:prstGeom prst="rect">
            <a:avLst/>
          </a:prstGeom>
          <a:noFill/>
        </p:spPr>
        <p:txBody>
          <a:bodyPr wrap="square" rtlCol="0">
            <a:spAutoFit/>
          </a:bodyPr>
          <a:lstStyle/>
          <a:p>
            <a:pPr algn="ctr"/>
            <a:r>
              <a:rPr lang="fr-FR" sz="1400" dirty="0">
                <a:solidFill>
                  <a:schemeClr val="bg1">
                    <a:lumMod val="50000"/>
                  </a:schemeClr>
                </a:solidFill>
              </a:rPr>
              <a:t>Voir </a:t>
            </a:r>
            <a:r>
              <a:rPr lang="fr-FR" sz="1400" b="1" dirty="0">
                <a:solidFill>
                  <a:schemeClr val="bg1">
                    <a:lumMod val="50000"/>
                  </a:schemeClr>
                </a:solidFill>
              </a:rPr>
              <a:t>Guide du Responsable Hiérarchique</a:t>
            </a:r>
          </a:p>
          <a:p>
            <a:pPr algn="ctr"/>
            <a:r>
              <a:rPr lang="fr-FR" sz="1400" dirty="0">
                <a:solidFill>
                  <a:schemeClr val="bg1">
                    <a:lumMod val="50000"/>
                  </a:schemeClr>
                </a:solidFill>
              </a:rPr>
              <a:t>« Valider les demandes de formation de mon équipe dans le Self mobile RenoiRH »</a:t>
            </a:r>
          </a:p>
        </p:txBody>
      </p:sp>
      <p:grpSp>
        <p:nvGrpSpPr>
          <p:cNvPr id="7" name="Groupe 6">
            <a:extLst>
              <a:ext uri="{FF2B5EF4-FFF2-40B4-BE49-F238E27FC236}">
                <a16:creationId xmlns:a16="http://schemas.microsoft.com/office/drawing/2014/main" id="{68D3AF0A-1A38-4C25-8827-AB6D5C033E75}"/>
              </a:ext>
            </a:extLst>
          </p:cNvPr>
          <p:cNvGrpSpPr/>
          <p:nvPr/>
        </p:nvGrpSpPr>
        <p:grpSpPr>
          <a:xfrm>
            <a:off x="1515291" y="4819240"/>
            <a:ext cx="9898143" cy="1220065"/>
            <a:chOff x="1929928" y="4999992"/>
            <a:chExt cx="8800834" cy="1220065"/>
          </a:xfrm>
        </p:grpSpPr>
        <p:sp>
          <p:nvSpPr>
            <p:cNvPr id="24" name="Rectangle : coins arrondis 28">
              <a:extLst>
                <a:ext uri="{FF2B5EF4-FFF2-40B4-BE49-F238E27FC236}">
                  <a16:creationId xmlns:a16="http://schemas.microsoft.com/office/drawing/2014/main" id="{AAB303E2-0240-4AA7-8080-9E00399B08D4}"/>
                </a:ext>
              </a:extLst>
            </p:cNvPr>
            <p:cNvSpPr/>
            <p:nvPr/>
          </p:nvSpPr>
          <p:spPr>
            <a:xfrm>
              <a:off x="1929929" y="4999992"/>
              <a:ext cx="8800833" cy="1220065"/>
            </a:xfrm>
            <a:prstGeom prst="roundRect">
              <a:avLst/>
            </a:prstGeom>
            <a:solidFill>
              <a:srgbClr val="00A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ZoneTexte 24">
              <a:extLst>
                <a:ext uri="{FF2B5EF4-FFF2-40B4-BE49-F238E27FC236}">
                  <a16:creationId xmlns:a16="http://schemas.microsoft.com/office/drawing/2014/main" id="{179CFDA4-953D-490C-9B2D-36797E742503}"/>
                </a:ext>
              </a:extLst>
            </p:cNvPr>
            <p:cNvSpPr txBox="1"/>
            <p:nvPr/>
          </p:nvSpPr>
          <p:spPr>
            <a:xfrm>
              <a:off x="1929928" y="5156054"/>
              <a:ext cx="8800834" cy="1000274"/>
            </a:xfrm>
            <a:prstGeom prst="rect">
              <a:avLst/>
            </a:prstGeom>
            <a:noFill/>
          </p:spPr>
          <p:txBody>
            <a:bodyPr wrap="square">
              <a:spAutoFit/>
            </a:bodyPr>
            <a:lstStyle/>
            <a:p>
              <a:pPr marL="312420" indent="-312420" algn="ctr">
                <a:spcBef>
                  <a:spcPts val="1200"/>
                </a:spcBef>
                <a:spcAft>
                  <a:spcPts val="300"/>
                </a:spcAft>
              </a:pPr>
              <a:r>
                <a:rPr lang="fr-FR"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Guide Agent </a:t>
              </a: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Se télé-inscrire à une session de formation sur le Self mobile RenoiRH »</a:t>
              </a:r>
            </a:p>
            <a:p>
              <a:pPr marL="312420" indent="-312420" algn="ctr">
                <a:spcAft>
                  <a:spcPts val="300"/>
                </a:spcAft>
              </a:pPr>
              <a:r>
                <a:rPr lang="fr-FR"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Guide Responsable </a:t>
              </a:r>
              <a:r>
                <a:rPr 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 Valider les demandes de formation de mon </a:t>
              </a:r>
              <a:r>
                <a:rPr lang="fr-FR"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équipe </a:t>
              </a:r>
              <a:r>
                <a:rPr 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dans le Self mobile RenoiRH »</a:t>
              </a:r>
            </a:p>
            <a:p>
              <a:pPr marL="312420" indent="-312420" algn="ctr">
                <a:spcAft>
                  <a:spcPts val="300"/>
                </a:spcAft>
              </a:pPr>
              <a:r>
                <a:rPr 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téléchargeables sur :</a:t>
              </a: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fr-FR"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https://formco.agriculture.gouv.fr</a:t>
              </a: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Rubrique « S’inscrire »</a:t>
              </a:r>
              <a:endParaRPr lang="fr-FR" b="1" dirty="0">
                <a:solidFill>
                  <a:schemeClr val="bg1"/>
                </a:solidFill>
              </a:endParaRPr>
            </a:p>
          </p:txBody>
        </p:sp>
      </p:grpSp>
      <p:sp>
        <p:nvSpPr>
          <p:cNvPr id="22" name="Rectangle : avec coins arrondis en diagonale 21">
            <a:extLst>
              <a:ext uri="{FF2B5EF4-FFF2-40B4-BE49-F238E27FC236}">
                <a16:creationId xmlns:a16="http://schemas.microsoft.com/office/drawing/2014/main" id="{DABD9D1C-DF7D-4B02-863B-AC773774A430}"/>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26" name="Rectangle : avec coins arrondis en diagonale 25">
            <a:extLst>
              <a:ext uri="{FF2B5EF4-FFF2-40B4-BE49-F238E27FC236}">
                <a16:creationId xmlns:a16="http://schemas.microsoft.com/office/drawing/2014/main" id="{3554EC99-B6B1-4A6B-8326-E8A0CFAF8D36}"/>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27" name="Rectangle : avec coins arrondis en diagonale 26">
            <a:extLst>
              <a:ext uri="{FF2B5EF4-FFF2-40B4-BE49-F238E27FC236}">
                <a16:creationId xmlns:a16="http://schemas.microsoft.com/office/drawing/2014/main" id="{D852A6BF-8CD3-4924-929D-4E4C2B020D6C}"/>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28" name="Rectangle : avec coins arrondis en diagonale 27">
            <a:extLst>
              <a:ext uri="{FF2B5EF4-FFF2-40B4-BE49-F238E27FC236}">
                <a16:creationId xmlns:a16="http://schemas.microsoft.com/office/drawing/2014/main" id="{9B63BF25-7A64-4539-9388-18D0760F40FA}"/>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29" name="Rectangle : avec coins arrondis en diagonale 28">
            <a:extLst>
              <a:ext uri="{FF2B5EF4-FFF2-40B4-BE49-F238E27FC236}">
                <a16:creationId xmlns:a16="http://schemas.microsoft.com/office/drawing/2014/main" id="{822D83B4-7562-4876-830C-DC5586775AA1}"/>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30" name="Rectangle : avec coins arrondis en diagonale 29">
            <a:extLst>
              <a:ext uri="{FF2B5EF4-FFF2-40B4-BE49-F238E27FC236}">
                <a16:creationId xmlns:a16="http://schemas.microsoft.com/office/drawing/2014/main" id="{F408A7C8-F9D0-4C12-8EC5-C73AA68755B2}"/>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31" name="Rectangle : avec coins arrondis en diagonale 30">
            <a:extLst>
              <a:ext uri="{FF2B5EF4-FFF2-40B4-BE49-F238E27FC236}">
                <a16:creationId xmlns:a16="http://schemas.microsoft.com/office/drawing/2014/main" id="{E9DF088E-C98B-4176-BAC2-16049D2A2D61}"/>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32" name="Rectangle : avec coins arrondis en diagonale 31">
            <a:extLst>
              <a:ext uri="{FF2B5EF4-FFF2-40B4-BE49-F238E27FC236}">
                <a16:creationId xmlns:a16="http://schemas.microsoft.com/office/drawing/2014/main" id="{DE771CFF-E569-4ED0-8184-5B9673382030}"/>
              </a:ext>
            </a:extLst>
          </p:cNvPr>
          <p:cNvSpPr/>
          <p:nvPr/>
        </p:nvSpPr>
        <p:spPr>
          <a:xfrm>
            <a:off x="60960" y="2176897"/>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3 –</a:t>
            </a:r>
            <a:br>
              <a:rPr lang="fr-FR" sz="1000" dirty="0"/>
            </a:br>
            <a:r>
              <a:rPr lang="fr-FR" sz="1000" dirty="0"/>
              <a:t>Téléinscription</a:t>
            </a:r>
          </a:p>
        </p:txBody>
      </p:sp>
      <p:sp>
        <p:nvSpPr>
          <p:cNvPr id="33" name="Rectangle : avec coins arrondis en diagonale 32">
            <a:extLst>
              <a:ext uri="{FF2B5EF4-FFF2-40B4-BE49-F238E27FC236}">
                <a16:creationId xmlns:a16="http://schemas.microsoft.com/office/drawing/2014/main" id="{F05C323B-7F83-47E8-A1FE-B7B5B5100467}"/>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34" name="Freeform 386">
            <a:extLst>
              <a:ext uri="{FF2B5EF4-FFF2-40B4-BE49-F238E27FC236}">
                <a16:creationId xmlns:a16="http://schemas.microsoft.com/office/drawing/2014/main" id="{974167DB-98B7-4058-987B-B676C41675E9}"/>
              </a:ext>
            </a:extLst>
          </p:cNvPr>
          <p:cNvSpPr/>
          <p:nvPr/>
        </p:nvSpPr>
        <p:spPr>
          <a:xfrm>
            <a:off x="8228883" y="107892"/>
            <a:ext cx="468000" cy="468000"/>
          </a:xfrm>
          <a:custGeom>
            <a:avLst/>
            <a:gdLst/>
            <a:ahLst/>
            <a:cxnLst/>
            <a:rect l="l" t="t" r="r" b="b"/>
            <a:pathLst>
              <a:path w="432708" h="432707">
                <a:moveTo>
                  <a:pt x="81133" y="0"/>
                </a:moveTo>
                <a:lnTo>
                  <a:pt x="351575" y="0"/>
                </a:lnTo>
                <a:cubicBezTo>
                  <a:pt x="373924" y="0"/>
                  <a:pt x="393034" y="7935"/>
                  <a:pt x="408903" y="23805"/>
                </a:cubicBezTo>
                <a:cubicBezTo>
                  <a:pt x="424774" y="39674"/>
                  <a:pt x="432708" y="58784"/>
                  <a:pt x="432708" y="81133"/>
                </a:cubicBezTo>
                <a:lnTo>
                  <a:pt x="432708" y="351574"/>
                </a:lnTo>
                <a:cubicBezTo>
                  <a:pt x="432708" y="373924"/>
                  <a:pt x="424774" y="393033"/>
                  <a:pt x="408903" y="408902"/>
                </a:cubicBezTo>
                <a:cubicBezTo>
                  <a:pt x="393034" y="424772"/>
                  <a:pt x="373924" y="432707"/>
                  <a:pt x="351575" y="432707"/>
                </a:cubicBezTo>
                <a:lnTo>
                  <a:pt x="81133" y="432707"/>
                </a:lnTo>
                <a:cubicBezTo>
                  <a:pt x="58784" y="432707"/>
                  <a:pt x="39675" y="424772"/>
                  <a:pt x="23805" y="408902"/>
                </a:cubicBezTo>
                <a:cubicBezTo>
                  <a:pt x="7936" y="393033"/>
                  <a:pt x="0" y="373924"/>
                  <a:pt x="0" y="351574"/>
                </a:cubicBezTo>
                <a:lnTo>
                  <a:pt x="0" y="81133"/>
                </a:lnTo>
                <a:cubicBezTo>
                  <a:pt x="0" y="58784"/>
                  <a:pt x="7936" y="39674"/>
                  <a:pt x="23805" y="23805"/>
                </a:cubicBezTo>
                <a:cubicBezTo>
                  <a:pt x="39675" y="7935"/>
                  <a:pt x="58784" y="0"/>
                  <a:pt x="81133" y="0"/>
                </a:cubicBezTo>
                <a:close/>
                <a:moveTo>
                  <a:pt x="274034" y="45074"/>
                </a:moveTo>
                <a:cubicBezTo>
                  <a:pt x="270795" y="44416"/>
                  <a:pt x="267343" y="44886"/>
                  <a:pt x="263681" y="46482"/>
                </a:cubicBezTo>
                <a:cubicBezTo>
                  <a:pt x="256170" y="49675"/>
                  <a:pt x="252413" y="55215"/>
                  <a:pt x="252413" y="63103"/>
                </a:cubicBezTo>
                <a:lnTo>
                  <a:pt x="252413" y="108177"/>
                </a:lnTo>
                <a:cubicBezTo>
                  <a:pt x="230064" y="108177"/>
                  <a:pt x="209781" y="110008"/>
                  <a:pt x="191563" y="113670"/>
                </a:cubicBezTo>
                <a:cubicBezTo>
                  <a:pt x="173347" y="117332"/>
                  <a:pt x="158087" y="122121"/>
                  <a:pt x="145785" y="128037"/>
                </a:cubicBezTo>
                <a:cubicBezTo>
                  <a:pt x="133485" y="133953"/>
                  <a:pt x="122780" y="141372"/>
                  <a:pt x="113671" y="150292"/>
                </a:cubicBezTo>
                <a:cubicBezTo>
                  <a:pt x="104562" y="159213"/>
                  <a:pt x="97379" y="168181"/>
                  <a:pt x="92120" y="177196"/>
                </a:cubicBezTo>
                <a:cubicBezTo>
                  <a:pt x="86862" y="186211"/>
                  <a:pt x="82682" y="196446"/>
                  <a:pt x="79584" y="207902"/>
                </a:cubicBezTo>
                <a:cubicBezTo>
                  <a:pt x="76484" y="219358"/>
                  <a:pt x="74467" y="229829"/>
                  <a:pt x="73527" y="239313"/>
                </a:cubicBezTo>
                <a:cubicBezTo>
                  <a:pt x="72588" y="248797"/>
                  <a:pt x="72118" y="259173"/>
                  <a:pt x="72118" y="270442"/>
                </a:cubicBezTo>
                <a:cubicBezTo>
                  <a:pt x="72118" y="304435"/>
                  <a:pt x="87801" y="342372"/>
                  <a:pt x="119164" y="384253"/>
                </a:cubicBezTo>
                <a:cubicBezTo>
                  <a:pt x="121042" y="386507"/>
                  <a:pt x="123390" y="387633"/>
                  <a:pt x="126206" y="387633"/>
                </a:cubicBezTo>
                <a:cubicBezTo>
                  <a:pt x="127521" y="387633"/>
                  <a:pt x="128742" y="387352"/>
                  <a:pt x="129869" y="386788"/>
                </a:cubicBezTo>
                <a:cubicBezTo>
                  <a:pt x="134001" y="385098"/>
                  <a:pt x="135785" y="381999"/>
                  <a:pt x="135222" y="377492"/>
                </a:cubicBezTo>
                <a:cubicBezTo>
                  <a:pt x="126958" y="311008"/>
                  <a:pt x="132780" y="266592"/>
                  <a:pt x="152687" y="244243"/>
                </a:cubicBezTo>
                <a:cubicBezTo>
                  <a:pt x="161327" y="234477"/>
                  <a:pt x="173534" y="227387"/>
                  <a:pt x="189310" y="222974"/>
                </a:cubicBezTo>
                <a:cubicBezTo>
                  <a:pt x="205085" y="218560"/>
                  <a:pt x="226120" y="216353"/>
                  <a:pt x="252413" y="216353"/>
                </a:cubicBezTo>
                <a:lnTo>
                  <a:pt x="252413" y="261427"/>
                </a:lnTo>
                <a:cubicBezTo>
                  <a:pt x="252413" y="269315"/>
                  <a:pt x="256170" y="274855"/>
                  <a:pt x="263681" y="278048"/>
                </a:cubicBezTo>
                <a:cubicBezTo>
                  <a:pt x="265935" y="278987"/>
                  <a:pt x="268188" y="279457"/>
                  <a:pt x="270442" y="279457"/>
                </a:cubicBezTo>
                <a:cubicBezTo>
                  <a:pt x="275326" y="279457"/>
                  <a:pt x="279552" y="277672"/>
                  <a:pt x="283120" y="274104"/>
                </a:cubicBezTo>
                <a:lnTo>
                  <a:pt x="382281" y="174942"/>
                </a:lnTo>
                <a:cubicBezTo>
                  <a:pt x="385850" y="171374"/>
                  <a:pt x="387634" y="167148"/>
                  <a:pt x="387634" y="162265"/>
                </a:cubicBezTo>
                <a:cubicBezTo>
                  <a:pt x="387634" y="157382"/>
                  <a:pt x="385850" y="153156"/>
                  <a:pt x="382281" y="149588"/>
                </a:cubicBezTo>
                <a:lnTo>
                  <a:pt x="283120" y="50426"/>
                </a:lnTo>
                <a:cubicBezTo>
                  <a:pt x="280302" y="47515"/>
                  <a:pt x="277275" y="45731"/>
                  <a:pt x="274034" y="450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3" name="Espace réservé de la date 2">
            <a:extLst>
              <a:ext uri="{FF2B5EF4-FFF2-40B4-BE49-F238E27FC236}">
                <a16:creationId xmlns:a16="http://schemas.microsoft.com/office/drawing/2014/main" id="{56742E37-C0AD-40AC-826C-2ECC2E0C0DD0}"/>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09E3E4F9-EBE5-490F-9E37-33269690F90B}"/>
              </a:ext>
            </a:extLst>
          </p:cNvPr>
          <p:cNvSpPr>
            <a:spLocks noGrp="1"/>
          </p:cNvSpPr>
          <p:nvPr>
            <p:ph type="sldNum" sz="quarter" idx="12"/>
          </p:nvPr>
        </p:nvSpPr>
        <p:spPr/>
        <p:txBody>
          <a:bodyPr/>
          <a:lstStyle/>
          <a:p>
            <a:fld id="{FE954997-C674-43B3-87A7-1C878AE16C45}" type="slidenum">
              <a:rPr lang="fr-FR" smtClean="0"/>
              <a:pPr/>
              <a:t>51</a:t>
            </a:fld>
            <a:endParaRPr lang="fr-FR" dirty="0"/>
          </a:p>
        </p:txBody>
      </p:sp>
    </p:spTree>
    <p:extLst>
      <p:ext uri="{BB962C8B-B14F-4D97-AF65-F5344CB8AC3E}">
        <p14:creationId xmlns:p14="http://schemas.microsoft.com/office/powerpoint/2010/main" val="26708913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A5FFB3-0E9F-4022-9107-493968A47875}"/>
              </a:ext>
            </a:extLst>
          </p:cNvPr>
          <p:cNvSpPr>
            <a:spLocks noGrp="1"/>
          </p:cNvSpPr>
          <p:nvPr>
            <p:ph type="title"/>
          </p:nvPr>
        </p:nvSpPr>
        <p:spPr/>
        <p:txBody>
          <a:bodyPr>
            <a:normAutofit fontScale="90000"/>
          </a:bodyPr>
          <a:lstStyle/>
          <a:p>
            <a:r>
              <a:rPr lang="fr-FR" dirty="0" smtClean="0"/>
              <a:t>SYNTHESE</a:t>
            </a:r>
            <a:endParaRPr lang="fr-FR" dirty="0"/>
          </a:p>
        </p:txBody>
      </p:sp>
      <p:sp>
        <p:nvSpPr>
          <p:cNvPr id="56" name="Espace réservé du pied de page 55">
            <a:extLst>
              <a:ext uri="{FF2B5EF4-FFF2-40B4-BE49-F238E27FC236}">
                <a16:creationId xmlns:a16="http://schemas.microsoft.com/office/drawing/2014/main" id="{295BF652-9AEB-45D8-A615-2C85AAEB722A}"/>
              </a:ext>
            </a:extLst>
          </p:cNvPr>
          <p:cNvSpPr>
            <a:spLocks noGrp="1"/>
          </p:cNvSpPr>
          <p:nvPr>
            <p:ph type="ftr" sz="quarter" idx="11"/>
          </p:nvPr>
        </p:nvSpPr>
        <p:spPr/>
        <p:txBody>
          <a:bodyPr/>
          <a:lstStyle/>
          <a:p>
            <a:r>
              <a:rPr lang="fr-FR" dirty="0"/>
              <a:t>Module 1</a:t>
            </a:r>
          </a:p>
        </p:txBody>
      </p:sp>
      <p:sp>
        <p:nvSpPr>
          <p:cNvPr id="50" name="Rectangle 44">
            <a:extLst>
              <a:ext uri="{FF2B5EF4-FFF2-40B4-BE49-F238E27FC236}">
                <a16:creationId xmlns:a16="http://schemas.microsoft.com/office/drawing/2014/main" id="{8DCD719A-C898-417E-9D48-42EBE476F510}"/>
              </a:ext>
            </a:extLst>
          </p:cNvPr>
          <p:cNvSpPr>
            <a:spLocks noChangeArrowheads="1"/>
          </p:cNvSpPr>
          <p:nvPr/>
        </p:nvSpPr>
        <p:spPr bwMode="auto">
          <a:xfrm>
            <a:off x="2627797" y="10967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99" name="Rectangle 44">
            <a:extLst>
              <a:ext uri="{FF2B5EF4-FFF2-40B4-BE49-F238E27FC236}">
                <a16:creationId xmlns:a16="http://schemas.microsoft.com/office/drawing/2014/main" id="{78F7A9D4-2CBA-47D6-983D-758806231277}"/>
              </a:ext>
            </a:extLst>
          </p:cNvPr>
          <p:cNvSpPr>
            <a:spLocks noChangeArrowheads="1"/>
          </p:cNvSpPr>
          <p:nvPr/>
        </p:nvSpPr>
        <p:spPr bwMode="auto">
          <a:xfrm>
            <a:off x="5709921" y="10967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pic>
        <p:nvPicPr>
          <p:cNvPr id="33" name="Image 32">
            <a:extLst>
              <a:ext uri="{FF2B5EF4-FFF2-40B4-BE49-F238E27FC236}">
                <a16:creationId xmlns:a16="http://schemas.microsoft.com/office/drawing/2014/main" id="{45A0DFC7-5E3D-4D93-B413-B5EA46AC45A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810" y="1450785"/>
            <a:ext cx="11339926" cy="588780"/>
          </a:xfrm>
          <a:prstGeom prst="rect">
            <a:avLst/>
          </a:prstGeom>
          <a:noFill/>
          <a:ln>
            <a:solidFill>
              <a:schemeClr val="bg1">
                <a:lumMod val="50000"/>
              </a:schemeClr>
            </a:solidFill>
          </a:ln>
        </p:spPr>
      </p:pic>
      <p:sp>
        <p:nvSpPr>
          <p:cNvPr id="21" name="ZoneTexte 20">
            <a:extLst>
              <a:ext uri="{FF2B5EF4-FFF2-40B4-BE49-F238E27FC236}">
                <a16:creationId xmlns:a16="http://schemas.microsoft.com/office/drawing/2014/main" id="{FB9193CE-2E29-45BA-AFA1-69ADA2A56909}"/>
              </a:ext>
            </a:extLst>
          </p:cNvPr>
          <p:cNvSpPr txBox="1"/>
          <p:nvPr/>
        </p:nvSpPr>
        <p:spPr>
          <a:xfrm>
            <a:off x="1232017" y="670477"/>
            <a:ext cx="5709109" cy="369332"/>
          </a:xfrm>
          <a:prstGeom prst="rect">
            <a:avLst/>
          </a:prstGeom>
          <a:noFill/>
        </p:spPr>
        <p:txBody>
          <a:bodyPr wrap="square" rtlCol="0">
            <a:spAutoFit/>
          </a:bodyPr>
          <a:lstStyle/>
          <a:p>
            <a:r>
              <a:rPr lang="fr-FR" i="1" dirty="0" smtClean="0">
                <a:latin typeface="+mj-lt"/>
              </a:rPr>
              <a:t>Chronologie des </a:t>
            </a:r>
            <a:r>
              <a:rPr lang="fr-FR" i="1" dirty="0" err="1" smtClean="0">
                <a:latin typeface="+mj-lt"/>
              </a:rPr>
              <a:t>process</a:t>
            </a:r>
            <a:r>
              <a:rPr lang="fr-FR" i="1" dirty="0" smtClean="0">
                <a:latin typeface="+mj-lt"/>
              </a:rPr>
              <a:t> de gestion dans RenoiRH</a:t>
            </a:r>
            <a:endParaRPr lang="fr-FR" i="1" dirty="0">
              <a:latin typeface="+mj-lt"/>
            </a:endParaRPr>
          </a:p>
        </p:txBody>
      </p:sp>
      <p:graphicFrame>
        <p:nvGraphicFramePr>
          <p:cNvPr id="3" name="Tableau 3">
            <a:extLst>
              <a:ext uri="{FF2B5EF4-FFF2-40B4-BE49-F238E27FC236}">
                <a16:creationId xmlns:a16="http://schemas.microsoft.com/office/drawing/2014/main" id="{2025CDFB-EC41-4203-9CE3-5C11EB623A4B}"/>
              </a:ext>
            </a:extLst>
          </p:cNvPr>
          <p:cNvGraphicFramePr>
            <a:graphicFrameLocks noGrp="1"/>
          </p:cNvGraphicFramePr>
          <p:nvPr>
            <p:extLst>
              <p:ext uri="{D42A27DB-BD31-4B8C-83A1-F6EECF244321}">
                <p14:modId xmlns:p14="http://schemas.microsoft.com/office/powerpoint/2010/main" val="1866356801"/>
              </p:ext>
            </p:extLst>
          </p:nvPr>
        </p:nvGraphicFramePr>
        <p:xfrm>
          <a:off x="657955" y="2812576"/>
          <a:ext cx="11344781" cy="3076248"/>
        </p:xfrm>
        <a:graphic>
          <a:graphicData uri="http://schemas.openxmlformats.org/drawingml/2006/table">
            <a:tbl>
              <a:tblPr firstRow="1" bandRow="1">
                <a:tableStyleId>{E8B1032C-EA38-4F05-BA0D-38AFFFC7BED3}</a:tableStyleId>
              </a:tblPr>
              <a:tblGrid>
                <a:gridCol w="518553">
                  <a:extLst>
                    <a:ext uri="{9D8B030D-6E8A-4147-A177-3AD203B41FA5}">
                      <a16:colId xmlns:a16="http://schemas.microsoft.com/office/drawing/2014/main" val="2917028999"/>
                    </a:ext>
                  </a:extLst>
                </a:gridCol>
                <a:gridCol w="6846561">
                  <a:extLst>
                    <a:ext uri="{9D8B030D-6E8A-4147-A177-3AD203B41FA5}">
                      <a16:colId xmlns:a16="http://schemas.microsoft.com/office/drawing/2014/main" val="2785874792"/>
                    </a:ext>
                  </a:extLst>
                </a:gridCol>
                <a:gridCol w="3979667">
                  <a:extLst>
                    <a:ext uri="{9D8B030D-6E8A-4147-A177-3AD203B41FA5}">
                      <a16:colId xmlns:a16="http://schemas.microsoft.com/office/drawing/2014/main" val="1539337455"/>
                    </a:ext>
                  </a:extLst>
                </a:gridCol>
              </a:tblGrid>
              <a:tr h="384531">
                <a:tc>
                  <a:txBody>
                    <a:bodyPr/>
                    <a:lstStyle/>
                    <a:p>
                      <a:pPr algn="ctr"/>
                      <a:r>
                        <a:rPr lang="fr-FR" sz="1800" b="1" dirty="0">
                          <a:solidFill>
                            <a:schemeClr val="bg1"/>
                          </a:solidFill>
                        </a:rPr>
                        <a:t>1</a:t>
                      </a:r>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rgbClr val="00AC8C"/>
                    </a:solidFill>
                  </a:tcPr>
                </a:tc>
                <a:tc>
                  <a:txBody>
                    <a:bodyPr/>
                    <a:lstStyle/>
                    <a:p>
                      <a:r>
                        <a:rPr lang="fr-FR" sz="1600" b="0" kern="1200" dirty="0">
                          <a:solidFill>
                            <a:schemeClr val="tx1"/>
                          </a:solidFill>
                          <a:effectLst/>
                          <a:latin typeface="+mn-lt"/>
                          <a:ea typeface="+mn-ea"/>
                          <a:cs typeface="+mn-cs"/>
                        </a:rPr>
                        <a:t>Création des stages</a:t>
                      </a:r>
                      <a:endParaRPr lang="fr-FR" sz="1600" b="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fr-FR" sz="1600" b="1" kern="1200" dirty="0">
                          <a:solidFill>
                            <a:schemeClr val="tx1"/>
                          </a:solidFill>
                          <a:effectLst/>
                          <a:latin typeface="+mn-lt"/>
                          <a:ea typeface="+mn-ea"/>
                          <a:cs typeface="+mn-cs"/>
                        </a:rPr>
                        <a:t>Offre de formation </a:t>
                      </a:r>
                      <a:r>
                        <a:rPr lang="fr-FR" sz="1600" b="1" kern="1200" dirty="0">
                          <a:solidFill>
                            <a:srgbClr val="00AC8C"/>
                          </a:solidFill>
                          <a:effectLst/>
                          <a:latin typeface="+mn-lt"/>
                          <a:ea typeface="+mn-ea"/>
                          <a:cs typeface="+mn-cs"/>
                          <a:sym typeface="Wingdings 3" panose="05040102010807070707" pitchFamily="18" charset="2"/>
                        </a:rPr>
                        <a:t></a:t>
                      </a:r>
                      <a:r>
                        <a:rPr lang="fr-FR" sz="1600" b="1" kern="1200" dirty="0">
                          <a:solidFill>
                            <a:schemeClr val="tx1"/>
                          </a:solidFill>
                          <a:effectLst/>
                          <a:latin typeface="+mn-lt"/>
                          <a:ea typeface="+mn-ea"/>
                          <a:cs typeface="+mn-cs"/>
                        </a:rPr>
                        <a:t> Elaborer des stages</a:t>
                      </a:r>
                      <a:endParaRPr lang="fr-FR" sz="160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82222915"/>
                  </a:ext>
                </a:extLst>
              </a:tr>
              <a:tr h="384531">
                <a:tc>
                  <a:txBody>
                    <a:bodyPr/>
                    <a:lstStyle/>
                    <a:p>
                      <a:pPr algn="ctr"/>
                      <a:r>
                        <a:rPr lang="fr-FR" sz="1800" b="1" dirty="0">
                          <a:solidFill>
                            <a:schemeClr val="bg1"/>
                          </a:solidFill>
                        </a:rPr>
                        <a:t>2</a:t>
                      </a:r>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rgbClr val="00AC8C"/>
                    </a:solidFill>
                  </a:tcPr>
                </a:tc>
                <a:tc>
                  <a:txBody>
                    <a:bodyPr/>
                    <a:lstStyle/>
                    <a:p>
                      <a:r>
                        <a:rPr lang="fr-FR" sz="1600" kern="1200" dirty="0">
                          <a:solidFill>
                            <a:schemeClr val="tx1"/>
                          </a:solidFill>
                          <a:effectLst/>
                          <a:latin typeface="+mn-lt"/>
                          <a:ea typeface="+mn-ea"/>
                          <a:cs typeface="+mn-cs"/>
                        </a:rPr>
                        <a:t>Création d’une ou plusieurs sessions par stage</a:t>
                      </a:r>
                      <a:endParaRPr lang="fr-FR" sz="1600" b="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fr-FR" sz="1600" b="1" kern="1200" dirty="0">
                          <a:solidFill>
                            <a:schemeClr val="tx1"/>
                          </a:solidFill>
                          <a:effectLst/>
                          <a:latin typeface="+mn-lt"/>
                          <a:ea typeface="+mn-ea"/>
                          <a:cs typeface="+mn-cs"/>
                        </a:rPr>
                        <a:t>Définir les sessions </a:t>
                      </a:r>
                      <a:r>
                        <a:rPr lang="fr-FR" sz="1600" b="1" kern="1200" dirty="0">
                          <a:solidFill>
                            <a:srgbClr val="00AC8C"/>
                          </a:solidFill>
                          <a:effectLst/>
                          <a:latin typeface="+mn-lt"/>
                          <a:ea typeface="+mn-ea"/>
                          <a:cs typeface="+mn-cs"/>
                          <a:sym typeface="Wingdings 3" panose="05040102010807070707" pitchFamily="18" charset="2"/>
                        </a:rPr>
                        <a:t></a:t>
                      </a:r>
                      <a:r>
                        <a:rPr lang="fr-FR" sz="1600" b="1" kern="1200" dirty="0">
                          <a:solidFill>
                            <a:schemeClr val="tx1"/>
                          </a:solidFill>
                          <a:effectLst/>
                          <a:latin typeface="+mn-lt"/>
                          <a:ea typeface="+mn-ea"/>
                          <a:cs typeface="+mn-cs"/>
                        </a:rPr>
                        <a:t> Définir les sessions</a:t>
                      </a:r>
                      <a:endParaRPr lang="fr-FR" sz="160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73304369"/>
                  </a:ext>
                </a:extLst>
              </a:tr>
              <a:tr h="384531">
                <a:tc>
                  <a:txBody>
                    <a:bodyPr/>
                    <a:lstStyle/>
                    <a:p>
                      <a:pPr algn="ctr"/>
                      <a:r>
                        <a:rPr lang="fr-FR" sz="1800" b="1" dirty="0">
                          <a:solidFill>
                            <a:schemeClr val="bg1"/>
                          </a:solidFill>
                        </a:rPr>
                        <a:t>3</a:t>
                      </a:r>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rgbClr val="00AC8C"/>
                    </a:solidFill>
                  </a:tcPr>
                </a:tc>
                <a:tc>
                  <a:txBody>
                    <a:bodyPr/>
                    <a:lstStyle/>
                    <a:p>
                      <a:r>
                        <a:rPr lang="fr-FR" sz="1600" kern="1200" dirty="0">
                          <a:solidFill>
                            <a:schemeClr val="tx1"/>
                          </a:solidFill>
                          <a:effectLst/>
                          <a:latin typeface="+mn-lt"/>
                          <a:ea typeface="+mn-ea"/>
                          <a:cs typeface="+mn-cs"/>
                        </a:rPr>
                        <a:t>Validation des demandes d‘inscription issues du Self mobile</a:t>
                      </a:r>
                      <a:endParaRPr lang="fr-FR" sz="1600" b="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600" b="1" kern="1200" dirty="0" smtClean="0">
                          <a:solidFill>
                            <a:schemeClr val="tx1"/>
                          </a:solidFill>
                          <a:effectLst/>
                          <a:latin typeface="+mn-lt"/>
                          <a:ea typeface="+mn-ea"/>
                          <a:cs typeface="+mn-cs"/>
                        </a:rPr>
                        <a:t>Expert RH </a:t>
                      </a:r>
                      <a:r>
                        <a:rPr lang="fr-FR" sz="1600" b="1" kern="1200" dirty="0" smtClean="0">
                          <a:solidFill>
                            <a:srgbClr val="00AC8C"/>
                          </a:solidFill>
                          <a:effectLst/>
                          <a:latin typeface="+mn-lt"/>
                          <a:ea typeface="+mn-ea"/>
                          <a:cs typeface="+mn-cs"/>
                          <a:sym typeface="Wingdings 3" panose="05040102010807070707" pitchFamily="18" charset="2"/>
                        </a:rPr>
                        <a:t> </a:t>
                      </a:r>
                      <a:r>
                        <a:rPr lang="fr-FR" sz="1600" b="1" kern="1200" dirty="0" smtClean="0">
                          <a:solidFill>
                            <a:schemeClr val="tx1"/>
                          </a:solidFill>
                          <a:effectLst/>
                          <a:latin typeface="+mn-lt"/>
                          <a:ea typeface="+mn-ea"/>
                          <a:cs typeface="+mn-cs"/>
                        </a:rPr>
                        <a:t>Alertes </a:t>
                      </a:r>
                      <a:r>
                        <a:rPr lang="fr-FR" sz="1600" b="1" kern="1200" dirty="0">
                          <a:solidFill>
                            <a:srgbClr val="00AC8C"/>
                          </a:solidFill>
                          <a:effectLst/>
                          <a:latin typeface="+mn-lt"/>
                          <a:ea typeface="+mn-ea"/>
                          <a:cs typeface="+mn-cs"/>
                          <a:sym typeface="Wingdings 3" panose="05040102010807070707" pitchFamily="18" charset="2"/>
                        </a:rPr>
                        <a:t></a:t>
                      </a:r>
                      <a:r>
                        <a:rPr lang="fr-FR" sz="1600" b="1" kern="1200" dirty="0">
                          <a:solidFill>
                            <a:schemeClr val="tx1"/>
                          </a:solidFill>
                          <a:effectLst/>
                          <a:latin typeface="+mn-lt"/>
                          <a:ea typeface="+mn-ea"/>
                          <a:cs typeface="+mn-cs"/>
                        </a:rPr>
                        <a:t> Valider les demandes</a:t>
                      </a:r>
                      <a:endParaRPr lang="fr-FR" sz="160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594351"/>
                  </a:ext>
                </a:extLst>
              </a:tr>
              <a:tr h="384531">
                <a:tc>
                  <a:txBody>
                    <a:bodyPr/>
                    <a:lstStyle/>
                    <a:p>
                      <a:pPr algn="ctr"/>
                      <a:r>
                        <a:rPr lang="fr-FR" sz="1800" b="1" dirty="0">
                          <a:solidFill>
                            <a:schemeClr val="bg1"/>
                          </a:solidFill>
                        </a:rPr>
                        <a:t>4</a:t>
                      </a:r>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rgbClr val="00AC8C"/>
                    </a:solidFill>
                  </a:tcPr>
                </a:tc>
                <a:tc>
                  <a:txBody>
                    <a:bodyPr/>
                    <a:lstStyle/>
                    <a:p>
                      <a:r>
                        <a:rPr lang="fr-FR" sz="1600" kern="1200" dirty="0">
                          <a:solidFill>
                            <a:schemeClr val="tx1"/>
                          </a:solidFill>
                          <a:effectLst/>
                          <a:latin typeface="+mn-lt"/>
                          <a:ea typeface="+mn-ea"/>
                          <a:cs typeface="+mn-cs"/>
                        </a:rPr>
                        <a:t>Gestion des inscriptions et des convocations</a:t>
                      </a:r>
                      <a:endParaRPr lang="fr-FR" sz="1600" b="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600" b="1" kern="1200" dirty="0">
                          <a:solidFill>
                            <a:schemeClr val="tx1"/>
                          </a:solidFill>
                          <a:effectLst/>
                          <a:latin typeface="+mn-lt"/>
                          <a:ea typeface="+mn-ea"/>
                          <a:cs typeface="+mn-cs"/>
                        </a:rPr>
                        <a:t>Définir les sessions </a:t>
                      </a:r>
                      <a:r>
                        <a:rPr lang="fr-FR" sz="1600" b="1" kern="1200" dirty="0">
                          <a:solidFill>
                            <a:srgbClr val="00AC8C"/>
                          </a:solidFill>
                          <a:effectLst/>
                          <a:latin typeface="+mn-lt"/>
                          <a:ea typeface="+mn-ea"/>
                          <a:cs typeface="+mn-cs"/>
                          <a:sym typeface="Wingdings 3" panose="05040102010807070707" pitchFamily="18" charset="2"/>
                        </a:rPr>
                        <a:t></a:t>
                      </a:r>
                      <a:r>
                        <a:rPr lang="fr-FR" sz="1600" b="1" kern="1200" dirty="0">
                          <a:solidFill>
                            <a:schemeClr val="tx1"/>
                          </a:solidFill>
                          <a:effectLst/>
                          <a:latin typeface="+mn-lt"/>
                          <a:ea typeface="+mn-ea"/>
                          <a:cs typeface="+mn-cs"/>
                        </a:rPr>
                        <a:t> Gérer les inscriptions</a:t>
                      </a:r>
                      <a:endParaRPr lang="fr-FR" sz="160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0366975"/>
                  </a:ext>
                </a:extLst>
              </a:tr>
              <a:tr h="384531">
                <a:tc>
                  <a:txBody>
                    <a:bodyPr/>
                    <a:lstStyle/>
                    <a:p>
                      <a:pPr algn="ctr"/>
                      <a:r>
                        <a:rPr lang="fr-FR" sz="1800" b="1" dirty="0">
                          <a:solidFill>
                            <a:schemeClr val="bg1"/>
                          </a:solidFill>
                        </a:rPr>
                        <a:t>5</a:t>
                      </a:r>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rgbClr val="00AC8C"/>
                    </a:solidFill>
                  </a:tcPr>
                </a:tc>
                <a:tc>
                  <a:txBody>
                    <a:bodyPr/>
                    <a:lstStyle/>
                    <a:p>
                      <a:r>
                        <a:rPr lang="fr-FR" sz="1600" kern="1200" dirty="0">
                          <a:solidFill>
                            <a:schemeClr val="tx1"/>
                          </a:solidFill>
                          <a:effectLst/>
                          <a:latin typeface="+mn-lt"/>
                          <a:ea typeface="+mn-ea"/>
                          <a:cs typeface="+mn-cs"/>
                        </a:rPr>
                        <a:t>Gestion de la clôture des sessions, saisie des présences et envoi des attestations</a:t>
                      </a:r>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kern="1200" dirty="0">
                          <a:solidFill>
                            <a:schemeClr val="tx1"/>
                          </a:solidFill>
                          <a:effectLst/>
                          <a:latin typeface="+mn-lt"/>
                          <a:ea typeface="+mn-ea"/>
                          <a:cs typeface="+mn-cs"/>
                        </a:rPr>
                        <a:t>Fin de session </a:t>
                      </a:r>
                      <a:r>
                        <a:rPr lang="fr-FR" sz="1600" b="1" kern="1200" dirty="0">
                          <a:solidFill>
                            <a:srgbClr val="00AC8C"/>
                          </a:solidFill>
                          <a:effectLst/>
                          <a:latin typeface="+mn-lt"/>
                          <a:ea typeface="+mn-ea"/>
                          <a:cs typeface="+mn-cs"/>
                          <a:sym typeface="Wingdings 3" panose="05040102010807070707" pitchFamily="18" charset="2"/>
                        </a:rPr>
                        <a:t></a:t>
                      </a:r>
                      <a:r>
                        <a:rPr lang="fr-FR" sz="1600" b="1" kern="1200" dirty="0">
                          <a:solidFill>
                            <a:schemeClr val="tx1"/>
                          </a:solidFill>
                          <a:effectLst/>
                          <a:latin typeface="+mn-lt"/>
                          <a:ea typeface="+mn-ea"/>
                          <a:cs typeface="+mn-cs"/>
                        </a:rPr>
                        <a:t> Confirmer la réalisation</a:t>
                      </a:r>
                      <a:endParaRPr lang="fr-FR" sz="1600" kern="1200" dirty="0">
                        <a:solidFill>
                          <a:schemeClr val="tx1"/>
                        </a:solidFill>
                        <a:effectLst/>
                        <a:latin typeface="+mn-lt"/>
                        <a:ea typeface="+mn-ea"/>
                        <a:cs typeface="+mn-cs"/>
                      </a:endParaRPr>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1306553"/>
                  </a:ext>
                </a:extLst>
              </a:tr>
              <a:tr h="384531">
                <a:tc>
                  <a:txBody>
                    <a:bodyPr/>
                    <a:lstStyle/>
                    <a:p>
                      <a:pPr algn="ctr"/>
                      <a:r>
                        <a:rPr lang="fr-FR" sz="1800" b="1" dirty="0">
                          <a:solidFill>
                            <a:schemeClr val="bg1"/>
                          </a:solidFill>
                        </a:rPr>
                        <a:t>6</a:t>
                      </a:r>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rgbClr val="00AC8C"/>
                    </a:solidFill>
                  </a:tcPr>
                </a:tc>
                <a:tc>
                  <a:txBody>
                    <a:bodyPr/>
                    <a:lstStyle/>
                    <a:p>
                      <a:r>
                        <a:rPr lang="fr-FR" sz="1600" kern="1200" dirty="0">
                          <a:solidFill>
                            <a:schemeClr val="tx1"/>
                          </a:solidFill>
                          <a:effectLst/>
                          <a:latin typeface="+mn-lt"/>
                          <a:ea typeface="+mn-ea"/>
                          <a:cs typeface="+mn-cs"/>
                        </a:rPr>
                        <a:t>Visualisation de l’historique formation de chaque agent</a:t>
                      </a:r>
                      <a:endParaRPr lang="fr-FR" sz="1400" b="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600" b="1" kern="1200" dirty="0">
                          <a:solidFill>
                            <a:schemeClr val="tx1"/>
                          </a:solidFill>
                          <a:effectLst/>
                          <a:latin typeface="+mn-lt"/>
                          <a:ea typeface="+mn-ea"/>
                          <a:cs typeface="+mn-cs"/>
                        </a:rPr>
                        <a:t>Demandes </a:t>
                      </a:r>
                      <a:r>
                        <a:rPr lang="fr-FR" sz="1600" b="1" kern="1200" dirty="0">
                          <a:solidFill>
                            <a:srgbClr val="00AC8C"/>
                          </a:solidFill>
                          <a:effectLst/>
                          <a:latin typeface="+mn-lt"/>
                          <a:ea typeface="+mn-ea"/>
                          <a:cs typeface="+mn-cs"/>
                          <a:sym typeface="Wingdings 3" panose="05040102010807070707" pitchFamily="18" charset="2"/>
                        </a:rPr>
                        <a:t></a:t>
                      </a:r>
                      <a:r>
                        <a:rPr lang="fr-FR" sz="1600" b="1" kern="1200" dirty="0">
                          <a:solidFill>
                            <a:schemeClr val="tx1"/>
                          </a:solidFill>
                          <a:effectLst/>
                          <a:latin typeface="+mn-lt"/>
                          <a:ea typeface="+mn-ea"/>
                          <a:cs typeface="+mn-cs"/>
                        </a:rPr>
                        <a:t> Afficher l’historique</a:t>
                      </a:r>
                      <a:endParaRPr lang="fr-FR" sz="160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5348366"/>
                  </a:ext>
                </a:extLst>
              </a:tr>
              <a:tr h="384531">
                <a:tc>
                  <a:txBody>
                    <a:bodyPr/>
                    <a:lstStyle/>
                    <a:p>
                      <a:pPr algn="ctr"/>
                      <a:r>
                        <a:rPr lang="fr-FR" sz="1800" b="1" dirty="0">
                          <a:solidFill>
                            <a:schemeClr val="bg1"/>
                          </a:solidFill>
                        </a:rPr>
                        <a:t>7</a:t>
                      </a:r>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rgbClr val="00AC8C"/>
                    </a:solidFill>
                  </a:tcPr>
                </a:tc>
                <a:tc>
                  <a:txBody>
                    <a:bodyPr/>
                    <a:lstStyle/>
                    <a:p>
                      <a:r>
                        <a:rPr lang="fr-FR" sz="1600" kern="1200" dirty="0">
                          <a:solidFill>
                            <a:schemeClr val="tx1"/>
                          </a:solidFill>
                          <a:effectLst/>
                          <a:latin typeface="+mn-lt"/>
                          <a:ea typeface="+mn-ea"/>
                          <a:cs typeface="+mn-cs"/>
                        </a:rPr>
                        <a:t>Création des organismes et lieux de formation</a:t>
                      </a:r>
                      <a:endParaRPr lang="fr-FR" sz="1400" b="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600" b="1" kern="1200" dirty="0">
                          <a:solidFill>
                            <a:schemeClr val="tx1"/>
                          </a:solidFill>
                          <a:effectLst/>
                          <a:latin typeface="+mn-lt"/>
                          <a:ea typeface="+mn-ea"/>
                          <a:cs typeface="+mn-cs"/>
                        </a:rPr>
                        <a:t>Offre de formation </a:t>
                      </a:r>
                      <a:r>
                        <a:rPr lang="fr-FR" sz="1600" b="1" kern="1200" dirty="0">
                          <a:solidFill>
                            <a:srgbClr val="00AC8C"/>
                          </a:solidFill>
                          <a:effectLst/>
                          <a:latin typeface="+mn-lt"/>
                          <a:ea typeface="+mn-ea"/>
                          <a:cs typeface="+mn-cs"/>
                          <a:sym typeface="Wingdings 3" panose="05040102010807070707" pitchFamily="18" charset="2"/>
                        </a:rPr>
                        <a:t></a:t>
                      </a:r>
                      <a:r>
                        <a:rPr lang="fr-FR" sz="1600" b="1" kern="1200" dirty="0">
                          <a:solidFill>
                            <a:schemeClr val="tx1"/>
                          </a:solidFill>
                          <a:effectLst/>
                          <a:latin typeface="+mn-lt"/>
                          <a:ea typeface="+mn-ea"/>
                          <a:cs typeface="+mn-cs"/>
                        </a:rPr>
                        <a:t> Configurer</a:t>
                      </a:r>
                      <a:endParaRPr lang="fr-FR" sz="160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6772139"/>
                  </a:ext>
                </a:extLst>
              </a:tr>
              <a:tr h="384531">
                <a:tc>
                  <a:txBody>
                    <a:bodyPr/>
                    <a:lstStyle/>
                    <a:p>
                      <a:pPr algn="ctr"/>
                      <a:r>
                        <a:rPr lang="fr-FR" sz="1800" b="1" dirty="0">
                          <a:solidFill>
                            <a:schemeClr val="bg1"/>
                          </a:solidFill>
                        </a:rPr>
                        <a:t>8</a:t>
                      </a:r>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rgbClr val="00AC8C"/>
                    </a:solidFill>
                  </a:tcPr>
                </a:tc>
                <a:tc>
                  <a:txBody>
                    <a:bodyPr/>
                    <a:lstStyle/>
                    <a:p>
                      <a:r>
                        <a:rPr lang="fr-FR" sz="1600" kern="1200" dirty="0">
                          <a:solidFill>
                            <a:schemeClr val="tx1"/>
                          </a:solidFill>
                          <a:effectLst/>
                          <a:latin typeface="+mn-lt"/>
                          <a:ea typeface="+mn-ea"/>
                          <a:cs typeface="+mn-cs"/>
                        </a:rPr>
                        <a:t>Création des salles</a:t>
                      </a:r>
                      <a:endParaRPr lang="fr-FR" sz="1400" b="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600" b="1" kern="1200" dirty="0">
                          <a:solidFill>
                            <a:schemeClr val="tx1"/>
                          </a:solidFill>
                          <a:effectLst/>
                          <a:latin typeface="+mn-lt"/>
                          <a:ea typeface="+mn-ea"/>
                          <a:cs typeface="+mn-cs"/>
                        </a:rPr>
                        <a:t>Configuration </a:t>
                      </a:r>
                      <a:r>
                        <a:rPr lang="fr-FR" sz="1600" b="1" kern="1200" dirty="0">
                          <a:solidFill>
                            <a:srgbClr val="00AC8C"/>
                          </a:solidFill>
                          <a:effectLst/>
                          <a:latin typeface="+mn-lt"/>
                          <a:ea typeface="+mn-ea"/>
                          <a:cs typeface="+mn-cs"/>
                          <a:sym typeface="Wingdings 3" panose="05040102010807070707" pitchFamily="18" charset="2"/>
                        </a:rPr>
                        <a:t></a:t>
                      </a:r>
                      <a:r>
                        <a:rPr lang="fr-FR" sz="1600" b="1" kern="1200" dirty="0">
                          <a:solidFill>
                            <a:schemeClr val="tx1"/>
                          </a:solidFill>
                          <a:effectLst/>
                          <a:latin typeface="+mn-lt"/>
                          <a:ea typeface="+mn-ea"/>
                          <a:cs typeface="+mn-cs"/>
                        </a:rPr>
                        <a:t> Salles de formation</a:t>
                      </a:r>
                      <a:endParaRPr lang="fr-FR" sz="160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7720213"/>
                  </a:ext>
                </a:extLst>
              </a:tr>
            </a:tbl>
          </a:graphicData>
        </a:graphic>
      </p:graphicFrame>
      <p:sp>
        <p:nvSpPr>
          <p:cNvPr id="25" name="Triangle isocèle 24">
            <a:extLst>
              <a:ext uri="{FF2B5EF4-FFF2-40B4-BE49-F238E27FC236}">
                <a16:creationId xmlns:a16="http://schemas.microsoft.com/office/drawing/2014/main" id="{AAA8C8DD-0D65-4CC1-9C8C-08FDB342E628}"/>
              </a:ext>
            </a:extLst>
          </p:cNvPr>
          <p:cNvSpPr/>
          <p:nvPr/>
        </p:nvSpPr>
        <p:spPr>
          <a:xfrm rot="10800000">
            <a:off x="5828773" y="2290434"/>
            <a:ext cx="1008000" cy="324436"/>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e la date 3">
            <a:extLst>
              <a:ext uri="{FF2B5EF4-FFF2-40B4-BE49-F238E27FC236}">
                <a16:creationId xmlns:a16="http://schemas.microsoft.com/office/drawing/2014/main" id="{22340D88-F5B0-4C4F-9FD6-D50637CD5929}"/>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E285F1BF-497D-4FD1-B03C-01DD6D4052A3}"/>
              </a:ext>
            </a:extLst>
          </p:cNvPr>
          <p:cNvSpPr>
            <a:spLocks noGrp="1"/>
          </p:cNvSpPr>
          <p:nvPr>
            <p:ph type="sldNum" sz="quarter" idx="12"/>
          </p:nvPr>
        </p:nvSpPr>
        <p:spPr/>
        <p:txBody>
          <a:bodyPr/>
          <a:lstStyle/>
          <a:p>
            <a:fld id="{FE954997-C674-43B3-87A7-1C878AE16C45}" type="slidenum">
              <a:rPr lang="fr-FR" smtClean="0"/>
              <a:pPr/>
              <a:t>52</a:t>
            </a:fld>
            <a:endParaRPr lang="fr-FR" dirty="0"/>
          </a:p>
        </p:txBody>
      </p:sp>
    </p:spTree>
    <p:extLst>
      <p:ext uri="{BB962C8B-B14F-4D97-AF65-F5344CB8AC3E}">
        <p14:creationId xmlns:p14="http://schemas.microsoft.com/office/powerpoint/2010/main" val="4229478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A5FFB3-0E9F-4022-9107-493968A47875}"/>
              </a:ext>
            </a:extLst>
          </p:cNvPr>
          <p:cNvSpPr>
            <a:spLocks noGrp="1"/>
          </p:cNvSpPr>
          <p:nvPr>
            <p:ph type="title"/>
          </p:nvPr>
        </p:nvSpPr>
        <p:spPr/>
        <p:txBody>
          <a:bodyPr>
            <a:normAutofit fontScale="90000"/>
          </a:bodyPr>
          <a:lstStyle/>
          <a:p>
            <a:r>
              <a:rPr lang="fr-FR" dirty="0"/>
              <a:t>1-1 Périmètre de RenoiRH Formation (1)</a:t>
            </a:r>
          </a:p>
        </p:txBody>
      </p:sp>
      <p:sp>
        <p:nvSpPr>
          <p:cNvPr id="3" name="Espace réservé du contenu 2">
            <a:extLst>
              <a:ext uri="{FF2B5EF4-FFF2-40B4-BE49-F238E27FC236}">
                <a16:creationId xmlns:a16="http://schemas.microsoft.com/office/drawing/2014/main" id="{245DF3F7-B700-4DAD-BAB4-095DBD79FC00}"/>
              </a:ext>
            </a:extLst>
          </p:cNvPr>
          <p:cNvSpPr>
            <a:spLocks noGrp="1"/>
          </p:cNvSpPr>
          <p:nvPr>
            <p:ph idx="1"/>
          </p:nvPr>
        </p:nvSpPr>
        <p:spPr/>
        <p:txBody>
          <a:bodyPr/>
          <a:lstStyle/>
          <a:p>
            <a:pPr lvl="0">
              <a:buFont typeface="Wingdings" panose="05000000000000000000" pitchFamily="2" charset="2"/>
              <a:buChar char="Ø"/>
            </a:pPr>
            <a:r>
              <a:rPr lang="fr-FR" sz="2400" b="1" dirty="0">
                <a:latin typeface="+mn-lt"/>
              </a:rPr>
              <a:t>RenoiRH-formation</a:t>
            </a:r>
            <a:r>
              <a:rPr lang="fr-FR" sz="2400" dirty="0">
                <a:latin typeface="+mn-lt"/>
              </a:rPr>
              <a:t> est l’outil unique de gestion de la formation continue des agents du MAA. </a:t>
            </a:r>
          </a:p>
          <a:p>
            <a:pPr lvl="1">
              <a:buFont typeface="Arial" panose="020B0604020202020204" pitchFamily="34" charset="0"/>
              <a:buChar char="•"/>
            </a:pPr>
            <a:r>
              <a:rPr lang="fr-FR" sz="2200" dirty="0">
                <a:latin typeface="+mn-lt"/>
              </a:rPr>
              <a:t>Ce module fait partie du SIRH RenoiRH, outil de de gestion administrative et de paie des agents. RenoiRH est un outil interministériel développé par le CISIRH. </a:t>
            </a:r>
          </a:p>
          <a:p>
            <a:pPr lvl="1">
              <a:buFont typeface="Arial" panose="020B0604020202020204" pitchFamily="34" charset="0"/>
              <a:buChar char="•"/>
            </a:pPr>
            <a:r>
              <a:rPr lang="fr-FR" sz="2200" dirty="0">
                <a:latin typeface="+mn-lt"/>
              </a:rPr>
              <a:t>Chaque partenaire (ministère) possède ses propres formations, il n’y a pas de formation interministérielle dans RenoiRH.</a:t>
            </a:r>
          </a:p>
          <a:p>
            <a:pPr lvl="0"/>
            <a:endParaRPr lang="fr-FR" sz="2400" dirty="0">
              <a:latin typeface="+mn-lt"/>
            </a:endParaRPr>
          </a:p>
          <a:p>
            <a:pPr lvl="0">
              <a:buFont typeface="Wingdings" panose="05000000000000000000" pitchFamily="2" charset="2"/>
              <a:buChar char="Ø"/>
            </a:pPr>
            <a:r>
              <a:rPr lang="fr-FR" sz="2400" b="1" dirty="0">
                <a:latin typeface="+mn-lt"/>
              </a:rPr>
              <a:t>Self mobile RenoiRH </a:t>
            </a:r>
          </a:p>
          <a:p>
            <a:pPr lvl="1">
              <a:buFont typeface="Arial" panose="020B0604020202020204" pitchFamily="34" charset="0"/>
              <a:buChar char="•"/>
            </a:pPr>
            <a:r>
              <a:rPr lang="fr-FR" sz="2200" dirty="0">
                <a:latin typeface="+mn-lt"/>
              </a:rPr>
              <a:t>RenoiRH-formation s’appuie sur les fonctionnalités formation du </a:t>
            </a:r>
            <a:r>
              <a:rPr lang="fr-FR" sz="2200" b="1" dirty="0">
                <a:latin typeface="+mn-lt"/>
              </a:rPr>
              <a:t>Self mobile RenoiRH</a:t>
            </a:r>
            <a:r>
              <a:rPr lang="fr-FR" sz="2200" dirty="0">
                <a:latin typeface="+mn-lt"/>
              </a:rPr>
              <a:t>, espace personnel auquel accède chaque agent du MAA. </a:t>
            </a:r>
          </a:p>
          <a:p>
            <a:pPr lvl="1">
              <a:buFont typeface="Arial" panose="020B0604020202020204" pitchFamily="34" charset="0"/>
              <a:buChar char="•"/>
            </a:pPr>
            <a:r>
              <a:rPr lang="fr-FR" sz="2200" dirty="0">
                <a:latin typeface="+mn-lt"/>
              </a:rPr>
              <a:t>Dans un premier temps, la télé-inscription y sera possible pour les agents MAA d’administration centrale, de D(R)AAF, de DDI et d’EPLEFPA et leurs responsables hiérarchiques pourront y valider leurs demandes. </a:t>
            </a:r>
          </a:p>
          <a:p>
            <a:pPr lvl="0"/>
            <a:endParaRPr lang="fr-FR" sz="2400" dirty="0">
              <a:latin typeface="+mn-lt"/>
            </a:endParaRPr>
          </a:p>
          <a:p>
            <a:endParaRPr lang="fr-FR" dirty="0">
              <a:latin typeface="+mn-lt"/>
              <a:ea typeface="Calibri" panose="020F0502020204030204" pitchFamily="34" charset="0"/>
              <a:cs typeface="Times New Roman" panose="02020603050405020304" pitchFamily="18" charset="0"/>
            </a:endParaRPr>
          </a:p>
          <a:p>
            <a:endParaRPr lang="fr-FR" dirty="0">
              <a:latin typeface="+mn-lt"/>
            </a:endParaRPr>
          </a:p>
        </p:txBody>
      </p:sp>
      <p:sp>
        <p:nvSpPr>
          <p:cNvPr id="36" name="Espace réservé du pied de page 35">
            <a:extLst>
              <a:ext uri="{FF2B5EF4-FFF2-40B4-BE49-F238E27FC236}">
                <a16:creationId xmlns:a16="http://schemas.microsoft.com/office/drawing/2014/main" id="{B9A8880B-E702-419B-B39F-4F2EC0B495AF}"/>
              </a:ext>
            </a:extLst>
          </p:cNvPr>
          <p:cNvSpPr>
            <a:spLocks noGrp="1"/>
          </p:cNvSpPr>
          <p:nvPr>
            <p:ph type="ftr" sz="quarter" idx="11"/>
          </p:nvPr>
        </p:nvSpPr>
        <p:spPr/>
        <p:txBody>
          <a:bodyPr/>
          <a:lstStyle/>
          <a:p>
            <a:r>
              <a:rPr lang="fr-FR" dirty="0"/>
              <a:t>Module 1</a:t>
            </a:r>
          </a:p>
        </p:txBody>
      </p:sp>
      <p:sp>
        <p:nvSpPr>
          <p:cNvPr id="38" name="ZoneTexte 37">
            <a:extLst>
              <a:ext uri="{FF2B5EF4-FFF2-40B4-BE49-F238E27FC236}">
                <a16:creationId xmlns:a16="http://schemas.microsoft.com/office/drawing/2014/main" id="{A79CFCCB-1F5D-4E77-A563-210676A0CAC9}"/>
              </a:ext>
            </a:extLst>
          </p:cNvPr>
          <p:cNvSpPr txBox="1"/>
          <p:nvPr/>
        </p:nvSpPr>
        <p:spPr>
          <a:xfrm>
            <a:off x="1232018" y="670477"/>
            <a:ext cx="3715902" cy="369332"/>
          </a:xfrm>
          <a:prstGeom prst="rect">
            <a:avLst/>
          </a:prstGeom>
          <a:noFill/>
        </p:spPr>
        <p:txBody>
          <a:bodyPr wrap="square" rtlCol="0">
            <a:spAutoFit/>
          </a:bodyPr>
          <a:lstStyle/>
          <a:p>
            <a:r>
              <a:rPr lang="fr-FR" i="1" dirty="0">
                <a:latin typeface="+mj-lt"/>
              </a:rPr>
              <a:t>Présentation générale de RenoiRH</a:t>
            </a:r>
          </a:p>
        </p:txBody>
      </p:sp>
      <p:sp>
        <p:nvSpPr>
          <p:cNvPr id="39" name="Rectangle : avec coins arrondis en diagonale 38">
            <a:extLst>
              <a:ext uri="{FF2B5EF4-FFF2-40B4-BE49-F238E27FC236}">
                <a16:creationId xmlns:a16="http://schemas.microsoft.com/office/drawing/2014/main" id="{2BABEF1C-5728-4FA2-B589-0666FB176380}"/>
              </a:ext>
            </a:extLst>
          </p:cNvPr>
          <p:cNvSpPr/>
          <p:nvPr/>
        </p:nvSpPr>
        <p:spPr>
          <a:xfrm>
            <a:off x="60960" y="1032521"/>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1 –</a:t>
            </a:r>
            <a:br>
              <a:rPr lang="fr-FR" sz="1000" dirty="0"/>
            </a:br>
            <a:r>
              <a:rPr lang="fr-FR" sz="1000" dirty="0"/>
              <a:t>RenoiRH</a:t>
            </a:r>
            <a:endParaRPr lang="fr-FR" sz="2800" dirty="0"/>
          </a:p>
        </p:txBody>
      </p:sp>
      <p:sp>
        <p:nvSpPr>
          <p:cNvPr id="40" name="Rectangle : avec coins arrondis en diagonale 39">
            <a:extLst>
              <a:ext uri="{FF2B5EF4-FFF2-40B4-BE49-F238E27FC236}">
                <a16:creationId xmlns:a16="http://schemas.microsoft.com/office/drawing/2014/main" id="{F6D28928-18BD-431E-AD11-837DCB9F9423}"/>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endParaRPr lang="fr-FR" sz="2800" dirty="0">
              <a:solidFill>
                <a:srgbClr val="00AC8C"/>
              </a:solidFill>
            </a:endParaRPr>
          </a:p>
        </p:txBody>
      </p:sp>
      <p:sp>
        <p:nvSpPr>
          <p:cNvPr id="41" name="Rectangle : avec coins arrondis en diagonale 40">
            <a:extLst>
              <a:ext uri="{FF2B5EF4-FFF2-40B4-BE49-F238E27FC236}">
                <a16:creationId xmlns:a16="http://schemas.microsoft.com/office/drawing/2014/main" id="{22BCF035-78ED-4844-8B5D-6652F426E2D2}"/>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42" name="Rectangle : avec coins arrondis en diagonale 41">
            <a:extLst>
              <a:ext uri="{FF2B5EF4-FFF2-40B4-BE49-F238E27FC236}">
                <a16:creationId xmlns:a16="http://schemas.microsoft.com/office/drawing/2014/main" id="{EB5A92BB-77B0-433C-9D39-C9B54C03A704}"/>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43" name="Rectangle : avec coins arrondis en diagonale 42">
            <a:extLst>
              <a:ext uri="{FF2B5EF4-FFF2-40B4-BE49-F238E27FC236}">
                <a16:creationId xmlns:a16="http://schemas.microsoft.com/office/drawing/2014/main" id="{78B6ECD4-7D88-475C-B7F1-E194857EE739}"/>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44" name="Rectangle : avec coins arrondis en diagonale 43">
            <a:extLst>
              <a:ext uri="{FF2B5EF4-FFF2-40B4-BE49-F238E27FC236}">
                <a16:creationId xmlns:a16="http://schemas.microsoft.com/office/drawing/2014/main" id="{2319DCF5-33B5-4E49-9F66-0E8E0C58693E}"/>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45" name="Rectangle : avec coins arrondis en diagonale 44">
            <a:extLst>
              <a:ext uri="{FF2B5EF4-FFF2-40B4-BE49-F238E27FC236}">
                <a16:creationId xmlns:a16="http://schemas.microsoft.com/office/drawing/2014/main" id="{771301D8-A455-4D7F-B5EB-F9E726113D36}"/>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22" name="Rectangle : avec coins arrondis en diagonale 21">
            <a:extLst>
              <a:ext uri="{FF2B5EF4-FFF2-40B4-BE49-F238E27FC236}">
                <a16:creationId xmlns:a16="http://schemas.microsoft.com/office/drawing/2014/main" id="{85440E84-C5A6-4093-BFB5-9AB6831C5AC4}"/>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23" name="Rectangle : avec coins arrondis en diagonale 22">
            <a:extLst>
              <a:ext uri="{FF2B5EF4-FFF2-40B4-BE49-F238E27FC236}">
                <a16:creationId xmlns:a16="http://schemas.microsoft.com/office/drawing/2014/main" id="{784AAB34-0048-459C-BF9E-E4D421BF4B37}"/>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24" name="Freeform 386">
            <a:extLst>
              <a:ext uri="{FF2B5EF4-FFF2-40B4-BE49-F238E27FC236}">
                <a16:creationId xmlns:a16="http://schemas.microsoft.com/office/drawing/2014/main" id="{830B1931-2519-4884-89EE-F1A817B663D7}"/>
              </a:ext>
            </a:extLst>
          </p:cNvPr>
          <p:cNvSpPr/>
          <p:nvPr/>
        </p:nvSpPr>
        <p:spPr>
          <a:xfrm>
            <a:off x="9355937" y="107892"/>
            <a:ext cx="468000" cy="468000"/>
          </a:xfrm>
          <a:custGeom>
            <a:avLst/>
            <a:gdLst/>
            <a:ahLst/>
            <a:cxnLst/>
            <a:rect l="l" t="t" r="r" b="b"/>
            <a:pathLst>
              <a:path w="432708" h="432707">
                <a:moveTo>
                  <a:pt x="81133" y="0"/>
                </a:moveTo>
                <a:lnTo>
                  <a:pt x="351575" y="0"/>
                </a:lnTo>
                <a:cubicBezTo>
                  <a:pt x="373924" y="0"/>
                  <a:pt x="393034" y="7935"/>
                  <a:pt x="408903" y="23805"/>
                </a:cubicBezTo>
                <a:cubicBezTo>
                  <a:pt x="424774" y="39674"/>
                  <a:pt x="432708" y="58784"/>
                  <a:pt x="432708" y="81133"/>
                </a:cubicBezTo>
                <a:lnTo>
                  <a:pt x="432708" y="351574"/>
                </a:lnTo>
                <a:cubicBezTo>
                  <a:pt x="432708" y="373924"/>
                  <a:pt x="424774" y="393033"/>
                  <a:pt x="408903" y="408902"/>
                </a:cubicBezTo>
                <a:cubicBezTo>
                  <a:pt x="393034" y="424772"/>
                  <a:pt x="373924" y="432707"/>
                  <a:pt x="351575" y="432707"/>
                </a:cubicBezTo>
                <a:lnTo>
                  <a:pt x="81133" y="432707"/>
                </a:lnTo>
                <a:cubicBezTo>
                  <a:pt x="58784" y="432707"/>
                  <a:pt x="39675" y="424772"/>
                  <a:pt x="23805" y="408902"/>
                </a:cubicBezTo>
                <a:cubicBezTo>
                  <a:pt x="7936" y="393033"/>
                  <a:pt x="0" y="373924"/>
                  <a:pt x="0" y="351574"/>
                </a:cubicBezTo>
                <a:lnTo>
                  <a:pt x="0" y="81133"/>
                </a:lnTo>
                <a:cubicBezTo>
                  <a:pt x="0" y="58784"/>
                  <a:pt x="7936" y="39674"/>
                  <a:pt x="23805" y="23805"/>
                </a:cubicBezTo>
                <a:cubicBezTo>
                  <a:pt x="39675" y="7935"/>
                  <a:pt x="58784" y="0"/>
                  <a:pt x="81133" y="0"/>
                </a:cubicBezTo>
                <a:close/>
                <a:moveTo>
                  <a:pt x="274034" y="45074"/>
                </a:moveTo>
                <a:cubicBezTo>
                  <a:pt x="270795" y="44416"/>
                  <a:pt x="267343" y="44886"/>
                  <a:pt x="263681" y="46482"/>
                </a:cubicBezTo>
                <a:cubicBezTo>
                  <a:pt x="256170" y="49675"/>
                  <a:pt x="252413" y="55215"/>
                  <a:pt x="252413" y="63103"/>
                </a:cubicBezTo>
                <a:lnTo>
                  <a:pt x="252413" y="108177"/>
                </a:lnTo>
                <a:cubicBezTo>
                  <a:pt x="230064" y="108177"/>
                  <a:pt x="209781" y="110008"/>
                  <a:pt x="191563" y="113670"/>
                </a:cubicBezTo>
                <a:cubicBezTo>
                  <a:pt x="173347" y="117332"/>
                  <a:pt x="158087" y="122121"/>
                  <a:pt x="145785" y="128037"/>
                </a:cubicBezTo>
                <a:cubicBezTo>
                  <a:pt x="133485" y="133953"/>
                  <a:pt x="122780" y="141372"/>
                  <a:pt x="113671" y="150292"/>
                </a:cubicBezTo>
                <a:cubicBezTo>
                  <a:pt x="104562" y="159213"/>
                  <a:pt x="97379" y="168181"/>
                  <a:pt x="92120" y="177196"/>
                </a:cubicBezTo>
                <a:cubicBezTo>
                  <a:pt x="86862" y="186211"/>
                  <a:pt x="82682" y="196446"/>
                  <a:pt x="79584" y="207902"/>
                </a:cubicBezTo>
                <a:cubicBezTo>
                  <a:pt x="76484" y="219358"/>
                  <a:pt x="74467" y="229829"/>
                  <a:pt x="73527" y="239313"/>
                </a:cubicBezTo>
                <a:cubicBezTo>
                  <a:pt x="72588" y="248797"/>
                  <a:pt x="72118" y="259173"/>
                  <a:pt x="72118" y="270442"/>
                </a:cubicBezTo>
                <a:cubicBezTo>
                  <a:pt x="72118" y="304435"/>
                  <a:pt x="87801" y="342372"/>
                  <a:pt x="119164" y="384253"/>
                </a:cubicBezTo>
                <a:cubicBezTo>
                  <a:pt x="121042" y="386507"/>
                  <a:pt x="123390" y="387633"/>
                  <a:pt x="126206" y="387633"/>
                </a:cubicBezTo>
                <a:cubicBezTo>
                  <a:pt x="127521" y="387633"/>
                  <a:pt x="128742" y="387352"/>
                  <a:pt x="129869" y="386788"/>
                </a:cubicBezTo>
                <a:cubicBezTo>
                  <a:pt x="134001" y="385098"/>
                  <a:pt x="135785" y="381999"/>
                  <a:pt x="135222" y="377492"/>
                </a:cubicBezTo>
                <a:cubicBezTo>
                  <a:pt x="126958" y="311008"/>
                  <a:pt x="132780" y="266592"/>
                  <a:pt x="152687" y="244243"/>
                </a:cubicBezTo>
                <a:cubicBezTo>
                  <a:pt x="161327" y="234477"/>
                  <a:pt x="173534" y="227387"/>
                  <a:pt x="189310" y="222974"/>
                </a:cubicBezTo>
                <a:cubicBezTo>
                  <a:pt x="205085" y="218560"/>
                  <a:pt x="226120" y="216353"/>
                  <a:pt x="252413" y="216353"/>
                </a:cubicBezTo>
                <a:lnTo>
                  <a:pt x="252413" y="261427"/>
                </a:lnTo>
                <a:cubicBezTo>
                  <a:pt x="252413" y="269315"/>
                  <a:pt x="256170" y="274855"/>
                  <a:pt x="263681" y="278048"/>
                </a:cubicBezTo>
                <a:cubicBezTo>
                  <a:pt x="265935" y="278987"/>
                  <a:pt x="268188" y="279457"/>
                  <a:pt x="270442" y="279457"/>
                </a:cubicBezTo>
                <a:cubicBezTo>
                  <a:pt x="275326" y="279457"/>
                  <a:pt x="279552" y="277672"/>
                  <a:pt x="283120" y="274104"/>
                </a:cubicBezTo>
                <a:lnTo>
                  <a:pt x="382281" y="174942"/>
                </a:lnTo>
                <a:cubicBezTo>
                  <a:pt x="385850" y="171374"/>
                  <a:pt x="387634" y="167148"/>
                  <a:pt x="387634" y="162265"/>
                </a:cubicBezTo>
                <a:cubicBezTo>
                  <a:pt x="387634" y="157382"/>
                  <a:pt x="385850" y="153156"/>
                  <a:pt x="382281" y="149588"/>
                </a:cubicBezTo>
                <a:lnTo>
                  <a:pt x="283120" y="50426"/>
                </a:lnTo>
                <a:cubicBezTo>
                  <a:pt x="280302" y="47515"/>
                  <a:pt x="277275" y="45731"/>
                  <a:pt x="274034" y="450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25" name="ZoneTexte 24">
            <a:extLst>
              <a:ext uri="{FF2B5EF4-FFF2-40B4-BE49-F238E27FC236}">
                <a16:creationId xmlns:a16="http://schemas.microsoft.com/office/drawing/2014/main" id="{83C600E2-3570-44AA-A39A-AE3F4B277020}"/>
              </a:ext>
            </a:extLst>
          </p:cNvPr>
          <p:cNvSpPr txBox="1"/>
          <p:nvPr/>
        </p:nvSpPr>
        <p:spPr>
          <a:xfrm>
            <a:off x="9855200" y="3786"/>
            <a:ext cx="2336800" cy="738664"/>
          </a:xfrm>
          <a:prstGeom prst="rect">
            <a:avLst/>
          </a:prstGeom>
          <a:noFill/>
        </p:spPr>
        <p:txBody>
          <a:bodyPr wrap="square" rtlCol="0">
            <a:spAutoFit/>
          </a:bodyPr>
          <a:lstStyle/>
          <a:p>
            <a:pPr algn="ctr"/>
            <a:r>
              <a:rPr lang="fr-FR" sz="1400" dirty="0">
                <a:solidFill>
                  <a:schemeClr val="bg1">
                    <a:lumMod val="50000"/>
                  </a:schemeClr>
                </a:solidFill>
              </a:rPr>
              <a:t>Voir </a:t>
            </a:r>
            <a:r>
              <a:rPr lang="fr-FR" sz="1400" b="1" dirty="0">
                <a:solidFill>
                  <a:schemeClr val="bg1">
                    <a:lumMod val="50000"/>
                  </a:schemeClr>
                </a:solidFill>
              </a:rPr>
              <a:t>Séquence N°1 </a:t>
            </a:r>
            <a:r>
              <a:rPr lang="fr-FR" sz="1400" dirty="0">
                <a:solidFill>
                  <a:schemeClr val="bg1">
                    <a:lumMod val="50000"/>
                  </a:schemeClr>
                </a:solidFill>
              </a:rPr>
              <a:t>–</a:t>
            </a:r>
            <a:br>
              <a:rPr lang="fr-FR" sz="1400" dirty="0">
                <a:solidFill>
                  <a:schemeClr val="bg1">
                    <a:lumMod val="50000"/>
                  </a:schemeClr>
                </a:solidFill>
              </a:rPr>
            </a:br>
            <a:r>
              <a:rPr lang="fr-FR" sz="1400" dirty="0">
                <a:solidFill>
                  <a:schemeClr val="bg1">
                    <a:lumMod val="50000"/>
                  </a:schemeClr>
                </a:solidFill>
              </a:rPr>
              <a:t>Présentation générale de RenoiRH</a:t>
            </a:r>
          </a:p>
        </p:txBody>
      </p:sp>
      <p:sp>
        <p:nvSpPr>
          <p:cNvPr id="4" name="Espace réservé de la date 3">
            <a:extLst>
              <a:ext uri="{FF2B5EF4-FFF2-40B4-BE49-F238E27FC236}">
                <a16:creationId xmlns:a16="http://schemas.microsoft.com/office/drawing/2014/main" id="{5C7F3DD0-C948-4C03-ABFE-7655B28FBB09}"/>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85BFEC0E-2B65-434F-8DE1-05F434A0D75A}"/>
              </a:ext>
            </a:extLst>
          </p:cNvPr>
          <p:cNvSpPr>
            <a:spLocks noGrp="1"/>
          </p:cNvSpPr>
          <p:nvPr>
            <p:ph type="sldNum" sz="quarter" idx="12"/>
          </p:nvPr>
        </p:nvSpPr>
        <p:spPr/>
        <p:txBody>
          <a:bodyPr/>
          <a:lstStyle/>
          <a:p>
            <a:fld id="{FE954997-C674-43B3-87A7-1C878AE16C45}" type="slidenum">
              <a:rPr lang="fr-FR" smtClean="0"/>
              <a:pPr/>
              <a:t>6</a:t>
            </a:fld>
            <a:endParaRPr lang="fr-FR" dirty="0"/>
          </a:p>
        </p:txBody>
      </p:sp>
    </p:spTree>
    <p:extLst>
      <p:ext uri="{BB962C8B-B14F-4D97-AF65-F5344CB8AC3E}">
        <p14:creationId xmlns:p14="http://schemas.microsoft.com/office/powerpoint/2010/main" val="1109123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A5FFB3-0E9F-4022-9107-493968A47875}"/>
              </a:ext>
            </a:extLst>
          </p:cNvPr>
          <p:cNvSpPr>
            <a:spLocks noGrp="1"/>
          </p:cNvSpPr>
          <p:nvPr>
            <p:ph type="title"/>
          </p:nvPr>
        </p:nvSpPr>
        <p:spPr/>
        <p:txBody>
          <a:bodyPr>
            <a:normAutofit fontScale="90000"/>
          </a:bodyPr>
          <a:lstStyle/>
          <a:p>
            <a:r>
              <a:rPr lang="fr-FR" dirty="0"/>
              <a:t>1-1 Périmètre de RenoiRH Formation (2)</a:t>
            </a:r>
          </a:p>
        </p:txBody>
      </p:sp>
      <p:sp>
        <p:nvSpPr>
          <p:cNvPr id="3" name="Espace réservé du contenu 2">
            <a:extLst>
              <a:ext uri="{FF2B5EF4-FFF2-40B4-BE49-F238E27FC236}">
                <a16:creationId xmlns:a16="http://schemas.microsoft.com/office/drawing/2014/main" id="{245DF3F7-B700-4DAD-BAB4-095DBD79FC00}"/>
              </a:ext>
            </a:extLst>
          </p:cNvPr>
          <p:cNvSpPr>
            <a:spLocks noGrp="1"/>
          </p:cNvSpPr>
          <p:nvPr>
            <p:ph idx="1"/>
          </p:nvPr>
        </p:nvSpPr>
        <p:spPr>
          <a:xfrm>
            <a:off x="1247258" y="1302028"/>
            <a:ext cx="10106542" cy="383411"/>
          </a:xfrm>
        </p:spPr>
        <p:txBody>
          <a:bodyPr/>
          <a:lstStyle/>
          <a:p>
            <a:r>
              <a:rPr lang="fr-FR" sz="1800" dirty="0">
                <a:effectLst/>
                <a:latin typeface="Calibri" panose="020F0502020204030204" pitchFamily="34" charset="0"/>
                <a:ea typeface="Calibri" panose="020F0502020204030204" pitchFamily="34" charset="0"/>
                <a:cs typeface="Times New Roman" panose="02020603050405020304" pitchFamily="18" charset="0"/>
              </a:rPr>
              <a:t>Les principales fonctionnalités de RenoiRH-formation sont les suivantes :</a:t>
            </a:r>
            <a:endParaRPr lang="fr-FR" dirty="0"/>
          </a:p>
        </p:txBody>
      </p:sp>
      <p:sp>
        <p:nvSpPr>
          <p:cNvPr id="36" name="Espace réservé du pied de page 35">
            <a:extLst>
              <a:ext uri="{FF2B5EF4-FFF2-40B4-BE49-F238E27FC236}">
                <a16:creationId xmlns:a16="http://schemas.microsoft.com/office/drawing/2014/main" id="{B9A8880B-E702-419B-B39F-4F2EC0B495AF}"/>
              </a:ext>
            </a:extLst>
          </p:cNvPr>
          <p:cNvSpPr>
            <a:spLocks noGrp="1"/>
          </p:cNvSpPr>
          <p:nvPr>
            <p:ph type="ftr" sz="quarter" idx="11"/>
          </p:nvPr>
        </p:nvSpPr>
        <p:spPr/>
        <p:txBody>
          <a:bodyPr/>
          <a:lstStyle/>
          <a:p>
            <a:r>
              <a:rPr lang="fr-FR" dirty="0"/>
              <a:t>Module 1</a:t>
            </a:r>
          </a:p>
        </p:txBody>
      </p:sp>
      <p:sp>
        <p:nvSpPr>
          <p:cNvPr id="74" name="ZoneTexte 73">
            <a:extLst>
              <a:ext uri="{FF2B5EF4-FFF2-40B4-BE49-F238E27FC236}">
                <a16:creationId xmlns:a16="http://schemas.microsoft.com/office/drawing/2014/main" id="{843CF405-712C-431C-8B97-E7D2EE356300}"/>
              </a:ext>
            </a:extLst>
          </p:cNvPr>
          <p:cNvSpPr txBox="1"/>
          <p:nvPr/>
        </p:nvSpPr>
        <p:spPr>
          <a:xfrm>
            <a:off x="1232018" y="670477"/>
            <a:ext cx="3715902" cy="369332"/>
          </a:xfrm>
          <a:prstGeom prst="rect">
            <a:avLst/>
          </a:prstGeom>
          <a:noFill/>
        </p:spPr>
        <p:txBody>
          <a:bodyPr wrap="square" rtlCol="0">
            <a:spAutoFit/>
          </a:bodyPr>
          <a:lstStyle/>
          <a:p>
            <a:r>
              <a:rPr lang="fr-FR" i="1" dirty="0">
                <a:latin typeface="+mj-lt"/>
              </a:rPr>
              <a:t>Présentation générale de RenoiRH</a:t>
            </a:r>
          </a:p>
        </p:txBody>
      </p:sp>
      <p:sp>
        <p:nvSpPr>
          <p:cNvPr id="47" name="Rectangle : avec coins arrondis en diagonale 46">
            <a:extLst>
              <a:ext uri="{FF2B5EF4-FFF2-40B4-BE49-F238E27FC236}">
                <a16:creationId xmlns:a16="http://schemas.microsoft.com/office/drawing/2014/main" id="{419EB1ED-7420-4715-ADDD-2814AE739540}"/>
              </a:ext>
            </a:extLst>
          </p:cNvPr>
          <p:cNvSpPr/>
          <p:nvPr/>
        </p:nvSpPr>
        <p:spPr>
          <a:xfrm>
            <a:off x="60960" y="1032521"/>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1 –</a:t>
            </a:r>
            <a:br>
              <a:rPr lang="fr-FR" sz="1000" dirty="0"/>
            </a:br>
            <a:r>
              <a:rPr lang="fr-FR" sz="1000" dirty="0"/>
              <a:t>RenoiRH</a:t>
            </a:r>
            <a:endParaRPr lang="fr-FR" sz="2800" dirty="0"/>
          </a:p>
        </p:txBody>
      </p:sp>
      <p:sp>
        <p:nvSpPr>
          <p:cNvPr id="48" name="Rectangle : avec coins arrondis en diagonale 47">
            <a:extLst>
              <a:ext uri="{FF2B5EF4-FFF2-40B4-BE49-F238E27FC236}">
                <a16:creationId xmlns:a16="http://schemas.microsoft.com/office/drawing/2014/main" id="{757ECBA3-B2FC-4993-9F7B-0BD94F45042B}"/>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endParaRPr lang="fr-FR" sz="2800" dirty="0">
              <a:solidFill>
                <a:srgbClr val="00AC8C"/>
              </a:solidFill>
            </a:endParaRPr>
          </a:p>
        </p:txBody>
      </p:sp>
      <p:sp>
        <p:nvSpPr>
          <p:cNvPr id="49" name="Rectangle : avec coins arrondis en diagonale 48">
            <a:extLst>
              <a:ext uri="{FF2B5EF4-FFF2-40B4-BE49-F238E27FC236}">
                <a16:creationId xmlns:a16="http://schemas.microsoft.com/office/drawing/2014/main" id="{C64DC2AB-AD0F-4916-A054-F3ACBA805A30}"/>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50" name="Rectangle : avec coins arrondis en diagonale 49">
            <a:extLst>
              <a:ext uri="{FF2B5EF4-FFF2-40B4-BE49-F238E27FC236}">
                <a16:creationId xmlns:a16="http://schemas.microsoft.com/office/drawing/2014/main" id="{0E5FE615-CFF7-4D08-B4E5-4B29FDC06873}"/>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51" name="Rectangle : avec coins arrondis en diagonale 50">
            <a:extLst>
              <a:ext uri="{FF2B5EF4-FFF2-40B4-BE49-F238E27FC236}">
                <a16:creationId xmlns:a16="http://schemas.microsoft.com/office/drawing/2014/main" id="{F7072319-C6DF-4D4B-B0AE-480B5AF72746}"/>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52" name="Rectangle : avec coins arrondis en diagonale 51">
            <a:extLst>
              <a:ext uri="{FF2B5EF4-FFF2-40B4-BE49-F238E27FC236}">
                <a16:creationId xmlns:a16="http://schemas.microsoft.com/office/drawing/2014/main" id="{3816656C-31A3-43B2-83F9-B32E66F34944}"/>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53" name="Rectangle : avec coins arrondis en diagonale 52">
            <a:extLst>
              <a:ext uri="{FF2B5EF4-FFF2-40B4-BE49-F238E27FC236}">
                <a16:creationId xmlns:a16="http://schemas.microsoft.com/office/drawing/2014/main" id="{AE08435C-E0B6-4985-BA98-6FDF9EDFABC6}"/>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54" name="Rectangle : avec coins arrondis en diagonale 53">
            <a:extLst>
              <a:ext uri="{FF2B5EF4-FFF2-40B4-BE49-F238E27FC236}">
                <a16:creationId xmlns:a16="http://schemas.microsoft.com/office/drawing/2014/main" id="{6E37597A-2C50-44AA-80EF-ED9A673281D1}"/>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55" name="Rectangle : avec coins arrondis en diagonale 54">
            <a:extLst>
              <a:ext uri="{FF2B5EF4-FFF2-40B4-BE49-F238E27FC236}">
                <a16:creationId xmlns:a16="http://schemas.microsoft.com/office/drawing/2014/main" id="{B354A579-99F9-41A3-BE0C-C2FDE0058E90}"/>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grpSp>
        <p:nvGrpSpPr>
          <p:cNvPr id="116" name="Groupe 115">
            <a:extLst>
              <a:ext uri="{FF2B5EF4-FFF2-40B4-BE49-F238E27FC236}">
                <a16:creationId xmlns:a16="http://schemas.microsoft.com/office/drawing/2014/main" id="{7A794DAA-A494-42EA-92F1-B5FC58F2A4B1}"/>
              </a:ext>
            </a:extLst>
          </p:cNvPr>
          <p:cNvGrpSpPr>
            <a:grpSpLocks noChangeAspect="1"/>
          </p:cNvGrpSpPr>
          <p:nvPr/>
        </p:nvGrpSpPr>
        <p:grpSpPr>
          <a:xfrm>
            <a:off x="1381636" y="1769117"/>
            <a:ext cx="10353473" cy="3268720"/>
            <a:chOff x="1410136" y="1454853"/>
            <a:chExt cx="9146104" cy="2887539"/>
          </a:xfrm>
        </p:grpSpPr>
        <p:sp>
          <p:nvSpPr>
            <p:cNvPr id="117" name="Forme libre : forme 6">
              <a:extLst>
                <a:ext uri="{FF2B5EF4-FFF2-40B4-BE49-F238E27FC236}">
                  <a16:creationId xmlns:a16="http://schemas.microsoft.com/office/drawing/2014/main" id="{3156FB24-BCFE-4378-BBCE-22622EF2A89B}"/>
                </a:ext>
              </a:extLst>
            </p:cNvPr>
            <p:cNvSpPr/>
            <p:nvPr/>
          </p:nvSpPr>
          <p:spPr>
            <a:xfrm>
              <a:off x="1410136" y="1946500"/>
              <a:ext cx="1644982" cy="772336"/>
            </a:xfrm>
            <a:custGeom>
              <a:avLst/>
              <a:gdLst>
                <a:gd name="connsiteX0" fmla="*/ 0 w 1141015"/>
                <a:gd name="connsiteY0" fmla="*/ 0 h 361677"/>
                <a:gd name="connsiteX1" fmla="*/ 1141015 w 1141015"/>
                <a:gd name="connsiteY1" fmla="*/ 0 h 361677"/>
                <a:gd name="connsiteX2" fmla="*/ 1141015 w 1141015"/>
                <a:gd name="connsiteY2" fmla="*/ 361677 h 361677"/>
                <a:gd name="connsiteX3" fmla="*/ 0 w 1141015"/>
                <a:gd name="connsiteY3" fmla="*/ 361677 h 361677"/>
                <a:gd name="connsiteX4" fmla="*/ 0 w 1141015"/>
                <a:gd name="connsiteY4" fmla="*/ 0 h 361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015" h="361677">
                  <a:moveTo>
                    <a:pt x="0" y="0"/>
                  </a:moveTo>
                  <a:lnTo>
                    <a:pt x="1141015" y="0"/>
                  </a:lnTo>
                  <a:lnTo>
                    <a:pt x="1141015" y="361677"/>
                  </a:lnTo>
                  <a:lnTo>
                    <a:pt x="0" y="361677"/>
                  </a:lnTo>
                  <a:lnTo>
                    <a:pt x="0" y="0"/>
                  </a:lnTo>
                  <a:close/>
                </a:path>
              </a:pathLst>
            </a:custGeom>
            <a:solidFill>
              <a:srgbClr val="00AC8C"/>
            </a:solidFill>
            <a:ln>
              <a:solidFill>
                <a:srgbClr val="00AC8C"/>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fr-FR" sz="1400" b="1" kern="1200" dirty="0"/>
                <a:t>Définir</a:t>
              </a:r>
              <a:r>
                <a:rPr lang="fr-FR" sz="1400" b="1" dirty="0"/>
                <a:t/>
              </a:r>
              <a:br>
                <a:rPr lang="fr-FR" sz="1400" b="1" dirty="0"/>
              </a:br>
              <a:r>
                <a:rPr lang="fr-FR" sz="1400" kern="1200" dirty="0"/>
                <a:t>la politique de formation</a:t>
              </a:r>
            </a:p>
          </p:txBody>
        </p:sp>
        <p:sp>
          <p:nvSpPr>
            <p:cNvPr id="118" name="Forme libre : forme 7">
              <a:extLst>
                <a:ext uri="{FF2B5EF4-FFF2-40B4-BE49-F238E27FC236}">
                  <a16:creationId xmlns:a16="http://schemas.microsoft.com/office/drawing/2014/main" id="{3EF2FBFF-9BEB-4487-A96D-CB7D9B33F3F2}"/>
                </a:ext>
              </a:extLst>
            </p:cNvPr>
            <p:cNvSpPr/>
            <p:nvPr/>
          </p:nvSpPr>
          <p:spPr>
            <a:xfrm>
              <a:off x="1410136" y="2718837"/>
              <a:ext cx="1644982" cy="1623553"/>
            </a:xfrm>
            <a:custGeom>
              <a:avLst/>
              <a:gdLst>
                <a:gd name="connsiteX0" fmla="*/ 0 w 1141015"/>
                <a:gd name="connsiteY0" fmla="*/ 0 h 1026801"/>
                <a:gd name="connsiteX1" fmla="*/ 1141015 w 1141015"/>
                <a:gd name="connsiteY1" fmla="*/ 0 h 1026801"/>
                <a:gd name="connsiteX2" fmla="*/ 1141015 w 1141015"/>
                <a:gd name="connsiteY2" fmla="*/ 1026801 h 1026801"/>
                <a:gd name="connsiteX3" fmla="*/ 0 w 1141015"/>
                <a:gd name="connsiteY3" fmla="*/ 1026801 h 1026801"/>
                <a:gd name="connsiteX4" fmla="*/ 0 w 1141015"/>
                <a:gd name="connsiteY4" fmla="*/ 0 h 102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015" h="1026801">
                  <a:moveTo>
                    <a:pt x="0" y="0"/>
                  </a:moveTo>
                  <a:lnTo>
                    <a:pt x="1141015" y="0"/>
                  </a:lnTo>
                  <a:lnTo>
                    <a:pt x="1141015" y="1026801"/>
                  </a:lnTo>
                  <a:lnTo>
                    <a:pt x="0" y="1026801"/>
                  </a:lnTo>
                  <a:lnTo>
                    <a:pt x="0" y="0"/>
                  </a:lnTo>
                  <a:close/>
                </a:path>
              </a:pathLst>
            </a:custGeom>
            <a:solidFill>
              <a:srgbClr val="E3F5F1">
                <a:alpha val="89804"/>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82563" lvl="1" indent="-182563" algn="l" defTabSz="444500">
                <a:lnSpc>
                  <a:spcPct val="90000"/>
                </a:lnSpc>
                <a:spcBef>
                  <a:spcPct val="0"/>
                </a:spcBef>
                <a:spcAft>
                  <a:spcPct val="15000"/>
                </a:spcAft>
                <a:buChar char="•"/>
              </a:pPr>
              <a:endParaRPr lang="fr-FR" sz="1400" dirty="0"/>
            </a:p>
            <a:p>
              <a:pPr marL="182563" lvl="1" indent="-182563" algn="l" defTabSz="444500">
                <a:lnSpc>
                  <a:spcPct val="90000"/>
                </a:lnSpc>
                <a:spcBef>
                  <a:spcPct val="0"/>
                </a:spcBef>
                <a:spcAft>
                  <a:spcPct val="15000"/>
                </a:spcAft>
                <a:buClr>
                  <a:srgbClr val="00AC8C"/>
                </a:buClr>
                <a:buFont typeface="Calibri" panose="020F0502020204030204" pitchFamily="34" charset="0"/>
                <a:buChar char="&gt;"/>
              </a:pPr>
              <a:r>
                <a:rPr lang="fr-FR" sz="1400" kern="1200" dirty="0"/>
                <a:t>Mise à jour des référentiels</a:t>
              </a:r>
            </a:p>
          </p:txBody>
        </p:sp>
        <p:sp>
          <p:nvSpPr>
            <p:cNvPr id="119" name="Forme libre : forme 8">
              <a:extLst>
                <a:ext uri="{FF2B5EF4-FFF2-40B4-BE49-F238E27FC236}">
                  <a16:creationId xmlns:a16="http://schemas.microsoft.com/office/drawing/2014/main" id="{59EF9147-1DA9-4FC3-B80D-297367AE552E}"/>
                </a:ext>
              </a:extLst>
            </p:cNvPr>
            <p:cNvSpPr/>
            <p:nvPr/>
          </p:nvSpPr>
          <p:spPr>
            <a:xfrm>
              <a:off x="3285417" y="1946500"/>
              <a:ext cx="1644982" cy="772336"/>
            </a:xfrm>
            <a:custGeom>
              <a:avLst/>
              <a:gdLst>
                <a:gd name="connsiteX0" fmla="*/ 0 w 1141015"/>
                <a:gd name="connsiteY0" fmla="*/ 0 h 361677"/>
                <a:gd name="connsiteX1" fmla="*/ 1141015 w 1141015"/>
                <a:gd name="connsiteY1" fmla="*/ 0 h 361677"/>
                <a:gd name="connsiteX2" fmla="*/ 1141015 w 1141015"/>
                <a:gd name="connsiteY2" fmla="*/ 361677 h 361677"/>
                <a:gd name="connsiteX3" fmla="*/ 0 w 1141015"/>
                <a:gd name="connsiteY3" fmla="*/ 361677 h 361677"/>
                <a:gd name="connsiteX4" fmla="*/ 0 w 1141015"/>
                <a:gd name="connsiteY4" fmla="*/ 0 h 361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015" h="361677">
                  <a:moveTo>
                    <a:pt x="0" y="0"/>
                  </a:moveTo>
                  <a:lnTo>
                    <a:pt x="1141015" y="0"/>
                  </a:lnTo>
                  <a:lnTo>
                    <a:pt x="1141015" y="361677"/>
                  </a:lnTo>
                  <a:lnTo>
                    <a:pt x="0" y="361677"/>
                  </a:lnTo>
                  <a:lnTo>
                    <a:pt x="0" y="0"/>
                  </a:lnTo>
                  <a:close/>
                </a:path>
              </a:pathLst>
            </a:custGeom>
            <a:solidFill>
              <a:srgbClr val="00AC8C"/>
            </a:solidFill>
            <a:ln>
              <a:solidFill>
                <a:srgbClr val="00AC8C"/>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fr-FR" sz="1400" b="1" kern="1200" dirty="0"/>
                <a:t>Constituer</a:t>
              </a:r>
              <a:r>
                <a:rPr lang="fr-FR" sz="1400" b="1" dirty="0"/>
                <a:t/>
              </a:r>
              <a:br>
                <a:rPr lang="fr-FR" sz="1400" b="1" dirty="0"/>
              </a:br>
              <a:r>
                <a:rPr lang="fr-FR" sz="1400" kern="1200" dirty="0"/>
                <a:t>le catalogue de formation</a:t>
              </a:r>
            </a:p>
          </p:txBody>
        </p:sp>
        <p:sp>
          <p:nvSpPr>
            <p:cNvPr id="120" name="Forme libre : forme 9">
              <a:extLst>
                <a:ext uri="{FF2B5EF4-FFF2-40B4-BE49-F238E27FC236}">
                  <a16:creationId xmlns:a16="http://schemas.microsoft.com/office/drawing/2014/main" id="{D60992B1-49A2-4F49-BFDD-B9DC0EE1AF90}"/>
                </a:ext>
              </a:extLst>
            </p:cNvPr>
            <p:cNvSpPr/>
            <p:nvPr/>
          </p:nvSpPr>
          <p:spPr>
            <a:xfrm>
              <a:off x="3285417" y="2718839"/>
              <a:ext cx="1644982" cy="1623553"/>
            </a:xfrm>
            <a:custGeom>
              <a:avLst/>
              <a:gdLst>
                <a:gd name="connsiteX0" fmla="*/ 0 w 1141015"/>
                <a:gd name="connsiteY0" fmla="*/ 0 h 1026801"/>
                <a:gd name="connsiteX1" fmla="*/ 1141015 w 1141015"/>
                <a:gd name="connsiteY1" fmla="*/ 0 h 1026801"/>
                <a:gd name="connsiteX2" fmla="*/ 1141015 w 1141015"/>
                <a:gd name="connsiteY2" fmla="*/ 1026801 h 1026801"/>
                <a:gd name="connsiteX3" fmla="*/ 0 w 1141015"/>
                <a:gd name="connsiteY3" fmla="*/ 1026801 h 1026801"/>
                <a:gd name="connsiteX4" fmla="*/ 0 w 1141015"/>
                <a:gd name="connsiteY4" fmla="*/ 0 h 102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015" h="1026801">
                  <a:moveTo>
                    <a:pt x="0" y="0"/>
                  </a:moveTo>
                  <a:lnTo>
                    <a:pt x="1141015" y="0"/>
                  </a:lnTo>
                  <a:lnTo>
                    <a:pt x="1141015" y="1026801"/>
                  </a:lnTo>
                  <a:lnTo>
                    <a:pt x="0" y="1026801"/>
                  </a:lnTo>
                  <a:lnTo>
                    <a:pt x="0" y="0"/>
                  </a:lnTo>
                  <a:close/>
                </a:path>
              </a:pathLst>
            </a:custGeom>
            <a:solidFill>
              <a:srgbClr val="E3F5F1">
                <a:alpha val="89804"/>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82563" lvl="1" indent="-182563" algn="l" defTabSz="444500">
                <a:lnSpc>
                  <a:spcPct val="90000"/>
                </a:lnSpc>
                <a:spcBef>
                  <a:spcPct val="0"/>
                </a:spcBef>
                <a:spcAft>
                  <a:spcPct val="15000"/>
                </a:spcAft>
                <a:buChar char="•"/>
              </a:pPr>
              <a:endParaRPr lang="fr-FR" sz="1000" kern="1200" dirty="0"/>
            </a:p>
            <a:p>
              <a:pPr marL="182563" lvl="1" indent="-182563" algn="l" defTabSz="444500">
                <a:lnSpc>
                  <a:spcPct val="90000"/>
                </a:lnSpc>
                <a:spcBef>
                  <a:spcPct val="0"/>
                </a:spcBef>
                <a:spcAft>
                  <a:spcPct val="15000"/>
                </a:spcAft>
                <a:buClr>
                  <a:srgbClr val="00AC8C"/>
                </a:buClr>
                <a:buFont typeface="Calibri" panose="020F0502020204030204" pitchFamily="34" charset="0"/>
                <a:buChar char="&gt;"/>
              </a:pPr>
              <a:r>
                <a:rPr lang="fr-FR" sz="1400" kern="1200" dirty="0"/>
                <a:t>Création des </a:t>
              </a:r>
              <a:r>
                <a:rPr lang="fr-FR" sz="1400" b="1" kern="1200" dirty="0"/>
                <a:t>stages</a:t>
              </a:r>
              <a:r>
                <a:rPr lang="fr-FR" sz="1400" kern="1200" dirty="0"/>
                <a:t> et des </a:t>
              </a:r>
              <a:r>
                <a:rPr lang="fr-FR" sz="1400" b="1" kern="1200" dirty="0"/>
                <a:t>sessions</a:t>
              </a:r>
              <a:endParaRPr lang="fr-FR" sz="1400" kern="1200" dirty="0"/>
            </a:p>
          </p:txBody>
        </p:sp>
        <p:sp>
          <p:nvSpPr>
            <p:cNvPr id="121" name="Forme libre : forme 10">
              <a:extLst>
                <a:ext uri="{FF2B5EF4-FFF2-40B4-BE49-F238E27FC236}">
                  <a16:creationId xmlns:a16="http://schemas.microsoft.com/office/drawing/2014/main" id="{1792DA3F-CECA-4659-AE4E-3B3F90F97004}"/>
                </a:ext>
              </a:extLst>
            </p:cNvPr>
            <p:cNvSpPr/>
            <p:nvPr/>
          </p:nvSpPr>
          <p:spPr>
            <a:xfrm>
              <a:off x="5160698" y="1946500"/>
              <a:ext cx="1644982" cy="772336"/>
            </a:xfrm>
            <a:custGeom>
              <a:avLst/>
              <a:gdLst>
                <a:gd name="connsiteX0" fmla="*/ 0 w 1141015"/>
                <a:gd name="connsiteY0" fmla="*/ 0 h 361677"/>
                <a:gd name="connsiteX1" fmla="*/ 1141015 w 1141015"/>
                <a:gd name="connsiteY1" fmla="*/ 0 h 361677"/>
                <a:gd name="connsiteX2" fmla="*/ 1141015 w 1141015"/>
                <a:gd name="connsiteY2" fmla="*/ 361677 h 361677"/>
                <a:gd name="connsiteX3" fmla="*/ 0 w 1141015"/>
                <a:gd name="connsiteY3" fmla="*/ 361677 h 361677"/>
                <a:gd name="connsiteX4" fmla="*/ 0 w 1141015"/>
                <a:gd name="connsiteY4" fmla="*/ 0 h 361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015" h="361677">
                  <a:moveTo>
                    <a:pt x="0" y="0"/>
                  </a:moveTo>
                  <a:lnTo>
                    <a:pt x="1141015" y="0"/>
                  </a:lnTo>
                  <a:lnTo>
                    <a:pt x="1141015" y="361677"/>
                  </a:lnTo>
                  <a:lnTo>
                    <a:pt x="0" y="361677"/>
                  </a:lnTo>
                  <a:lnTo>
                    <a:pt x="0" y="0"/>
                  </a:lnTo>
                  <a:close/>
                </a:path>
              </a:pathLst>
            </a:custGeom>
            <a:solidFill>
              <a:srgbClr val="00AC8C"/>
            </a:solidFill>
            <a:ln>
              <a:solidFill>
                <a:srgbClr val="00AC8C"/>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fr-FR" sz="1400" b="1" kern="1200" dirty="0"/>
                <a:t>Traiter les demandes </a:t>
              </a:r>
              <a:br>
                <a:rPr lang="fr-FR" sz="1400" b="1" kern="1200" dirty="0"/>
              </a:br>
              <a:r>
                <a:rPr lang="fr-FR" sz="1400" b="1" kern="1200" dirty="0"/>
                <a:t>de formations</a:t>
              </a:r>
              <a:endParaRPr lang="fr-FR" sz="1400" kern="1200" dirty="0"/>
            </a:p>
          </p:txBody>
        </p:sp>
        <p:sp>
          <p:nvSpPr>
            <p:cNvPr id="122" name="Forme libre : forme 11">
              <a:extLst>
                <a:ext uri="{FF2B5EF4-FFF2-40B4-BE49-F238E27FC236}">
                  <a16:creationId xmlns:a16="http://schemas.microsoft.com/office/drawing/2014/main" id="{027DF700-6E75-4BAE-9D44-C96C9659959C}"/>
                </a:ext>
              </a:extLst>
            </p:cNvPr>
            <p:cNvSpPr/>
            <p:nvPr/>
          </p:nvSpPr>
          <p:spPr>
            <a:xfrm>
              <a:off x="5160698" y="2718839"/>
              <a:ext cx="1644982" cy="1620568"/>
            </a:xfrm>
            <a:custGeom>
              <a:avLst/>
              <a:gdLst>
                <a:gd name="connsiteX0" fmla="*/ 0 w 1141015"/>
                <a:gd name="connsiteY0" fmla="*/ 0 h 1026801"/>
                <a:gd name="connsiteX1" fmla="*/ 1141015 w 1141015"/>
                <a:gd name="connsiteY1" fmla="*/ 0 h 1026801"/>
                <a:gd name="connsiteX2" fmla="*/ 1141015 w 1141015"/>
                <a:gd name="connsiteY2" fmla="*/ 1026801 h 1026801"/>
                <a:gd name="connsiteX3" fmla="*/ 0 w 1141015"/>
                <a:gd name="connsiteY3" fmla="*/ 1026801 h 1026801"/>
                <a:gd name="connsiteX4" fmla="*/ 0 w 1141015"/>
                <a:gd name="connsiteY4" fmla="*/ 0 h 102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015" h="1026801">
                  <a:moveTo>
                    <a:pt x="0" y="0"/>
                  </a:moveTo>
                  <a:lnTo>
                    <a:pt x="1141015" y="0"/>
                  </a:lnTo>
                  <a:lnTo>
                    <a:pt x="1141015" y="1026801"/>
                  </a:lnTo>
                  <a:lnTo>
                    <a:pt x="0" y="1026801"/>
                  </a:lnTo>
                  <a:lnTo>
                    <a:pt x="0" y="0"/>
                  </a:lnTo>
                  <a:close/>
                </a:path>
              </a:pathLst>
            </a:custGeom>
            <a:solidFill>
              <a:srgbClr val="E3F5F1">
                <a:alpha val="89804"/>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82563" lvl="1" indent="-182563" algn="l" defTabSz="444500">
                <a:lnSpc>
                  <a:spcPct val="90000"/>
                </a:lnSpc>
                <a:spcBef>
                  <a:spcPct val="0"/>
                </a:spcBef>
                <a:spcAft>
                  <a:spcPct val="15000"/>
                </a:spcAft>
                <a:buChar char="•"/>
              </a:pPr>
              <a:endParaRPr lang="fr-FR" sz="1000" kern="1200" dirty="0"/>
            </a:p>
            <a:p>
              <a:pPr marL="182563" lvl="1" indent="-182563" algn="l" defTabSz="444500">
                <a:lnSpc>
                  <a:spcPct val="90000"/>
                </a:lnSpc>
                <a:spcBef>
                  <a:spcPct val="0"/>
                </a:spcBef>
                <a:spcAft>
                  <a:spcPct val="15000"/>
                </a:spcAft>
                <a:buClr>
                  <a:srgbClr val="00AC8C"/>
                </a:buClr>
                <a:buFont typeface="Calibri" panose="020F0502020204030204" pitchFamily="34" charset="0"/>
                <a:buChar char="&gt;"/>
              </a:pPr>
              <a:r>
                <a:rPr lang="fr-FR" sz="1400" kern="1200" dirty="0"/>
                <a:t>Collecte et </a:t>
              </a:r>
              <a:r>
                <a:rPr lang="fr-FR" sz="1400" b="1" kern="1200" dirty="0"/>
                <a:t>validation des demandes de formation </a:t>
              </a:r>
              <a:r>
                <a:rPr lang="fr-FR" sz="1400" kern="1200" dirty="0"/>
                <a:t>des agents</a:t>
              </a:r>
            </a:p>
            <a:p>
              <a:pPr marL="182563" lvl="1" indent="-182563" algn="l" defTabSz="444500">
                <a:lnSpc>
                  <a:spcPct val="90000"/>
                </a:lnSpc>
                <a:spcBef>
                  <a:spcPct val="0"/>
                </a:spcBef>
                <a:spcAft>
                  <a:spcPct val="15000"/>
                </a:spcAft>
                <a:buClr>
                  <a:srgbClr val="00AC8C"/>
                </a:buClr>
                <a:buFont typeface="Calibri" panose="020F0502020204030204" pitchFamily="34" charset="0"/>
                <a:buChar char="&gt;"/>
              </a:pPr>
              <a:r>
                <a:rPr lang="fr-FR" sz="1400" dirty="0"/>
                <a:t>Consultation de l’</a:t>
              </a:r>
              <a:r>
                <a:rPr lang="fr-FR" sz="1400" b="1" dirty="0"/>
                <a:t>historique</a:t>
              </a:r>
              <a:r>
                <a:rPr lang="fr-FR" sz="1400" dirty="0"/>
                <a:t> des formations des agents</a:t>
              </a:r>
              <a:endParaRPr lang="fr-FR" sz="1400" kern="1200" dirty="0"/>
            </a:p>
          </p:txBody>
        </p:sp>
        <p:sp>
          <p:nvSpPr>
            <p:cNvPr id="123" name="Forme libre : forme 12">
              <a:extLst>
                <a:ext uri="{FF2B5EF4-FFF2-40B4-BE49-F238E27FC236}">
                  <a16:creationId xmlns:a16="http://schemas.microsoft.com/office/drawing/2014/main" id="{2D1ADF6D-FD35-44A6-AEAB-570B42A8F6C2}"/>
                </a:ext>
              </a:extLst>
            </p:cNvPr>
            <p:cNvSpPr/>
            <p:nvPr/>
          </p:nvSpPr>
          <p:spPr>
            <a:xfrm>
              <a:off x="7035979" y="1946500"/>
              <a:ext cx="1644982" cy="772336"/>
            </a:xfrm>
            <a:custGeom>
              <a:avLst/>
              <a:gdLst>
                <a:gd name="connsiteX0" fmla="*/ 0 w 1141015"/>
                <a:gd name="connsiteY0" fmla="*/ 0 h 361677"/>
                <a:gd name="connsiteX1" fmla="*/ 1141015 w 1141015"/>
                <a:gd name="connsiteY1" fmla="*/ 0 h 361677"/>
                <a:gd name="connsiteX2" fmla="*/ 1141015 w 1141015"/>
                <a:gd name="connsiteY2" fmla="*/ 361677 h 361677"/>
                <a:gd name="connsiteX3" fmla="*/ 0 w 1141015"/>
                <a:gd name="connsiteY3" fmla="*/ 361677 h 361677"/>
                <a:gd name="connsiteX4" fmla="*/ 0 w 1141015"/>
                <a:gd name="connsiteY4" fmla="*/ 0 h 361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015" h="361677">
                  <a:moveTo>
                    <a:pt x="0" y="0"/>
                  </a:moveTo>
                  <a:lnTo>
                    <a:pt x="1141015" y="0"/>
                  </a:lnTo>
                  <a:lnTo>
                    <a:pt x="1141015" y="361677"/>
                  </a:lnTo>
                  <a:lnTo>
                    <a:pt x="0" y="361677"/>
                  </a:lnTo>
                  <a:lnTo>
                    <a:pt x="0" y="0"/>
                  </a:lnTo>
                  <a:close/>
                </a:path>
              </a:pathLst>
            </a:custGeom>
            <a:solidFill>
              <a:srgbClr val="00AC8C"/>
            </a:solidFill>
            <a:ln>
              <a:solidFill>
                <a:srgbClr val="00AC8C"/>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fr-FR" sz="1400" b="1" kern="1200" dirty="0"/>
                <a:t>Mettre en œuvre</a:t>
              </a:r>
              <a:r>
                <a:rPr lang="fr-FR" sz="1400" b="1" dirty="0"/>
                <a:t/>
              </a:r>
              <a:br>
                <a:rPr lang="fr-FR" sz="1400" b="1" dirty="0"/>
              </a:br>
              <a:r>
                <a:rPr lang="fr-FR" sz="1400" kern="1200" dirty="0"/>
                <a:t>les actions</a:t>
              </a:r>
            </a:p>
          </p:txBody>
        </p:sp>
        <p:sp>
          <p:nvSpPr>
            <p:cNvPr id="124" name="Forme libre : forme 13">
              <a:extLst>
                <a:ext uri="{FF2B5EF4-FFF2-40B4-BE49-F238E27FC236}">
                  <a16:creationId xmlns:a16="http://schemas.microsoft.com/office/drawing/2014/main" id="{2F9D57AB-9B5E-4091-AAEE-F6E8376C7660}"/>
                </a:ext>
              </a:extLst>
            </p:cNvPr>
            <p:cNvSpPr/>
            <p:nvPr/>
          </p:nvSpPr>
          <p:spPr>
            <a:xfrm>
              <a:off x="7035979" y="2718839"/>
              <a:ext cx="1644982" cy="1620568"/>
            </a:xfrm>
            <a:custGeom>
              <a:avLst/>
              <a:gdLst>
                <a:gd name="connsiteX0" fmla="*/ 0 w 1141015"/>
                <a:gd name="connsiteY0" fmla="*/ 0 h 1026801"/>
                <a:gd name="connsiteX1" fmla="*/ 1141015 w 1141015"/>
                <a:gd name="connsiteY1" fmla="*/ 0 h 1026801"/>
                <a:gd name="connsiteX2" fmla="*/ 1141015 w 1141015"/>
                <a:gd name="connsiteY2" fmla="*/ 1026801 h 1026801"/>
                <a:gd name="connsiteX3" fmla="*/ 0 w 1141015"/>
                <a:gd name="connsiteY3" fmla="*/ 1026801 h 1026801"/>
                <a:gd name="connsiteX4" fmla="*/ 0 w 1141015"/>
                <a:gd name="connsiteY4" fmla="*/ 0 h 102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015" h="1026801">
                  <a:moveTo>
                    <a:pt x="0" y="0"/>
                  </a:moveTo>
                  <a:lnTo>
                    <a:pt x="1141015" y="0"/>
                  </a:lnTo>
                  <a:lnTo>
                    <a:pt x="1141015" y="1026801"/>
                  </a:lnTo>
                  <a:lnTo>
                    <a:pt x="0" y="1026801"/>
                  </a:lnTo>
                  <a:lnTo>
                    <a:pt x="0" y="0"/>
                  </a:lnTo>
                  <a:close/>
                </a:path>
              </a:pathLst>
            </a:custGeom>
            <a:solidFill>
              <a:srgbClr val="E3F5F1">
                <a:alpha val="89804"/>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82563" lvl="1" indent="-182563" algn="l" defTabSz="444500">
                <a:lnSpc>
                  <a:spcPct val="90000"/>
                </a:lnSpc>
                <a:spcBef>
                  <a:spcPct val="0"/>
                </a:spcBef>
                <a:spcAft>
                  <a:spcPct val="15000"/>
                </a:spcAft>
                <a:buChar char="•"/>
              </a:pPr>
              <a:endParaRPr lang="fr-FR" sz="1000" kern="1200" dirty="0"/>
            </a:p>
            <a:p>
              <a:pPr marL="182563" lvl="1" indent="-182563" algn="l" defTabSz="444500">
                <a:lnSpc>
                  <a:spcPct val="90000"/>
                </a:lnSpc>
                <a:spcBef>
                  <a:spcPct val="0"/>
                </a:spcBef>
                <a:spcAft>
                  <a:spcPct val="15000"/>
                </a:spcAft>
                <a:buClr>
                  <a:srgbClr val="00AC8C"/>
                </a:buClr>
                <a:buFont typeface="Calibri" panose="020F0502020204030204" pitchFamily="34" charset="0"/>
                <a:buChar char="&gt;"/>
              </a:pPr>
              <a:r>
                <a:rPr lang="fr-FR" sz="1400" kern="1200" dirty="0"/>
                <a:t>Gestion des </a:t>
              </a:r>
              <a:r>
                <a:rPr lang="fr-FR" sz="1400" b="1" kern="1200" dirty="0"/>
                <a:t>inscriptions</a:t>
              </a:r>
              <a:r>
                <a:rPr lang="fr-FR" sz="1400" kern="1200" dirty="0"/>
                <a:t> et des </a:t>
              </a:r>
              <a:r>
                <a:rPr lang="fr-FR" sz="1400" b="1" kern="1200" dirty="0"/>
                <a:t>convocations</a:t>
              </a:r>
            </a:p>
            <a:p>
              <a:pPr marL="182563" lvl="1" indent="-182563" algn="l" defTabSz="444500">
                <a:lnSpc>
                  <a:spcPct val="90000"/>
                </a:lnSpc>
                <a:spcBef>
                  <a:spcPct val="0"/>
                </a:spcBef>
                <a:spcAft>
                  <a:spcPct val="15000"/>
                </a:spcAft>
                <a:buClr>
                  <a:srgbClr val="00AC8C"/>
                </a:buClr>
                <a:buFont typeface="Calibri" panose="020F0502020204030204" pitchFamily="34" charset="0"/>
                <a:buChar char="&gt;"/>
              </a:pPr>
              <a:r>
                <a:rPr lang="fr-FR" sz="1400" kern="1200" dirty="0"/>
                <a:t>Saisie des présences</a:t>
              </a:r>
            </a:p>
            <a:p>
              <a:pPr marL="182563" lvl="1" indent="-182563" algn="l" defTabSz="444500">
                <a:lnSpc>
                  <a:spcPct val="90000"/>
                </a:lnSpc>
                <a:spcBef>
                  <a:spcPct val="0"/>
                </a:spcBef>
                <a:spcAft>
                  <a:spcPct val="15000"/>
                </a:spcAft>
                <a:buClr>
                  <a:srgbClr val="00AC8C"/>
                </a:buClr>
                <a:buFont typeface="Calibri" panose="020F0502020204030204" pitchFamily="34" charset="0"/>
                <a:buChar char="&gt;"/>
              </a:pPr>
              <a:r>
                <a:rPr lang="fr-FR" sz="1400" dirty="0"/>
                <a:t>Gestion des </a:t>
              </a:r>
              <a:r>
                <a:rPr lang="fr-FR" sz="1400" b="1" dirty="0"/>
                <a:t>attestations</a:t>
              </a:r>
              <a:endParaRPr lang="fr-FR" sz="1400" b="1" kern="1200" dirty="0"/>
            </a:p>
            <a:p>
              <a:pPr marL="182563" lvl="1" indent="-182563" algn="l" defTabSz="444500">
                <a:lnSpc>
                  <a:spcPct val="90000"/>
                </a:lnSpc>
                <a:spcBef>
                  <a:spcPct val="0"/>
                </a:spcBef>
                <a:spcAft>
                  <a:spcPct val="15000"/>
                </a:spcAft>
                <a:buClr>
                  <a:srgbClr val="00AC8C"/>
                </a:buClr>
                <a:buFont typeface="Calibri" panose="020F0502020204030204" pitchFamily="34" charset="0"/>
                <a:buChar char="&gt;"/>
              </a:pPr>
              <a:endParaRPr lang="fr-FR" sz="1000" kern="1200" dirty="0"/>
            </a:p>
          </p:txBody>
        </p:sp>
        <p:sp>
          <p:nvSpPr>
            <p:cNvPr id="125" name="Forme libre : forme 14">
              <a:extLst>
                <a:ext uri="{FF2B5EF4-FFF2-40B4-BE49-F238E27FC236}">
                  <a16:creationId xmlns:a16="http://schemas.microsoft.com/office/drawing/2014/main" id="{C1A09D42-28A0-4F4C-9F3E-404A0C61DFDC}"/>
                </a:ext>
              </a:extLst>
            </p:cNvPr>
            <p:cNvSpPr/>
            <p:nvPr/>
          </p:nvSpPr>
          <p:spPr>
            <a:xfrm>
              <a:off x="8911258" y="1946500"/>
              <a:ext cx="1644982" cy="772336"/>
            </a:xfrm>
            <a:custGeom>
              <a:avLst/>
              <a:gdLst>
                <a:gd name="connsiteX0" fmla="*/ 0 w 1141015"/>
                <a:gd name="connsiteY0" fmla="*/ 0 h 361677"/>
                <a:gd name="connsiteX1" fmla="*/ 1141015 w 1141015"/>
                <a:gd name="connsiteY1" fmla="*/ 0 h 361677"/>
                <a:gd name="connsiteX2" fmla="*/ 1141015 w 1141015"/>
                <a:gd name="connsiteY2" fmla="*/ 361677 h 361677"/>
                <a:gd name="connsiteX3" fmla="*/ 0 w 1141015"/>
                <a:gd name="connsiteY3" fmla="*/ 361677 h 361677"/>
                <a:gd name="connsiteX4" fmla="*/ 0 w 1141015"/>
                <a:gd name="connsiteY4" fmla="*/ 0 h 361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015" h="361677">
                  <a:moveTo>
                    <a:pt x="0" y="0"/>
                  </a:moveTo>
                  <a:lnTo>
                    <a:pt x="1141015" y="0"/>
                  </a:lnTo>
                  <a:lnTo>
                    <a:pt x="1141015" y="361677"/>
                  </a:lnTo>
                  <a:lnTo>
                    <a:pt x="0" y="361677"/>
                  </a:lnTo>
                  <a:lnTo>
                    <a:pt x="0" y="0"/>
                  </a:lnTo>
                  <a:close/>
                </a:path>
              </a:pathLst>
            </a:custGeom>
            <a:solidFill>
              <a:srgbClr val="00AC8C"/>
            </a:solidFill>
            <a:ln>
              <a:solidFill>
                <a:srgbClr val="00AC8C"/>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fr-FR" sz="1400" b="1" kern="1200" dirty="0"/>
                <a:t>Analyser</a:t>
              </a:r>
              <a:r>
                <a:rPr lang="fr-FR" sz="1400" b="1" dirty="0"/>
                <a:t/>
              </a:r>
              <a:br>
                <a:rPr lang="fr-FR" sz="1400" b="1" dirty="0"/>
              </a:br>
              <a:r>
                <a:rPr lang="fr-FR" sz="1400" kern="1200" dirty="0"/>
                <a:t>la formation</a:t>
              </a:r>
            </a:p>
          </p:txBody>
        </p:sp>
        <p:sp>
          <p:nvSpPr>
            <p:cNvPr id="126" name="Forme libre : forme 15">
              <a:extLst>
                <a:ext uri="{FF2B5EF4-FFF2-40B4-BE49-F238E27FC236}">
                  <a16:creationId xmlns:a16="http://schemas.microsoft.com/office/drawing/2014/main" id="{03FC58AF-9B0E-48F1-9ACC-BBFAAC5C492F}"/>
                </a:ext>
              </a:extLst>
            </p:cNvPr>
            <p:cNvSpPr/>
            <p:nvPr/>
          </p:nvSpPr>
          <p:spPr>
            <a:xfrm>
              <a:off x="8911258" y="2718838"/>
              <a:ext cx="1644982" cy="1620569"/>
            </a:xfrm>
            <a:custGeom>
              <a:avLst/>
              <a:gdLst>
                <a:gd name="connsiteX0" fmla="*/ 0 w 1141015"/>
                <a:gd name="connsiteY0" fmla="*/ 0 h 1026801"/>
                <a:gd name="connsiteX1" fmla="*/ 1141015 w 1141015"/>
                <a:gd name="connsiteY1" fmla="*/ 0 h 1026801"/>
                <a:gd name="connsiteX2" fmla="*/ 1141015 w 1141015"/>
                <a:gd name="connsiteY2" fmla="*/ 1026801 h 1026801"/>
                <a:gd name="connsiteX3" fmla="*/ 0 w 1141015"/>
                <a:gd name="connsiteY3" fmla="*/ 1026801 h 1026801"/>
                <a:gd name="connsiteX4" fmla="*/ 0 w 1141015"/>
                <a:gd name="connsiteY4" fmla="*/ 0 h 102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015" h="1026801">
                  <a:moveTo>
                    <a:pt x="0" y="0"/>
                  </a:moveTo>
                  <a:lnTo>
                    <a:pt x="1141015" y="0"/>
                  </a:lnTo>
                  <a:lnTo>
                    <a:pt x="1141015" y="1026801"/>
                  </a:lnTo>
                  <a:lnTo>
                    <a:pt x="0" y="1026801"/>
                  </a:lnTo>
                  <a:lnTo>
                    <a:pt x="0" y="0"/>
                  </a:lnTo>
                  <a:close/>
                </a:path>
              </a:pathLst>
            </a:custGeom>
            <a:solidFill>
              <a:srgbClr val="E3F5F1">
                <a:alpha val="89804"/>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82563" lvl="1" indent="-182563" algn="l" defTabSz="444500">
                <a:lnSpc>
                  <a:spcPct val="90000"/>
                </a:lnSpc>
                <a:spcBef>
                  <a:spcPct val="0"/>
                </a:spcBef>
                <a:spcAft>
                  <a:spcPct val="15000"/>
                </a:spcAft>
                <a:buChar char="•"/>
              </a:pPr>
              <a:endParaRPr lang="fr-FR" sz="1000" kern="1200" dirty="0"/>
            </a:p>
            <a:p>
              <a:pPr marL="182563" lvl="1" indent="-182563" algn="l" defTabSz="444500">
                <a:lnSpc>
                  <a:spcPct val="90000"/>
                </a:lnSpc>
                <a:spcBef>
                  <a:spcPct val="0"/>
                </a:spcBef>
                <a:spcAft>
                  <a:spcPct val="15000"/>
                </a:spcAft>
                <a:buClr>
                  <a:srgbClr val="00AC8C"/>
                </a:buClr>
                <a:buFont typeface="Calibri" panose="020F0502020204030204" pitchFamily="34" charset="0"/>
                <a:buChar char="&gt;"/>
              </a:pPr>
              <a:r>
                <a:rPr lang="fr-FR" sz="1400" kern="1200" dirty="0"/>
                <a:t>Analyse des différentes informations via la consultation du résultat des requêtes</a:t>
              </a:r>
            </a:p>
          </p:txBody>
        </p:sp>
        <p:sp>
          <p:nvSpPr>
            <p:cNvPr id="127" name="Triangle isocèle 126">
              <a:extLst>
                <a:ext uri="{FF2B5EF4-FFF2-40B4-BE49-F238E27FC236}">
                  <a16:creationId xmlns:a16="http://schemas.microsoft.com/office/drawing/2014/main" id="{0AEAB847-D8F0-40D8-AE68-9B6451B7E9D7}"/>
                </a:ext>
              </a:extLst>
            </p:cNvPr>
            <p:cNvSpPr/>
            <p:nvPr/>
          </p:nvSpPr>
          <p:spPr>
            <a:xfrm rot="5400000">
              <a:off x="2916134" y="2254577"/>
              <a:ext cx="396000" cy="180000"/>
            </a:xfrm>
            <a:prstGeom prst="triangle">
              <a:avLst/>
            </a:prstGeom>
            <a:solidFill>
              <a:srgbClr val="00AC8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8" name="Triangle isocèle 127">
              <a:extLst>
                <a:ext uri="{FF2B5EF4-FFF2-40B4-BE49-F238E27FC236}">
                  <a16:creationId xmlns:a16="http://schemas.microsoft.com/office/drawing/2014/main" id="{D48FF7BF-94A3-4E8B-A805-140A1556EFDE}"/>
                </a:ext>
              </a:extLst>
            </p:cNvPr>
            <p:cNvSpPr/>
            <p:nvPr/>
          </p:nvSpPr>
          <p:spPr>
            <a:xfrm rot="5400000">
              <a:off x="4788027" y="2254577"/>
              <a:ext cx="396000" cy="180000"/>
            </a:xfrm>
            <a:prstGeom prst="triangle">
              <a:avLst/>
            </a:prstGeom>
            <a:solidFill>
              <a:srgbClr val="00AC8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9" name="Triangle isocèle 128">
              <a:extLst>
                <a:ext uri="{FF2B5EF4-FFF2-40B4-BE49-F238E27FC236}">
                  <a16:creationId xmlns:a16="http://schemas.microsoft.com/office/drawing/2014/main" id="{07A67A52-DD1B-4462-9544-F9DB3421B312}"/>
                </a:ext>
              </a:extLst>
            </p:cNvPr>
            <p:cNvSpPr/>
            <p:nvPr/>
          </p:nvSpPr>
          <p:spPr>
            <a:xfrm rot="5400000">
              <a:off x="6673468" y="2254577"/>
              <a:ext cx="396000" cy="180000"/>
            </a:xfrm>
            <a:prstGeom prst="triangle">
              <a:avLst/>
            </a:prstGeom>
            <a:solidFill>
              <a:srgbClr val="00AC8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0" name="Triangle isocèle 129">
              <a:extLst>
                <a:ext uri="{FF2B5EF4-FFF2-40B4-BE49-F238E27FC236}">
                  <a16:creationId xmlns:a16="http://schemas.microsoft.com/office/drawing/2014/main" id="{853374FC-EDF8-4EB0-ACAE-A4F19CF393C9}"/>
                </a:ext>
              </a:extLst>
            </p:cNvPr>
            <p:cNvSpPr/>
            <p:nvPr/>
          </p:nvSpPr>
          <p:spPr>
            <a:xfrm rot="5400000">
              <a:off x="8538589" y="2254577"/>
              <a:ext cx="396000" cy="180000"/>
            </a:xfrm>
            <a:prstGeom prst="triangle">
              <a:avLst/>
            </a:prstGeom>
            <a:solidFill>
              <a:srgbClr val="00AC8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31" name="Groupe 130">
              <a:extLst>
                <a:ext uri="{FF2B5EF4-FFF2-40B4-BE49-F238E27FC236}">
                  <a16:creationId xmlns:a16="http://schemas.microsoft.com/office/drawing/2014/main" id="{6709CBB6-ECB8-43B6-835F-1F7624576DF1}"/>
                </a:ext>
              </a:extLst>
            </p:cNvPr>
            <p:cNvGrpSpPr/>
            <p:nvPr/>
          </p:nvGrpSpPr>
          <p:grpSpPr>
            <a:xfrm>
              <a:off x="7588468" y="1477542"/>
              <a:ext cx="540000" cy="540000"/>
              <a:chOff x="7533937" y="1342463"/>
              <a:chExt cx="540000" cy="540000"/>
            </a:xfrm>
          </p:grpSpPr>
          <p:sp>
            <p:nvSpPr>
              <p:cNvPr id="144" name="Ellipse 143">
                <a:extLst>
                  <a:ext uri="{FF2B5EF4-FFF2-40B4-BE49-F238E27FC236}">
                    <a16:creationId xmlns:a16="http://schemas.microsoft.com/office/drawing/2014/main" id="{CDB8680B-C317-4C47-9002-6F7388621356}"/>
                  </a:ext>
                </a:extLst>
              </p:cNvPr>
              <p:cNvSpPr/>
              <p:nvPr/>
            </p:nvSpPr>
            <p:spPr>
              <a:xfrm>
                <a:off x="7533937" y="1342463"/>
                <a:ext cx="540000" cy="540000"/>
              </a:xfrm>
              <a:prstGeom prst="ellipse">
                <a:avLst/>
              </a:prstGeom>
              <a:solidFill>
                <a:schemeClr val="bg1"/>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5" name="Freeform 548">
                <a:extLst>
                  <a:ext uri="{FF2B5EF4-FFF2-40B4-BE49-F238E27FC236}">
                    <a16:creationId xmlns:a16="http://schemas.microsoft.com/office/drawing/2014/main" id="{5879E76A-537C-447A-B077-AAA9C358A21B}"/>
                  </a:ext>
                </a:extLst>
              </p:cNvPr>
              <p:cNvSpPr/>
              <p:nvPr/>
            </p:nvSpPr>
            <p:spPr>
              <a:xfrm>
                <a:off x="7598627" y="1468816"/>
                <a:ext cx="430940" cy="287294"/>
              </a:xfrm>
              <a:custGeom>
                <a:avLst/>
                <a:gdLst>
                  <a:gd name="connsiteX0" fmla="*/ 149308 w 649060"/>
                  <a:gd name="connsiteY0" fmla="*/ 199451 h 432707"/>
                  <a:gd name="connsiteX1" fmla="*/ 311010 w 649060"/>
                  <a:gd name="connsiteY1" fmla="*/ 250440 h 432707"/>
                  <a:gd name="connsiteX2" fmla="*/ 324531 w 649060"/>
                  <a:gd name="connsiteY2" fmla="*/ 252412 h 432707"/>
                  <a:gd name="connsiteX3" fmla="*/ 338053 w 649060"/>
                  <a:gd name="connsiteY3" fmla="*/ 250440 h 432707"/>
                  <a:gd name="connsiteX4" fmla="*/ 499755 w 649060"/>
                  <a:gd name="connsiteY4" fmla="*/ 199451 h 432707"/>
                  <a:gd name="connsiteX5" fmla="*/ 504825 w 649060"/>
                  <a:gd name="connsiteY5" fmla="*/ 288471 h 432707"/>
                  <a:gd name="connsiteX6" fmla="*/ 481726 w 649060"/>
                  <a:gd name="connsiteY6" fmla="*/ 324530 h 432707"/>
                  <a:gd name="connsiteX7" fmla="*/ 415524 w 649060"/>
                  <a:gd name="connsiteY7" fmla="*/ 350870 h 432707"/>
                  <a:gd name="connsiteX8" fmla="*/ 324531 w 649060"/>
                  <a:gd name="connsiteY8" fmla="*/ 360589 h 432707"/>
                  <a:gd name="connsiteX9" fmla="*/ 233539 w 649060"/>
                  <a:gd name="connsiteY9" fmla="*/ 350870 h 432707"/>
                  <a:gd name="connsiteX10" fmla="*/ 167337 w 649060"/>
                  <a:gd name="connsiteY10" fmla="*/ 324530 h 432707"/>
                  <a:gd name="connsiteX11" fmla="*/ 144237 w 649060"/>
                  <a:gd name="connsiteY11" fmla="*/ 288471 h 432707"/>
                  <a:gd name="connsiteX12" fmla="*/ 324530 w 649060"/>
                  <a:gd name="connsiteY12" fmla="*/ 0 h 432707"/>
                  <a:gd name="connsiteX13" fmla="*/ 327347 w 649060"/>
                  <a:gd name="connsiteY13" fmla="*/ 282 h 432707"/>
                  <a:gd name="connsiteX14" fmla="*/ 642862 w 649060"/>
                  <a:gd name="connsiteY14" fmla="*/ 99444 h 432707"/>
                  <a:gd name="connsiteX15" fmla="*/ 649060 w 649060"/>
                  <a:gd name="connsiteY15" fmla="*/ 108177 h 432707"/>
                  <a:gd name="connsiteX16" fmla="*/ 642862 w 649060"/>
                  <a:gd name="connsiteY16" fmla="*/ 116910 h 432707"/>
                  <a:gd name="connsiteX17" fmla="*/ 327347 w 649060"/>
                  <a:gd name="connsiteY17" fmla="*/ 216072 h 432707"/>
                  <a:gd name="connsiteX18" fmla="*/ 324530 w 649060"/>
                  <a:gd name="connsiteY18" fmla="*/ 216354 h 432707"/>
                  <a:gd name="connsiteX19" fmla="*/ 321714 w 649060"/>
                  <a:gd name="connsiteY19" fmla="*/ 216072 h 432707"/>
                  <a:gd name="connsiteX20" fmla="*/ 138038 w 649060"/>
                  <a:gd name="connsiteY20" fmla="*/ 158039 h 432707"/>
                  <a:gd name="connsiteX21" fmla="*/ 118037 w 649060"/>
                  <a:gd name="connsiteY21" fmla="*/ 189450 h 432707"/>
                  <a:gd name="connsiteX22" fmla="*/ 108458 w 649060"/>
                  <a:gd name="connsiteY22" fmla="*/ 239735 h 432707"/>
                  <a:gd name="connsiteX23" fmla="*/ 126206 w 649060"/>
                  <a:gd name="connsiteY23" fmla="*/ 270442 h 432707"/>
                  <a:gd name="connsiteX24" fmla="*/ 109867 w 649060"/>
                  <a:gd name="connsiteY24" fmla="*/ 300585 h 432707"/>
                  <a:gd name="connsiteX25" fmla="*/ 126206 w 649060"/>
                  <a:gd name="connsiteY25" fmla="*/ 422566 h 432707"/>
                  <a:gd name="connsiteX26" fmla="*/ 123952 w 649060"/>
                  <a:gd name="connsiteY26" fmla="*/ 429608 h 432707"/>
                  <a:gd name="connsiteX27" fmla="*/ 117192 w 649060"/>
                  <a:gd name="connsiteY27" fmla="*/ 432707 h 432707"/>
                  <a:gd name="connsiteX28" fmla="*/ 63104 w 649060"/>
                  <a:gd name="connsiteY28" fmla="*/ 432707 h 432707"/>
                  <a:gd name="connsiteX29" fmla="*/ 56342 w 649060"/>
                  <a:gd name="connsiteY29" fmla="*/ 429608 h 432707"/>
                  <a:gd name="connsiteX30" fmla="*/ 54088 w 649060"/>
                  <a:gd name="connsiteY30" fmla="*/ 422566 h 432707"/>
                  <a:gd name="connsiteX31" fmla="*/ 70427 w 649060"/>
                  <a:gd name="connsiteY31" fmla="*/ 300585 h 432707"/>
                  <a:gd name="connsiteX32" fmla="*/ 54088 w 649060"/>
                  <a:gd name="connsiteY32" fmla="*/ 270442 h 432707"/>
                  <a:gd name="connsiteX33" fmla="*/ 72399 w 649060"/>
                  <a:gd name="connsiteY33" fmla="*/ 239172 h 432707"/>
                  <a:gd name="connsiteX34" fmla="*/ 100007 w 649060"/>
                  <a:gd name="connsiteY34" fmla="*/ 146208 h 432707"/>
                  <a:gd name="connsiteX35" fmla="*/ 6198 w 649060"/>
                  <a:gd name="connsiteY35" fmla="*/ 116910 h 432707"/>
                  <a:gd name="connsiteX36" fmla="*/ 0 w 649060"/>
                  <a:gd name="connsiteY36" fmla="*/ 108177 h 432707"/>
                  <a:gd name="connsiteX37" fmla="*/ 6198 w 649060"/>
                  <a:gd name="connsiteY37" fmla="*/ 99444 h 432707"/>
                  <a:gd name="connsiteX38" fmla="*/ 321714 w 649060"/>
                  <a:gd name="connsiteY38" fmla="*/ 282 h 432707"/>
                  <a:gd name="connsiteX39" fmla="*/ 324530 w 649060"/>
                  <a:gd name="connsiteY39"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060" h="432707">
                    <a:moveTo>
                      <a:pt x="149308" y="199451"/>
                    </a:moveTo>
                    <a:lnTo>
                      <a:pt x="311010" y="250440"/>
                    </a:lnTo>
                    <a:cubicBezTo>
                      <a:pt x="315141" y="251755"/>
                      <a:pt x="319649" y="252412"/>
                      <a:pt x="324531" y="252412"/>
                    </a:cubicBezTo>
                    <a:cubicBezTo>
                      <a:pt x="329414" y="252412"/>
                      <a:pt x="333921" y="251755"/>
                      <a:pt x="338053" y="250440"/>
                    </a:cubicBezTo>
                    <a:lnTo>
                      <a:pt x="499755" y="199451"/>
                    </a:lnTo>
                    <a:lnTo>
                      <a:pt x="504825" y="288471"/>
                    </a:lnTo>
                    <a:cubicBezTo>
                      <a:pt x="505577" y="301430"/>
                      <a:pt x="497878" y="313450"/>
                      <a:pt x="481726" y="324530"/>
                    </a:cubicBezTo>
                    <a:cubicBezTo>
                      <a:pt x="465575" y="335611"/>
                      <a:pt x="443507" y="344391"/>
                      <a:pt x="415524" y="350870"/>
                    </a:cubicBezTo>
                    <a:cubicBezTo>
                      <a:pt x="387540" y="357350"/>
                      <a:pt x="357210" y="360589"/>
                      <a:pt x="324531" y="360589"/>
                    </a:cubicBezTo>
                    <a:cubicBezTo>
                      <a:pt x="291852" y="360589"/>
                      <a:pt x="261522" y="357350"/>
                      <a:pt x="233539" y="350870"/>
                    </a:cubicBezTo>
                    <a:cubicBezTo>
                      <a:pt x="205556" y="344391"/>
                      <a:pt x="183488" y="335611"/>
                      <a:pt x="167337" y="324530"/>
                    </a:cubicBezTo>
                    <a:cubicBezTo>
                      <a:pt x="151186" y="313450"/>
                      <a:pt x="143485" y="301430"/>
                      <a:pt x="144237" y="288471"/>
                    </a:cubicBezTo>
                    <a:close/>
                    <a:moveTo>
                      <a:pt x="324530" y="0"/>
                    </a:moveTo>
                    <a:cubicBezTo>
                      <a:pt x="325658" y="0"/>
                      <a:pt x="326596" y="94"/>
                      <a:pt x="327347" y="282"/>
                    </a:cubicBezTo>
                    <a:lnTo>
                      <a:pt x="642862" y="99444"/>
                    </a:lnTo>
                    <a:cubicBezTo>
                      <a:pt x="646994" y="100946"/>
                      <a:pt x="649060" y="103857"/>
                      <a:pt x="649060" y="108177"/>
                    </a:cubicBezTo>
                    <a:cubicBezTo>
                      <a:pt x="649060" y="112496"/>
                      <a:pt x="646994" y="115407"/>
                      <a:pt x="642862" y="116910"/>
                    </a:cubicBezTo>
                    <a:lnTo>
                      <a:pt x="327347" y="216072"/>
                    </a:lnTo>
                    <a:cubicBezTo>
                      <a:pt x="326596" y="216260"/>
                      <a:pt x="325658" y="216354"/>
                      <a:pt x="324530" y="216354"/>
                    </a:cubicBezTo>
                    <a:cubicBezTo>
                      <a:pt x="323403" y="216354"/>
                      <a:pt x="322465" y="216260"/>
                      <a:pt x="321714" y="216072"/>
                    </a:cubicBezTo>
                    <a:lnTo>
                      <a:pt x="138038" y="158039"/>
                    </a:lnTo>
                    <a:cubicBezTo>
                      <a:pt x="129962" y="164425"/>
                      <a:pt x="123295" y="174895"/>
                      <a:pt x="118037" y="189450"/>
                    </a:cubicBezTo>
                    <a:cubicBezTo>
                      <a:pt x="112778" y="204005"/>
                      <a:pt x="109585" y="220767"/>
                      <a:pt x="108458" y="239735"/>
                    </a:cubicBezTo>
                    <a:cubicBezTo>
                      <a:pt x="120291" y="246497"/>
                      <a:pt x="126206" y="256732"/>
                      <a:pt x="126206" y="270442"/>
                    </a:cubicBezTo>
                    <a:cubicBezTo>
                      <a:pt x="126206" y="283401"/>
                      <a:pt x="120761" y="293448"/>
                      <a:pt x="109867" y="300585"/>
                    </a:cubicBezTo>
                    <a:lnTo>
                      <a:pt x="126206" y="422566"/>
                    </a:lnTo>
                    <a:cubicBezTo>
                      <a:pt x="126582" y="425195"/>
                      <a:pt x="125831" y="427542"/>
                      <a:pt x="123952" y="429608"/>
                    </a:cubicBezTo>
                    <a:cubicBezTo>
                      <a:pt x="122263" y="431674"/>
                      <a:pt x="120009" y="432707"/>
                      <a:pt x="117192" y="432707"/>
                    </a:cubicBezTo>
                    <a:lnTo>
                      <a:pt x="63104" y="432707"/>
                    </a:lnTo>
                    <a:cubicBezTo>
                      <a:pt x="60286" y="432707"/>
                      <a:pt x="58032" y="431674"/>
                      <a:pt x="56342" y="429608"/>
                    </a:cubicBezTo>
                    <a:cubicBezTo>
                      <a:pt x="54464" y="427542"/>
                      <a:pt x="53713" y="425195"/>
                      <a:pt x="54088" y="422566"/>
                    </a:cubicBezTo>
                    <a:lnTo>
                      <a:pt x="70427" y="300585"/>
                    </a:lnTo>
                    <a:cubicBezTo>
                      <a:pt x="59535" y="293448"/>
                      <a:pt x="54088" y="283401"/>
                      <a:pt x="54088" y="270442"/>
                    </a:cubicBezTo>
                    <a:cubicBezTo>
                      <a:pt x="54088" y="256732"/>
                      <a:pt x="60192" y="246309"/>
                      <a:pt x="72399" y="239172"/>
                    </a:cubicBezTo>
                    <a:cubicBezTo>
                      <a:pt x="74465" y="200296"/>
                      <a:pt x="83668" y="169308"/>
                      <a:pt x="100007" y="146208"/>
                    </a:cubicBezTo>
                    <a:lnTo>
                      <a:pt x="6198" y="116910"/>
                    </a:lnTo>
                    <a:cubicBezTo>
                      <a:pt x="2066" y="115407"/>
                      <a:pt x="0" y="112496"/>
                      <a:pt x="0" y="108177"/>
                    </a:cubicBezTo>
                    <a:cubicBezTo>
                      <a:pt x="0" y="103857"/>
                      <a:pt x="2066" y="100946"/>
                      <a:pt x="6198" y="99444"/>
                    </a:cubicBezTo>
                    <a:lnTo>
                      <a:pt x="321714" y="282"/>
                    </a:lnTo>
                    <a:cubicBezTo>
                      <a:pt x="322465" y="94"/>
                      <a:pt x="323403" y="0"/>
                      <a:pt x="324530" y="0"/>
                    </a:cubicBezTo>
                    <a:close/>
                  </a:path>
                </a:pathLst>
              </a:custGeom>
              <a:solidFill>
                <a:srgbClr val="00A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2" name="Groupe 131">
              <a:extLst>
                <a:ext uri="{FF2B5EF4-FFF2-40B4-BE49-F238E27FC236}">
                  <a16:creationId xmlns:a16="http://schemas.microsoft.com/office/drawing/2014/main" id="{D26B2E7C-E292-4820-9A05-817CC0D39B0F}"/>
                </a:ext>
              </a:extLst>
            </p:cNvPr>
            <p:cNvGrpSpPr/>
            <p:nvPr/>
          </p:nvGrpSpPr>
          <p:grpSpPr>
            <a:xfrm>
              <a:off x="9463749" y="1495570"/>
              <a:ext cx="540000" cy="540000"/>
              <a:chOff x="9463176" y="1407729"/>
              <a:chExt cx="540000" cy="540000"/>
            </a:xfrm>
          </p:grpSpPr>
          <p:sp>
            <p:nvSpPr>
              <p:cNvPr id="142" name="Ellipse 141">
                <a:extLst>
                  <a:ext uri="{FF2B5EF4-FFF2-40B4-BE49-F238E27FC236}">
                    <a16:creationId xmlns:a16="http://schemas.microsoft.com/office/drawing/2014/main" id="{A9E70011-05BE-4205-848E-8F9E5112E758}"/>
                  </a:ext>
                </a:extLst>
              </p:cNvPr>
              <p:cNvSpPr/>
              <p:nvPr/>
            </p:nvSpPr>
            <p:spPr>
              <a:xfrm>
                <a:off x="9463176" y="1407729"/>
                <a:ext cx="540000" cy="540000"/>
              </a:xfrm>
              <a:prstGeom prst="ellipse">
                <a:avLst/>
              </a:prstGeom>
              <a:solidFill>
                <a:schemeClr val="bg1"/>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3" name="Freeform 293">
                <a:extLst>
                  <a:ext uri="{FF2B5EF4-FFF2-40B4-BE49-F238E27FC236}">
                    <a16:creationId xmlns:a16="http://schemas.microsoft.com/office/drawing/2014/main" id="{1BC83041-9B36-4F59-9CAD-9575908DC232}"/>
                  </a:ext>
                </a:extLst>
              </p:cNvPr>
              <p:cNvSpPr/>
              <p:nvPr/>
            </p:nvSpPr>
            <p:spPr>
              <a:xfrm>
                <a:off x="9572131" y="1554360"/>
                <a:ext cx="322090" cy="246739"/>
              </a:xfrm>
              <a:custGeom>
                <a:avLst/>
                <a:gdLst/>
                <a:ahLst/>
                <a:cxnLst/>
                <a:rect l="l" t="t" r="r" b="b"/>
                <a:pathLst>
                  <a:path w="436652" h="334672">
                    <a:moveTo>
                      <a:pt x="371295" y="0"/>
                    </a:moveTo>
                    <a:cubicBezTo>
                      <a:pt x="378807" y="0"/>
                      <a:pt x="385192" y="2630"/>
                      <a:pt x="390451" y="7888"/>
                    </a:cubicBezTo>
                    <a:lnTo>
                      <a:pt x="428764" y="46201"/>
                    </a:lnTo>
                    <a:cubicBezTo>
                      <a:pt x="434022" y="51459"/>
                      <a:pt x="436652" y="57845"/>
                      <a:pt x="436652" y="65357"/>
                    </a:cubicBezTo>
                    <a:cubicBezTo>
                      <a:pt x="436652" y="72869"/>
                      <a:pt x="434022" y="79255"/>
                      <a:pt x="428764" y="84513"/>
                    </a:cubicBezTo>
                    <a:lnTo>
                      <a:pt x="224806" y="288472"/>
                    </a:lnTo>
                    <a:lnTo>
                      <a:pt x="186494" y="326784"/>
                    </a:lnTo>
                    <a:cubicBezTo>
                      <a:pt x="181234" y="332043"/>
                      <a:pt x="174848" y="334672"/>
                      <a:pt x="167337" y="334672"/>
                    </a:cubicBezTo>
                    <a:cubicBezTo>
                      <a:pt x="159824" y="334672"/>
                      <a:pt x="153439" y="332043"/>
                      <a:pt x="148180" y="326784"/>
                    </a:cubicBezTo>
                    <a:lnTo>
                      <a:pt x="109868" y="288472"/>
                    </a:lnTo>
                    <a:lnTo>
                      <a:pt x="7888" y="186492"/>
                    </a:lnTo>
                    <a:cubicBezTo>
                      <a:pt x="2630" y="181234"/>
                      <a:pt x="0" y="174849"/>
                      <a:pt x="0" y="167336"/>
                    </a:cubicBezTo>
                    <a:cubicBezTo>
                      <a:pt x="0" y="159824"/>
                      <a:pt x="2630" y="153439"/>
                      <a:pt x="7888" y="148180"/>
                    </a:cubicBezTo>
                    <a:lnTo>
                      <a:pt x="46202" y="109867"/>
                    </a:lnTo>
                    <a:cubicBezTo>
                      <a:pt x="51460" y="104609"/>
                      <a:pt x="57845" y="101979"/>
                      <a:pt x="65358" y="101979"/>
                    </a:cubicBezTo>
                    <a:cubicBezTo>
                      <a:pt x="72870" y="101979"/>
                      <a:pt x="79255" y="104609"/>
                      <a:pt x="84514" y="109867"/>
                    </a:cubicBezTo>
                    <a:lnTo>
                      <a:pt x="167337" y="192972"/>
                    </a:lnTo>
                    <a:lnTo>
                      <a:pt x="352139" y="7888"/>
                    </a:lnTo>
                    <a:cubicBezTo>
                      <a:pt x="357397" y="2630"/>
                      <a:pt x="363783" y="0"/>
                      <a:pt x="371295" y="0"/>
                    </a:cubicBezTo>
                    <a:close/>
                  </a:path>
                </a:pathLst>
              </a:custGeom>
              <a:solidFill>
                <a:srgbClr val="00A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33" name="Groupe 132">
              <a:extLst>
                <a:ext uri="{FF2B5EF4-FFF2-40B4-BE49-F238E27FC236}">
                  <a16:creationId xmlns:a16="http://schemas.microsoft.com/office/drawing/2014/main" id="{F859C073-D095-4FCF-8B3B-3CDF813C2643}"/>
                </a:ext>
              </a:extLst>
            </p:cNvPr>
            <p:cNvGrpSpPr/>
            <p:nvPr/>
          </p:nvGrpSpPr>
          <p:grpSpPr>
            <a:xfrm>
              <a:off x="5729930" y="1454853"/>
              <a:ext cx="540000" cy="540000"/>
              <a:chOff x="5719069" y="1454853"/>
              <a:chExt cx="540000" cy="540000"/>
            </a:xfrm>
          </p:grpSpPr>
          <p:sp>
            <p:nvSpPr>
              <p:cNvPr id="140" name="Ellipse 139">
                <a:extLst>
                  <a:ext uri="{FF2B5EF4-FFF2-40B4-BE49-F238E27FC236}">
                    <a16:creationId xmlns:a16="http://schemas.microsoft.com/office/drawing/2014/main" id="{7202ABCC-7E31-42CF-9AF0-CCA2D1479FA8}"/>
                  </a:ext>
                </a:extLst>
              </p:cNvPr>
              <p:cNvSpPr/>
              <p:nvPr/>
            </p:nvSpPr>
            <p:spPr>
              <a:xfrm>
                <a:off x="5719069" y="1454853"/>
                <a:ext cx="540000" cy="540000"/>
              </a:xfrm>
              <a:prstGeom prst="ellipse">
                <a:avLst/>
              </a:prstGeom>
              <a:solidFill>
                <a:schemeClr val="bg1"/>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1" name="Freeform 450">
                <a:extLst>
                  <a:ext uri="{FF2B5EF4-FFF2-40B4-BE49-F238E27FC236}">
                    <a16:creationId xmlns:a16="http://schemas.microsoft.com/office/drawing/2014/main" id="{9E24C09A-031D-4E94-BA6E-E7CBCECA6BF9}"/>
                  </a:ext>
                </a:extLst>
              </p:cNvPr>
              <p:cNvSpPr/>
              <p:nvPr/>
            </p:nvSpPr>
            <p:spPr>
              <a:xfrm>
                <a:off x="5827069" y="1562853"/>
                <a:ext cx="324000" cy="324000"/>
              </a:xfrm>
              <a:custGeom>
                <a:avLst/>
                <a:gdLst/>
                <a:ahLst/>
                <a:cxnLst/>
                <a:rect l="l" t="t" r="r" b="b"/>
                <a:pathLst>
                  <a:path w="468766" h="504825">
                    <a:moveTo>
                      <a:pt x="117192" y="0"/>
                    </a:moveTo>
                    <a:lnTo>
                      <a:pt x="135221" y="0"/>
                    </a:lnTo>
                    <a:cubicBezTo>
                      <a:pt x="147617" y="0"/>
                      <a:pt x="158228" y="4413"/>
                      <a:pt x="167054" y="13240"/>
                    </a:cubicBezTo>
                    <a:cubicBezTo>
                      <a:pt x="175881" y="22067"/>
                      <a:pt x="180295" y="32679"/>
                      <a:pt x="180295" y="45074"/>
                    </a:cubicBezTo>
                    <a:lnTo>
                      <a:pt x="180295" y="72118"/>
                    </a:lnTo>
                    <a:lnTo>
                      <a:pt x="288471" y="72118"/>
                    </a:lnTo>
                    <a:lnTo>
                      <a:pt x="288471" y="45074"/>
                    </a:lnTo>
                    <a:cubicBezTo>
                      <a:pt x="288471" y="32679"/>
                      <a:pt x="292885" y="22067"/>
                      <a:pt x="301712" y="13240"/>
                    </a:cubicBezTo>
                    <a:cubicBezTo>
                      <a:pt x="310539" y="4413"/>
                      <a:pt x="321150" y="0"/>
                      <a:pt x="333545" y="0"/>
                    </a:cubicBezTo>
                    <a:lnTo>
                      <a:pt x="351574" y="0"/>
                    </a:lnTo>
                    <a:cubicBezTo>
                      <a:pt x="363970" y="0"/>
                      <a:pt x="374581" y="4413"/>
                      <a:pt x="383408" y="13240"/>
                    </a:cubicBezTo>
                    <a:cubicBezTo>
                      <a:pt x="392235" y="22067"/>
                      <a:pt x="396648" y="32679"/>
                      <a:pt x="396648" y="45074"/>
                    </a:cubicBezTo>
                    <a:lnTo>
                      <a:pt x="396648" y="72118"/>
                    </a:lnTo>
                    <a:lnTo>
                      <a:pt x="432707" y="72118"/>
                    </a:lnTo>
                    <a:cubicBezTo>
                      <a:pt x="442473" y="72118"/>
                      <a:pt x="450924" y="75686"/>
                      <a:pt x="458061" y="82823"/>
                    </a:cubicBezTo>
                    <a:cubicBezTo>
                      <a:pt x="465198" y="89960"/>
                      <a:pt x="468766" y="98411"/>
                      <a:pt x="468766" y="108177"/>
                    </a:cubicBezTo>
                    <a:lnTo>
                      <a:pt x="468766" y="468766"/>
                    </a:lnTo>
                    <a:cubicBezTo>
                      <a:pt x="468766" y="478532"/>
                      <a:pt x="465198" y="486983"/>
                      <a:pt x="458061" y="494120"/>
                    </a:cubicBezTo>
                    <a:cubicBezTo>
                      <a:pt x="450924" y="501257"/>
                      <a:pt x="442473" y="504825"/>
                      <a:pt x="432707" y="504825"/>
                    </a:cubicBezTo>
                    <a:lnTo>
                      <a:pt x="36059" y="504825"/>
                    </a:lnTo>
                    <a:cubicBezTo>
                      <a:pt x="26293" y="504825"/>
                      <a:pt x="17841" y="501257"/>
                      <a:pt x="10705" y="494120"/>
                    </a:cubicBezTo>
                    <a:cubicBezTo>
                      <a:pt x="3568" y="486983"/>
                      <a:pt x="0" y="478532"/>
                      <a:pt x="0" y="468766"/>
                    </a:cubicBezTo>
                    <a:lnTo>
                      <a:pt x="0" y="108177"/>
                    </a:lnTo>
                    <a:cubicBezTo>
                      <a:pt x="0" y="98411"/>
                      <a:pt x="3568" y="89960"/>
                      <a:pt x="10705" y="82823"/>
                    </a:cubicBezTo>
                    <a:cubicBezTo>
                      <a:pt x="17841" y="75686"/>
                      <a:pt x="26293" y="72118"/>
                      <a:pt x="36059" y="72118"/>
                    </a:cubicBezTo>
                    <a:lnTo>
                      <a:pt x="72118" y="72118"/>
                    </a:lnTo>
                    <a:lnTo>
                      <a:pt x="72118" y="45074"/>
                    </a:lnTo>
                    <a:cubicBezTo>
                      <a:pt x="72118" y="32679"/>
                      <a:pt x="76531" y="22067"/>
                      <a:pt x="85358" y="13240"/>
                    </a:cubicBezTo>
                    <a:cubicBezTo>
                      <a:pt x="94185" y="4413"/>
                      <a:pt x="104797" y="0"/>
                      <a:pt x="117192" y="0"/>
                    </a:cubicBezTo>
                    <a:close/>
                    <a:moveTo>
                      <a:pt x="117192" y="36059"/>
                    </a:moveTo>
                    <a:cubicBezTo>
                      <a:pt x="114750" y="36059"/>
                      <a:pt x="112637" y="36951"/>
                      <a:pt x="110853" y="38735"/>
                    </a:cubicBezTo>
                    <a:cubicBezTo>
                      <a:pt x="109069" y="40519"/>
                      <a:pt x="108177" y="42632"/>
                      <a:pt x="108177" y="45074"/>
                    </a:cubicBezTo>
                    <a:lnTo>
                      <a:pt x="108177" y="126206"/>
                    </a:lnTo>
                    <a:cubicBezTo>
                      <a:pt x="108177" y="128648"/>
                      <a:pt x="109069" y="130761"/>
                      <a:pt x="110853" y="132545"/>
                    </a:cubicBezTo>
                    <a:cubicBezTo>
                      <a:pt x="112637" y="134329"/>
                      <a:pt x="114750" y="135221"/>
                      <a:pt x="117192" y="135221"/>
                    </a:cubicBezTo>
                    <a:lnTo>
                      <a:pt x="135221" y="135221"/>
                    </a:lnTo>
                    <a:cubicBezTo>
                      <a:pt x="137663" y="135221"/>
                      <a:pt x="139775" y="134329"/>
                      <a:pt x="141559" y="132545"/>
                    </a:cubicBezTo>
                    <a:cubicBezTo>
                      <a:pt x="143344" y="130761"/>
                      <a:pt x="144236" y="128648"/>
                      <a:pt x="144236" y="126206"/>
                    </a:cubicBezTo>
                    <a:lnTo>
                      <a:pt x="144236" y="45074"/>
                    </a:lnTo>
                    <a:cubicBezTo>
                      <a:pt x="144236" y="42632"/>
                      <a:pt x="143344" y="40519"/>
                      <a:pt x="141559" y="38735"/>
                    </a:cubicBezTo>
                    <a:cubicBezTo>
                      <a:pt x="139775" y="36951"/>
                      <a:pt x="137663" y="36059"/>
                      <a:pt x="135221" y="36059"/>
                    </a:cubicBezTo>
                    <a:lnTo>
                      <a:pt x="117192" y="36059"/>
                    </a:lnTo>
                    <a:close/>
                    <a:moveTo>
                      <a:pt x="36059" y="180295"/>
                    </a:moveTo>
                    <a:lnTo>
                      <a:pt x="36059" y="261427"/>
                    </a:lnTo>
                    <a:lnTo>
                      <a:pt x="117192" y="261427"/>
                    </a:lnTo>
                    <a:lnTo>
                      <a:pt x="117192" y="180295"/>
                    </a:lnTo>
                    <a:lnTo>
                      <a:pt x="36059" y="180295"/>
                    </a:lnTo>
                    <a:close/>
                    <a:moveTo>
                      <a:pt x="135221" y="180295"/>
                    </a:moveTo>
                    <a:lnTo>
                      <a:pt x="135221" y="261427"/>
                    </a:lnTo>
                    <a:lnTo>
                      <a:pt x="225368" y="261427"/>
                    </a:lnTo>
                    <a:lnTo>
                      <a:pt x="225368" y="180295"/>
                    </a:lnTo>
                    <a:lnTo>
                      <a:pt x="135221" y="180295"/>
                    </a:lnTo>
                    <a:close/>
                    <a:moveTo>
                      <a:pt x="243398" y="180295"/>
                    </a:moveTo>
                    <a:lnTo>
                      <a:pt x="243398" y="261427"/>
                    </a:lnTo>
                    <a:lnTo>
                      <a:pt x="333545" y="261427"/>
                    </a:lnTo>
                    <a:lnTo>
                      <a:pt x="333545" y="180295"/>
                    </a:lnTo>
                    <a:lnTo>
                      <a:pt x="243398" y="180295"/>
                    </a:lnTo>
                    <a:close/>
                    <a:moveTo>
                      <a:pt x="351574" y="180295"/>
                    </a:moveTo>
                    <a:lnTo>
                      <a:pt x="351574" y="261427"/>
                    </a:lnTo>
                    <a:lnTo>
                      <a:pt x="432707" y="261427"/>
                    </a:lnTo>
                    <a:lnTo>
                      <a:pt x="432707" y="180295"/>
                    </a:lnTo>
                    <a:lnTo>
                      <a:pt x="351574" y="180295"/>
                    </a:lnTo>
                    <a:close/>
                    <a:moveTo>
                      <a:pt x="36059" y="279457"/>
                    </a:moveTo>
                    <a:lnTo>
                      <a:pt x="36059" y="369604"/>
                    </a:lnTo>
                    <a:lnTo>
                      <a:pt x="117192" y="369604"/>
                    </a:lnTo>
                    <a:lnTo>
                      <a:pt x="117192" y="279457"/>
                    </a:lnTo>
                    <a:lnTo>
                      <a:pt x="36059" y="279457"/>
                    </a:lnTo>
                    <a:close/>
                    <a:moveTo>
                      <a:pt x="135221" y="279457"/>
                    </a:moveTo>
                    <a:lnTo>
                      <a:pt x="135221" y="369604"/>
                    </a:lnTo>
                    <a:lnTo>
                      <a:pt x="225368" y="369604"/>
                    </a:lnTo>
                    <a:lnTo>
                      <a:pt x="225368" y="279457"/>
                    </a:lnTo>
                    <a:lnTo>
                      <a:pt x="135221" y="279457"/>
                    </a:lnTo>
                    <a:close/>
                    <a:moveTo>
                      <a:pt x="243398" y="279457"/>
                    </a:moveTo>
                    <a:lnTo>
                      <a:pt x="243398" y="369604"/>
                    </a:lnTo>
                    <a:lnTo>
                      <a:pt x="333545" y="369604"/>
                    </a:lnTo>
                    <a:lnTo>
                      <a:pt x="333545" y="279457"/>
                    </a:lnTo>
                    <a:lnTo>
                      <a:pt x="243398" y="279457"/>
                    </a:lnTo>
                    <a:close/>
                    <a:moveTo>
                      <a:pt x="351574" y="279457"/>
                    </a:moveTo>
                    <a:lnTo>
                      <a:pt x="351574" y="369604"/>
                    </a:lnTo>
                    <a:lnTo>
                      <a:pt x="432707" y="369604"/>
                    </a:lnTo>
                    <a:lnTo>
                      <a:pt x="432707" y="279457"/>
                    </a:lnTo>
                    <a:lnTo>
                      <a:pt x="351574" y="279457"/>
                    </a:lnTo>
                    <a:close/>
                    <a:moveTo>
                      <a:pt x="36059" y="387634"/>
                    </a:moveTo>
                    <a:lnTo>
                      <a:pt x="36059" y="468766"/>
                    </a:lnTo>
                    <a:lnTo>
                      <a:pt x="117192" y="468766"/>
                    </a:lnTo>
                    <a:lnTo>
                      <a:pt x="117192" y="387634"/>
                    </a:lnTo>
                    <a:lnTo>
                      <a:pt x="36059" y="387634"/>
                    </a:lnTo>
                    <a:close/>
                    <a:moveTo>
                      <a:pt x="135221" y="387634"/>
                    </a:moveTo>
                    <a:lnTo>
                      <a:pt x="135221" y="468766"/>
                    </a:lnTo>
                    <a:lnTo>
                      <a:pt x="225368" y="468766"/>
                    </a:lnTo>
                    <a:lnTo>
                      <a:pt x="225368" y="387634"/>
                    </a:lnTo>
                    <a:lnTo>
                      <a:pt x="135221" y="387634"/>
                    </a:lnTo>
                    <a:close/>
                    <a:moveTo>
                      <a:pt x="243398" y="387634"/>
                    </a:moveTo>
                    <a:lnTo>
                      <a:pt x="243398" y="468766"/>
                    </a:lnTo>
                    <a:lnTo>
                      <a:pt x="333545" y="468766"/>
                    </a:lnTo>
                    <a:lnTo>
                      <a:pt x="333545" y="387634"/>
                    </a:lnTo>
                    <a:lnTo>
                      <a:pt x="243398" y="387634"/>
                    </a:lnTo>
                    <a:close/>
                    <a:moveTo>
                      <a:pt x="351574" y="387634"/>
                    </a:moveTo>
                    <a:lnTo>
                      <a:pt x="351574" y="468766"/>
                    </a:lnTo>
                    <a:lnTo>
                      <a:pt x="432707" y="468766"/>
                    </a:lnTo>
                    <a:lnTo>
                      <a:pt x="432707" y="387634"/>
                    </a:lnTo>
                    <a:lnTo>
                      <a:pt x="351574" y="387634"/>
                    </a:lnTo>
                    <a:close/>
                    <a:moveTo>
                      <a:pt x="333545" y="36059"/>
                    </a:moveTo>
                    <a:cubicBezTo>
                      <a:pt x="331104" y="36059"/>
                      <a:pt x="328990" y="36951"/>
                      <a:pt x="327207" y="38735"/>
                    </a:cubicBezTo>
                    <a:cubicBezTo>
                      <a:pt x="325423" y="40519"/>
                      <a:pt x="324531" y="42632"/>
                      <a:pt x="324531" y="45074"/>
                    </a:cubicBezTo>
                    <a:lnTo>
                      <a:pt x="324531" y="126206"/>
                    </a:lnTo>
                    <a:cubicBezTo>
                      <a:pt x="324531" y="128648"/>
                      <a:pt x="325423" y="130761"/>
                      <a:pt x="327207" y="132545"/>
                    </a:cubicBezTo>
                    <a:cubicBezTo>
                      <a:pt x="328990" y="134329"/>
                      <a:pt x="331104" y="135221"/>
                      <a:pt x="333545" y="135221"/>
                    </a:cubicBezTo>
                    <a:lnTo>
                      <a:pt x="351574" y="135221"/>
                    </a:lnTo>
                    <a:cubicBezTo>
                      <a:pt x="354016" y="135221"/>
                      <a:pt x="356129" y="134329"/>
                      <a:pt x="357913" y="132545"/>
                    </a:cubicBezTo>
                    <a:cubicBezTo>
                      <a:pt x="359697" y="130761"/>
                      <a:pt x="360590" y="128648"/>
                      <a:pt x="360590" y="126206"/>
                    </a:cubicBezTo>
                    <a:lnTo>
                      <a:pt x="360590" y="45074"/>
                    </a:lnTo>
                    <a:cubicBezTo>
                      <a:pt x="360590" y="42632"/>
                      <a:pt x="359697" y="40519"/>
                      <a:pt x="357913" y="38735"/>
                    </a:cubicBezTo>
                    <a:cubicBezTo>
                      <a:pt x="356129" y="36951"/>
                      <a:pt x="354016" y="36059"/>
                      <a:pt x="351574" y="36059"/>
                    </a:cubicBezTo>
                    <a:lnTo>
                      <a:pt x="333545" y="36059"/>
                    </a:lnTo>
                    <a:close/>
                  </a:path>
                </a:pathLst>
              </a:custGeom>
              <a:solidFill>
                <a:srgbClr val="00A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34" name="Groupe 133">
              <a:extLst>
                <a:ext uri="{FF2B5EF4-FFF2-40B4-BE49-F238E27FC236}">
                  <a16:creationId xmlns:a16="http://schemas.microsoft.com/office/drawing/2014/main" id="{24C7A442-3B9E-4A5E-8B7A-20C324599413}"/>
                </a:ext>
              </a:extLst>
            </p:cNvPr>
            <p:cNvGrpSpPr/>
            <p:nvPr/>
          </p:nvGrpSpPr>
          <p:grpSpPr>
            <a:xfrm>
              <a:off x="3825417" y="1458429"/>
              <a:ext cx="540000" cy="540000"/>
              <a:chOff x="3808105" y="1458429"/>
              <a:chExt cx="540000" cy="540000"/>
            </a:xfrm>
          </p:grpSpPr>
          <p:sp>
            <p:nvSpPr>
              <p:cNvPr id="138" name="Ellipse 137">
                <a:extLst>
                  <a:ext uri="{FF2B5EF4-FFF2-40B4-BE49-F238E27FC236}">
                    <a16:creationId xmlns:a16="http://schemas.microsoft.com/office/drawing/2014/main" id="{663A3535-CE35-4A36-BD3C-252FC4FD53F3}"/>
                  </a:ext>
                </a:extLst>
              </p:cNvPr>
              <p:cNvSpPr/>
              <p:nvPr/>
            </p:nvSpPr>
            <p:spPr>
              <a:xfrm>
                <a:off x="3808105" y="1458429"/>
                <a:ext cx="540000" cy="540000"/>
              </a:xfrm>
              <a:prstGeom prst="ellipse">
                <a:avLst/>
              </a:prstGeom>
              <a:solidFill>
                <a:schemeClr val="bg1"/>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9" name="Freeform 404">
                <a:extLst>
                  <a:ext uri="{FF2B5EF4-FFF2-40B4-BE49-F238E27FC236}">
                    <a16:creationId xmlns:a16="http://schemas.microsoft.com/office/drawing/2014/main" id="{F9674A52-79BC-41EB-BA4A-E71923010C9D}"/>
                  </a:ext>
                </a:extLst>
              </p:cNvPr>
              <p:cNvSpPr/>
              <p:nvPr/>
            </p:nvSpPr>
            <p:spPr>
              <a:xfrm>
                <a:off x="3900425" y="1584429"/>
                <a:ext cx="396000" cy="288000"/>
              </a:xfrm>
              <a:custGeom>
                <a:avLst/>
                <a:gdLst>
                  <a:gd name="connsiteX0" fmla="*/ 240018 w 502570"/>
                  <a:gd name="connsiteY0" fmla="*/ 221988 h 396648"/>
                  <a:gd name="connsiteX1" fmla="*/ 207339 w 502570"/>
                  <a:gd name="connsiteY1" fmla="*/ 254666 h 396648"/>
                  <a:gd name="connsiteX2" fmla="*/ 207339 w 502570"/>
                  <a:gd name="connsiteY2" fmla="*/ 270442 h 396648"/>
                  <a:gd name="connsiteX3" fmla="*/ 234383 w 502570"/>
                  <a:gd name="connsiteY3" fmla="*/ 270442 h 396648"/>
                  <a:gd name="connsiteX4" fmla="*/ 234383 w 502570"/>
                  <a:gd name="connsiteY4" fmla="*/ 297486 h 396648"/>
                  <a:gd name="connsiteX5" fmla="*/ 250159 w 502570"/>
                  <a:gd name="connsiteY5" fmla="*/ 297486 h 396648"/>
                  <a:gd name="connsiteX6" fmla="*/ 282837 w 502570"/>
                  <a:gd name="connsiteY6" fmla="*/ 264808 h 396648"/>
                  <a:gd name="connsiteX7" fmla="*/ 369533 w 502570"/>
                  <a:gd name="connsiteY7" fmla="*/ 92471 h 396648"/>
                  <a:gd name="connsiteX8" fmla="*/ 364815 w 502570"/>
                  <a:gd name="connsiteY8" fmla="*/ 94936 h 396648"/>
                  <a:gd name="connsiteX9" fmla="*/ 266216 w 502570"/>
                  <a:gd name="connsiteY9" fmla="*/ 193535 h 396648"/>
                  <a:gd name="connsiteX10" fmla="*/ 265935 w 502570"/>
                  <a:gd name="connsiteY10" fmla="*/ 202831 h 396648"/>
                  <a:gd name="connsiteX11" fmla="*/ 275231 w 502570"/>
                  <a:gd name="connsiteY11" fmla="*/ 202550 h 396648"/>
                  <a:gd name="connsiteX12" fmla="*/ 373829 w 502570"/>
                  <a:gd name="connsiteY12" fmla="*/ 103951 h 396648"/>
                  <a:gd name="connsiteX13" fmla="*/ 374112 w 502570"/>
                  <a:gd name="connsiteY13" fmla="*/ 94655 h 396648"/>
                  <a:gd name="connsiteX14" fmla="*/ 369533 w 502570"/>
                  <a:gd name="connsiteY14" fmla="*/ 92471 h 396648"/>
                  <a:gd name="connsiteX15" fmla="*/ 369604 w 502570"/>
                  <a:gd name="connsiteY15" fmla="*/ 54088 h 396648"/>
                  <a:gd name="connsiteX16" fmla="*/ 450736 w 502570"/>
                  <a:gd name="connsiteY16" fmla="*/ 135221 h 396648"/>
                  <a:gd name="connsiteX17" fmla="*/ 261427 w 502570"/>
                  <a:gd name="connsiteY17" fmla="*/ 324530 h 396648"/>
                  <a:gd name="connsiteX18" fmla="*/ 180295 w 502570"/>
                  <a:gd name="connsiteY18" fmla="*/ 324530 h 396648"/>
                  <a:gd name="connsiteX19" fmla="*/ 180295 w 502570"/>
                  <a:gd name="connsiteY19" fmla="*/ 243398 h 396648"/>
                  <a:gd name="connsiteX20" fmla="*/ 432706 w 502570"/>
                  <a:gd name="connsiteY20" fmla="*/ 2254 h 396648"/>
                  <a:gd name="connsiteX21" fmla="*/ 451863 w 502570"/>
                  <a:gd name="connsiteY21" fmla="*/ 10142 h 396648"/>
                  <a:gd name="connsiteX22" fmla="*/ 494683 w 502570"/>
                  <a:gd name="connsiteY22" fmla="*/ 52961 h 396648"/>
                  <a:gd name="connsiteX23" fmla="*/ 502570 w 502570"/>
                  <a:gd name="connsiteY23" fmla="*/ 72118 h 396648"/>
                  <a:gd name="connsiteX24" fmla="*/ 494683 w 502570"/>
                  <a:gd name="connsiteY24" fmla="*/ 91274 h 396648"/>
                  <a:gd name="connsiteX25" fmla="*/ 468766 w 502570"/>
                  <a:gd name="connsiteY25" fmla="*/ 117191 h 396648"/>
                  <a:gd name="connsiteX26" fmla="*/ 387632 w 502570"/>
                  <a:gd name="connsiteY26" fmla="*/ 36059 h 396648"/>
                  <a:gd name="connsiteX27" fmla="*/ 413550 w 502570"/>
                  <a:gd name="connsiteY27" fmla="*/ 10142 h 396648"/>
                  <a:gd name="connsiteX28" fmla="*/ 432706 w 502570"/>
                  <a:gd name="connsiteY28" fmla="*/ 2254 h 396648"/>
                  <a:gd name="connsiteX29" fmla="*/ 81133 w 502570"/>
                  <a:gd name="connsiteY29" fmla="*/ 0 h 396648"/>
                  <a:gd name="connsiteX30" fmla="*/ 315515 w 502570"/>
                  <a:gd name="connsiteY30" fmla="*/ 0 h 396648"/>
                  <a:gd name="connsiteX31" fmla="*/ 348476 w 502570"/>
                  <a:gd name="connsiteY31" fmla="*/ 7043 h 396648"/>
                  <a:gd name="connsiteX32" fmla="*/ 353547 w 502570"/>
                  <a:gd name="connsiteY32" fmla="*/ 13522 h 396648"/>
                  <a:gd name="connsiteX33" fmla="*/ 351011 w 502570"/>
                  <a:gd name="connsiteY33" fmla="*/ 21692 h 396648"/>
                  <a:gd name="connsiteX34" fmla="*/ 337207 w 502570"/>
                  <a:gd name="connsiteY34" fmla="*/ 35496 h 396648"/>
                  <a:gd name="connsiteX35" fmla="*/ 328193 w 502570"/>
                  <a:gd name="connsiteY35" fmla="*/ 37749 h 396648"/>
                  <a:gd name="connsiteX36" fmla="*/ 315515 w 502570"/>
                  <a:gd name="connsiteY36" fmla="*/ 36059 h 396648"/>
                  <a:gd name="connsiteX37" fmla="*/ 81133 w 502570"/>
                  <a:gd name="connsiteY37" fmla="*/ 36059 h 396648"/>
                  <a:gd name="connsiteX38" fmla="*/ 49299 w 502570"/>
                  <a:gd name="connsiteY38" fmla="*/ 49299 h 396648"/>
                  <a:gd name="connsiteX39" fmla="*/ 36059 w 502570"/>
                  <a:gd name="connsiteY39" fmla="*/ 81133 h 396648"/>
                  <a:gd name="connsiteX40" fmla="*/ 36059 w 502570"/>
                  <a:gd name="connsiteY40" fmla="*/ 315515 h 396648"/>
                  <a:gd name="connsiteX41" fmla="*/ 49299 w 502570"/>
                  <a:gd name="connsiteY41" fmla="*/ 347349 h 396648"/>
                  <a:gd name="connsiteX42" fmla="*/ 81133 w 502570"/>
                  <a:gd name="connsiteY42" fmla="*/ 360589 h 396648"/>
                  <a:gd name="connsiteX43" fmla="*/ 315515 w 502570"/>
                  <a:gd name="connsiteY43" fmla="*/ 360589 h 396648"/>
                  <a:gd name="connsiteX44" fmla="*/ 347349 w 502570"/>
                  <a:gd name="connsiteY44" fmla="*/ 347349 h 396648"/>
                  <a:gd name="connsiteX45" fmla="*/ 360589 w 502570"/>
                  <a:gd name="connsiteY45" fmla="*/ 315515 h 396648"/>
                  <a:gd name="connsiteX46" fmla="*/ 360589 w 502570"/>
                  <a:gd name="connsiteY46" fmla="*/ 280020 h 396648"/>
                  <a:gd name="connsiteX47" fmla="*/ 363125 w 502570"/>
                  <a:gd name="connsiteY47" fmla="*/ 273822 h 396648"/>
                  <a:gd name="connsiteX48" fmla="*/ 381154 w 502570"/>
                  <a:gd name="connsiteY48" fmla="*/ 255793 h 396648"/>
                  <a:gd name="connsiteX49" fmla="*/ 391014 w 502570"/>
                  <a:gd name="connsiteY49" fmla="*/ 253821 h 396648"/>
                  <a:gd name="connsiteX50" fmla="*/ 396649 w 502570"/>
                  <a:gd name="connsiteY50" fmla="*/ 261991 h 396648"/>
                  <a:gd name="connsiteX51" fmla="*/ 396649 w 502570"/>
                  <a:gd name="connsiteY51" fmla="*/ 315515 h 396648"/>
                  <a:gd name="connsiteX52" fmla="*/ 372843 w 502570"/>
                  <a:gd name="connsiteY52" fmla="*/ 372844 h 396648"/>
                  <a:gd name="connsiteX53" fmla="*/ 315515 w 502570"/>
                  <a:gd name="connsiteY53" fmla="*/ 396648 h 396648"/>
                  <a:gd name="connsiteX54" fmla="*/ 81133 w 502570"/>
                  <a:gd name="connsiteY54" fmla="*/ 396648 h 396648"/>
                  <a:gd name="connsiteX55" fmla="*/ 23804 w 502570"/>
                  <a:gd name="connsiteY55" fmla="*/ 372844 h 396648"/>
                  <a:gd name="connsiteX56" fmla="*/ 0 w 502570"/>
                  <a:gd name="connsiteY56" fmla="*/ 315515 h 396648"/>
                  <a:gd name="connsiteX57" fmla="*/ 0 w 502570"/>
                  <a:gd name="connsiteY57" fmla="*/ 81133 h 396648"/>
                  <a:gd name="connsiteX58" fmla="*/ 23804 w 502570"/>
                  <a:gd name="connsiteY58" fmla="*/ 23805 h 396648"/>
                  <a:gd name="connsiteX59" fmla="*/ 81133 w 502570"/>
                  <a:gd name="connsiteY59" fmla="*/ 0 h 39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2570" h="396648">
                    <a:moveTo>
                      <a:pt x="240018" y="221988"/>
                    </a:moveTo>
                    <a:lnTo>
                      <a:pt x="207339" y="254666"/>
                    </a:lnTo>
                    <a:lnTo>
                      <a:pt x="207339" y="270442"/>
                    </a:lnTo>
                    <a:lnTo>
                      <a:pt x="234383" y="270442"/>
                    </a:lnTo>
                    <a:lnTo>
                      <a:pt x="234383" y="297486"/>
                    </a:lnTo>
                    <a:lnTo>
                      <a:pt x="250159" y="297486"/>
                    </a:lnTo>
                    <a:lnTo>
                      <a:pt x="282837" y="264808"/>
                    </a:lnTo>
                    <a:close/>
                    <a:moveTo>
                      <a:pt x="369533" y="92471"/>
                    </a:moveTo>
                    <a:cubicBezTo>
                      <a:pt x="367984" y="92518"/>
                      <a:pt x="366411" y="93340"/>
                      <a:pt x="364815" y="94936"/>
                    </a:cubicBezTo>
                    <a:lnTo>
                      <a:pt x="266216" y="193535"/>
                    </a:lnTo>
                    <a:cubicBezTo>
                      <a:pt x="263023" y="196728"/>
                      <a:pt x="262929" y="199826"/>
                      <a:pt x="265935" y="202831"/>
                    </a:cubicBezTo>
                    <a:cubicBezTo>
                      <a:pt x="268939" y="205836"/>
                      <a:pt x="272038" y="205742"/>
                      <a:pt x="275231" y="202550"/>
                    </a:cubicBezTo>
                    <a:lnTo>
                      <a:pt x="373829" y="103951"/>
                    </a:lnTo>
                    <a:cubicBezTo>
                      <a:pt x="377022" y="100758"/>
                      <a:pt x="377115" y="97659"/>
                      <a:pt x="374112" y="94655"/>
                    </a:cubicBezTo>
                    <a:cubicBezTo>
                      <a:pt x="372610" y="93152"/>
                      <a:pt x="371083" y="92424"/>
                      <a:pt x="369533" y="92471"/>
                    </a:cubicBezTo>
                    <a:close/>
                    <a:moveTo>
                      <a:pt x="369604" y="54088"/>
                    </a:moveTo>
                    <a:lnTo>
                      <a:pt x="450736" y="135221"/>
                    </a:lnTo>
                    <a:lnTo>
                      <a:pt x="261427" y="324530"/>
                    </a:lnTo>
                    <a:lnTo>
                      <a:pt x="180295" y="324530"/>
                    </a:lnTo>
                    <a:lnTo>
                      <a:pt x="180295" y="243398"/>
                    </a:lnTo>
                    <a:close/>
                    <a:moveTo>
                      <a:pt x="432706" y="2254"/>
                    </a:moveTo>
                    <a:cubicBezTo>
                      <a:pt x="440217" y="2254"/>
                      <a:pt x="446604" y="4883"/>
                      <a:pt x="451863" y="10142"/>
                    </a:cubicBezTo>
                    <a:lnTo>
                      <a:pt x="494683" y="52961"/>
                    </a:lnTo>
                    <a:cubicBezTo>
                      <a:pt x="499940" y="58220"/>
                      <a:pt x="502570" y="64606"/>
                      <a:pt x="502570" y="72118"/>
                    </a:cubicBezTo>
                    <a:cubicBezTo>
                      <a:pt x="502570" y="79630"/>
                      <a:pt x="499940" y="86016"/>
                      <a:pt x="494683" y="91274"/>
                    </a:cubicBezTo>
                    <a:lnTo>
                      <a:pt x="468766" y="117191"/>
                    </a:lnTo>
                    <a:lnTo>
                      <a:pt x="387632" y="36059"/>
                    </a:lnTo>
                    <a:lnTo>
                      <a:pt x="413550" y="10142"/>
                    </a:lnTo>
                    <a:cubicBezTo>
                      <a:pt x="418808" y="4883"/>
                      <a:pt x="425194" y="2254"/>
                      <a:pt x="432706" y="2254"/>
                    </a:cubicBezTo>
                    <a:close/>
                    <a:moveTo>
                      <a:pt x="81133" y="0"/>
                    </a:moveTo>
                    <a:lnTo>
                      <a:pt x="315515" y="0"/>
                    </a:lnTo>
                    <a:cubicBezTo>
                      <a:pt x="327347" y="0"/>
                      <a:pt x="338334" y="2348"/>
                      <a:pt x="348476" y="7043"/>
                    </a:cubicBezTo>
                    <a:cubicBezTo>
                      <a:pt x="351293" y="8357"/>
                      <a:pt x="352983" y="10517"/>
                      <a:pt x="353547" y="13522"/>
                    </a:cubicBezTo>
                    <a:cubicBezTo>
                      <a:pt x="354110" y="16715"/>
                      <a:pt x="353265" y="19438"/>
                      <a:pt x="351011" y="21692"/>
                    </a:cubicBezTo>
                    <a:lnTo>
                      <a:pt x="337207" y="35496"/>
                    </a:lnTo>
                    <a:cubicBezTo>
                      <a:pt x="334577" y="38125"/>
                      <a:pt x="331574" y="38876"/>
                      <a:pt x="328193" y="37749"/>
                    </a:cubicBezTo>
                    <a:cubicBezTo>
                      <a:pt x="323872" y="36622"/>
                      <a:pt x="319647" y="36059"/>
                      <a:pt x="315515" y="36059"/>
                    </a:cubicBezTo>
                    <a:lnTo>
                      <a:pt x="81133" y="36059"/>
                    </a:lnTo>
                    <a:cubicBezTo>
                      <a:pt x="68737" y="36059"/>
                      <a:pt x="58126" y="40472"/>
                      <a:pt x="49299" y="49299"/>
                    </a:cubicBezTo>
                    <a:cubicBezTo>
                      <a:pt x="40472" y="58126"/>
                      <a:pt x="36059" y="68737"/>
                      <a:pt x="36059" y="81133"/>
                    </a:cubicBezTo>
                    <a:lnTo>
                      <a:pt x="36059" y="315515"/>
                    </a:lnTo>
                    <a:cubicBezTo>
                      <a:pt x="36059" y="327911"/>
                      <a:pt x="40472" y="338522"/>
                      <a:pt x="49299" y="347349"/>
                    </a:cubicBezTo>
                    <a:cubicBezTo>
                      <a:pt x="58126" y="356176"/>
                      <a:pt x="68737" y="360589"/>
                      <a:pt x="81133" y="360589"/>
                    </a:cubicBezTo>
                    <a:lnTo>
                      <a:pt x="315515" y="360589"/>
                    </a:lnTo>
                    <a:cubicBezTo>
                      <a:pt x="327911" y="360589"/>
                      <a:pt x="338521" y="356176"/>
                      <a:pt x="347349" y="347349"/>
                    </a:cubicBezTo>
                    <a:cubicBezTo>
                      <a:pt x="356176" y="338522"/>
                      <a:pt x="360589" y="327911"/>
                      <a:pt x="360589" y="315515"/>
                    </a:cubicBezTo>
                    <a:lnTo>
                      <a:pt x="360589" y="280020"/>
                    </a:lnTo>
                    <a:cubicBezTo>
                      <a:pt x="360589" y="277579"/>
                      <a:pt x="361435" y="275513"/>
                      <a:pt x="363125" y="273822"/>
                    </a:cubicBezTo>
                    <a:lnTo>
                      <a:pt x="381154" y="255793"/>
                    </a:lnTo>
                    <a:cubicBezTo>
                      <a:pt x="383972" y="252976"/>
                      <a:pt x="387258" y="252318"/>
                      <a:pt x="391014" y="253821"/>
                    </a:cubicBezTo>
                    <a:cubicBezTo>
                      <a:pt x="394770" y="255323"/>
                      <a:pt x="396649" y="258047"/>
                      <a:pt x="396649" y="261991"/>
                    </a:cubicBezTo>
                    <a:lnTo>
                      <a:pt x="396649" y="315515"/>
                    </a:lnTo>
                    <a:cubicBezTo>
                      <a:pt x="396649" y="337865"/>
                      <a:pt x="388713" y="356974"/>
                      <a:pt x="372843" y="372844"/>
                    </a:cubicBezTo>
                    <a:cubicBezTo>
                      <a:pt x="356973" y="388713"/>
                      <a:pt x="337864" y="396648"/>
                      <a:pt x="315515" y="396648"/>
                    </a:cubicBezTo>
                    <a:lnTo>
                      <a:pt x="81133" y="396648"/>
                    </a:lnTo>
                    <a:cubicBezTo>
                      <a:pt x="58783" y="396648"/>
                      <a:pt x="39674" y="388713"/>
                      <a:pt x="23804" y="372844"/>
                    </a:cubicBezTo>
                    <a:cubicBezTo>
                      <a:pt x="7934" y="356974"/>
                      <a:pt x="0" y="337865"/>
                      <a:pt x="0" y="315515"/>
                    </a:cubicBezTo>
                    <a:lnTo>
                      <a:pt x="0" y="81133"/>
                    </a:lnTo>
                    <a:cubicBezTo>
                      <a:pt x="0" y="58784"/>
                      <a:pt x="7934" y="39674"/>
                      <a:pt x="23804" y="23805"/>
                    </a:cubicBezTo>
                    <a:cubicBezTo>
                      <a:pt x="39674" y="7935"/>
                      <a:pt x="58783" y="0"/>
                      <a:pt x="81133" y="0"/>
                    </a:cubicBezTo>
                    <a:close/>
                  </a:path>
                </a:pathLst>
              </a:custGeom>
              <a:solidFill>
                <a:srgbClr val="00A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grpSp>
        <p:grpSp>
          <p:nvGrpSpPr>
            <p:cNvPr id="135" name="Groupe 134">
              <a:extLst>
                <a:ext uri="{FF2B5EF4-FFF2-40B4-BE49-F238E27FC236}">
                  <a16:creationId xmlns:a16="http://schemas.microsoft.com/office/drawing/2014/main" id="{50072A69-72BF-4450-8AFA-948EF8D70BA5}"/>
                </a:ext>
              </a:extLst>
            </p:cNvPr>
            <p:cNvGrpSpPr/>
            <p:nvPr/>
          </p:nvGrpSpPr>
          <p:grpSpPr>
            <a:xfrm>
              <a:off x="1897777" y="1457837"/>
              <a:ext cx="540000" cy="540000"/>
              <a:chOff x="1897777" y="1457837"/>
              <a:chExt cx="540000" cy="540000"/>
            </a:xfrm>
          </p:grpSpPr>
          <p:sp>
            <p:nvSpPr>
              <p:cNvPr id="136" name="Ellipse 135">
                <a:extLst>
                  <a:ext uri="{FF2B5EF4-FFF2-40B4-BE49-F238E27FC236}">
                    <a16:creationId xmlns:a16="http://schemas.microsoft.com/office/drawing/2014/main" id="{2CF94FD8-BA59-4FBD-AE35-37A6A22B0E13}"/>
                  </a:ext>
                </a:extLst>
              </p:cNvPr>
              <p:cNvSpPr/>
              <p:nvPr/>
            </p:nvSpPr>
            <p:spPr>
              <a:xfrm>
                <a:off x="1897777" y="1457837"/>
                <a:ext cx="540000" cy="540000"/>
              </a:xfrm>
              <a:prstGeom prst="ellipse">
                <a:avLst/>
              </a:prstGeom>
              <a:solidFill>
                <a:schemeClr val="bg1"/>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7" name="Freeform 321">
                <a:extLst>
                  <a:ext uri="{FF2B5EF4-FFF2-40B4-BE49-F238E27FC236}">
                    <a16:creationId xmlns:a16="http://schemas.microsoft.com/office/drawing/2014/main" id="{BC7C9B71-7CFC-4CC0-B3B9-FFCF85561939}"/>
                  </a:ext>
                </a:extLst>
              </p:cNvPr>
              <p:cNvSpPr/>
              <p:nvPr/>
            </p:nvSpPr>
            <p:spPr>
              <a:xfrm>
                <a:off x="1987777" y="1601837"/>
                <a:ext cx="360000" cy="252000"/>
              </a:xfrm>
              <a:custGeom>
                <a:avLst/>
                <a:gdLst>
                  <a:gd name="connsiteX0" fmla="*/ 153249 w 504825"/>
                  <a:gd name="connsiteY0" fmla="*/ 288471 h 396648"/>
                  <a:gd name="connsiteX1" fmla="*/ 423692 w 504825"/>
                  <a:gd name="connsiteY1" fmla="*/ 288471 h 396648"/>
                  <a:gd name="connsiteX2" fmla="*/ 430029 w 504825"/>
                  <a:gd name="connsiteY2" fmla="*/ 291148 h 396648"/>
                  <a:gd name="connsiteX3" fmla="*/ 432706 w 504825"/>
                  <a:gd name="connsiteY3" fmla="*/ 297486 h 396648"/>
                  <a:gd name="connsiteX4" fmla="*/ 432706 w 504825"/>
                  <a:gd name="connsiteY4" fmla="*/ 315516 h 396648"/>
                  <a:gd name="connsiteX5" fmla="*/ 430029 w 504825"/>
                  <a:gd name="connsiteY5" fmla="*/ 321854 h 396648"/>
                  <a:gd name="connsiteX6" fmla="*/ 423692 w 504825"/>
                  <a:gd name="connsiteY6" fmla="*/ 324530 h 396648"/>
                  <a:gd name="connsiteX7" fmla="*/ 153249 w 504825"/>
                  <a:gd name="connsiteY7" fmla="*/ 324530 h 396648"/>
                  <a:gd name="connsiteX8" fmla="*/ 146911 w 504825"/>
                  <a:gd name="connsiteY8" fmla="*/ 321854 h 396648"/>
                  <a:gd name="connsiteX9" fmla="*/ 144234 w 504825"/>
                  <a:gd name="connsiteY9" fmla="*/ 315516 h 396648"/>
                  <a:gd name="connsiteX10" fmla="*/ 144234 w 504825"/>
                  <a:gd name="connsiteY10" fmla="*/ 297486 h 396648"/>
                  <a:gd name="connsiteX11" fmla="*/ 146911 w 504825"/>
                  <a:gd name="connsiteY11" fmla="*/ 291148 h 396648"/>
                  <a:gd name="connsiteX12" fmla="*/ 153249 w 504825"/>
                  <a:gd name="connsiteY12" fmla="*/ 288471 h 396648"/>
                  <a:gd name="connsiteX13" fmla="*/ 81132 w 504825"/>
                  <a:gd name="connsiteY13" fmla="*/ 288471 h 396648"/>
                  <a:gd name="connsiteX14" fmla="*/ 99162 w 504825"/>
                  <a:gd name="connsiteY14" fmla="*/ 288471 h 396648"/>
                  <a:gd name="connsiteX15" fmla="*/ 105500 w 504825"/>
                  <a:gd name="connsiteY15" fmla="*/ 291148 h 396648"/>
                  <a:gd name="connsiteX16" fmla="*/ 108176 w 504825"/>
                  <a:gd name="connsiteY16" fmla="*/ 297486 h 396648"/>
                  <a:gd name="connsiteX17" fmla="*/ 108176 w 504825"/>
                  <a:gd name="connsiteY17" fmla="*/ 315516 h 396648"/>
                  <a:gd name="connsiteX18" fmla="*/ 105500 w 504825"/>
                  <a:gd name="connsiteY18" fmla="*/ 321854 h 396648"/>
                  <a:gd name="connsiteX19" fmla="*/ 99162 w 504825"/>
                  <a:gd name="connsiteY19" fmla="*/ 324530 h 396648"/>
                  <a:gd name="connsiteX20" fmla="*/ 81132 w 504825"/>
                  <a:gd name="connsiteY20" fmla="*/ 324530 h 396648"/>
                  <a:gd name="connsiteX21" fmla="*/ 74793 w 504825"/>
                  <a:gd name="connsiteY21" fmla="*/ 321854 h 396648"/>
                  <a:gd name="connsiteX22" fmla="*/ 72117 w 504825"/>
                  <a:gd name="connsiteY22" fmla="*/ 315516 h 396648"/>
                  <a:gd name="connsiteX23" fmla="*/ 72117 w 504825"/>
                  <a:gd name="connsiteY23" fmla="*/ 297486 h 396648"/>
                  <a:gd name="connsiteX24" fmla="*/ 74793 w 504825"/>
                  <a:gd name="connsiteY24" fmla="*/ 291148 h 396648"/>
                  <a:gd name="connsiteX25" fmla="*/ 81132 w 504825"/>
                  <a:gd name="connsiteY25" fmla="*/ 288471 h 396648"/>
                  <a:gd name="connsiteX26" fmla="*/ 153249 w 504825"/>
                  <a:gd name="connsiteY26" fmla="*/ 216354 h 396648"/>
                  <a:gd name="connsiteX27" fmla="*/ 423692 w 504825"/>
                  <a:gd name="connsiteY27" fmla="*/ 216354 h 396648"/>
                  <a:gd name="connsiteX28" fmla="*/ 430029 w 504825"/>
                  <a:gd name="connsiteY28" fmla="*/ 219030 h 396648"/>
                  <a:gd name="connsiteX29" fmla="*/ 432706 w 504825"/>
                  <a:gd name="connsiteY29" fmla="*/ 225368 h 396648"/>
                  <a:gd name="connsiteX30" fmla="*/ 432706 w 504825"/>
                  <a:gd name="connsiteY30" fmla="*/ 243398 h 396648"/>
                  <a:gd name="connsiteX31" fmla="*/ 430029 w 504825"/>
                  <a:gd name="connsiteY31" fmla="*/ 249736 h 396648"/>
                  <a:gd name="connsiteX32" fmla="*/ 423692 w 504825"/>
                  <a:gd name="connsiteY32" fmla="*/ 252412 h 396648"/>
                  <a:gd name="connsiteX33" fmla="*/ 153249 w 504825"/>
                  <a:gd name="connsiteY33" fmla="*/ 252412 h 396648"/>
                  <a:gd name="connsiteX34" fmla="*/ 146911 w 504825"/>
                  <a:gd name="connsiteY34" fmla="*/ 249736 h 396648"/>
                  <a:gd name="connsiteX35" fmla="*/ 144234 w 504825"/>
                  <a:gd name="connsiteY35" fmla="*/ 243398 h 396648"/>
                  <a:gd name="connsiteX36" fmla="*/ 144234 w 504825"/>
                  <a:gd name="connsiteY36" fmla="*/ 225368 h 396648"/>
                  <a:gd name="connsiteX37" fmla="*/ 146911 w 504825"/>
                  <a:gd name="connsiteY37" fmla="*/ 219030 h 396648"/>
                  <a:gd name="connsiteX38" fmla="*/ 153249 w 504825"/>
                  <a:gd name="connsiteY38" fmla="*/ 216354 h 396648"/>
                  <a:gd name="connsiteX39" fmla="*/ 81132 w 504825"/>
                  <a:gd name="connsiteY39" fmla="*/ 216354 h 396648"/>
                  <a:gd name="connsiteX40" fmla="*/ 99162 w 504825"/>
                  <a:gd name="connsiteY40" fmla="*/ 216354 h 396648"/>
                  <a:gd name="connsiteX41" fmla="*/ 105500 w 504825"/>
                  <a:gd name="connsiteY41" fmla="*/ 219030 h 396648"/>
                  <a:gd name="connsiteX42" fmla="*/ 108176 w 504825"/>
                  <a:gd name="connsiteY42" fmla="*/ 225368 h 396648"/>
                  <a:gd name="connsiteX43" fmla="*/ 108176 w 504825"/>
                  <a:gd name="connsiteY43" fmla="*/ 243398 h 396648"/>
                  <a:gd name="connsiteX44" fmla="*/ 105500 w 504825"/>
                  <a:gd name="connsiteY44" fmla="*/ 249736 h 396648"/>
                  <a:gd name="connsiteX45" fmla="*/ 99162 w 504825"/>
                  <a:gd name="connsiteY45" fmla="*/ 252412 h 396648"/>
                  <a:gd name="connsiteX46" fmla="*/ 81132 w 504825"/>
                  <a:gd name="connsiteY46" fmla="*/ 252412 h 396648"/>
                  <a:gd name="connsiteX47" fmla="*/ 74793 w 504825"/>
                  <a:gd name="connsiteY47" fmla="*/ 249736 h 396648"/>
                  <a:gd name="connsiteX48" fmla="*/ 72117 w 504825"/>
                  <a:gd name="connsiteY48" fmla="*/ 243398 h 396648"/>
                  <a:gd name="connsiteX49" fmla="*/ 72117 w 504825"/>
                  <a:gd name="connsiteY49" fmla="*/ 225368 h 396648"/>
                  <a:gd name="connsiteX50" fmla="*/ 74793 w 504825"/>
                  <a:gd name="connsiteY50" fmla="*/ 219030 h 396648"/>
                  <a:gd name="connsiteX51" fmla="*/ 81132 w 504825"/>
                  <a:gd name="connsiteY51" fmla="*/ 216354 h 396648"/>
                  <a:gd name="connsiteX52" fmla="*/ 153249 w 504825"/>
                  <a:gd name="connsiteY52" fmla="*/ 144236 h 396648"/>
                  <a:gd name="connsiteX53" fmla="*/ 423692 w 504825"/>
                  <a:gd name="connsiteY53" fmla="*/ 144236 h 396648"/>
                  <a:gd name="connsiteX54" fmla="*/ 430029 w 504825"/>
                  <a:gd name="connsiteY54" fmla="*/ 146912 h 396648"/>
                  <a:gd name="connsiteX55" fmla="*/ 432706 w 504825"/>
                  <a:gd name="connsiteY55" fmla="*/ 153250 h 396648"/>
                  <a:gd name="connsiteX56" fmla="*/ 432706 w 504825"/>
                  <a:gd name="connsiteY56" fmla="*/ 171280 h 396648"/>
                  <a:gd name="connsiteX57" fmla="*/ 430029 w 504825"/>
                  <a:gd name="connsiteY57" fmla="*/ 177618 h 396648"/>
                  <a:gd name="connsiteX58" fmla="*/ 423692 w 504825"/>
                  <a:gd name="connsiteY58" fmla="*/ 180295 h 396648"/>
                  <a:gd name="connsiteX59" fmla="*/ 153249 w 504825"/>
                  <a:gd name="connsiteY59" fmla="*/ 180295 h 396648"/>
                  <a:gd name="connsiteX60" fmla="*/ 146911 w 504825"/>
                  <a:gd name="connsiteY60" fmla="*/ 177618 h 396648"/>
                  <a:gd name="connsiteX61" fmla="*/ 144234 w 504825"/>
                  <a:gd name="connsiteY61" fmla="*/ 171280 h 396648"/>
                  <a:gd name="connsiteX62" fmla="*/ 144234 w 504825"/>
                  <a:gd name="connsiteY62" fmla="*/ 153250 h 396648"/>
                  <a:gd name="connsiteX63" fmla="*/ 146911 w 504825"/>
                  <a:gd name="connsiteY63" fmla="*/ 146912 h 396648"/>
                  <a:gd name="connsiteX64" fmla="*/ 153249 w 504825"/>
                  <a:gd name="connsiteY64" fmla="*/ 144236 h 396648"/>
                  <a:gd name="connsiteX65" fmla="*/ 81132 w 504825"/>
                  <a:gd name="connsiteY65" fmla="*/ 144236 h 396648"/>
                  <a:gd name="connsiteX66" fmla="*/ 99162 w 504825"/>
                  <a:gd name="connsiteY66" fmla="*/ 144236 h 396648"/>
                  <a:gd name="connsiteX67" fmla="*/ 105500 w 504825"/>
                  <a:gd name="connsiteY67" fmla="*/ 146912 h 396648"/>
                  <a:gd name="connsiteX68" fmla="*/ 108176 w 504825"/>
                  <a:gd name="connsiteY68" fmla="*/ 153250 h 396648"/>
                  <a:gd name="connsiteX69" fmla="*/ 108176 w 504825"/>
                  <a:gd name="connsiteY69" fmla="*/ 171280 h 396648"/>
                  <a:gd name="connsiteX70" fmla="*/ 105500 w 504825"/>
                  <a:gd name="connsiteY70" fmla="*/ 177618 h 396648"/>
                  <a:gd name="connsiteX71" fmla="*/ 99162 w 504825"/>
                  <a:gd name="connsiteY71" fmla="*/ 180295 h 396648"/>
                  <a:gd name="connsiteX72" fmla="*/ 81132 w 504825"/>
                  <a:gd name="connsiteY72" fmla="*/ 180295 h 396648"/>
                  <a:gd name="connsiteX73" fmla="*/ 74793 w 504825"/>
                  <a:gd name="connsiteY73" fmla="*/ 177618 h 396648"/>
                  <a:gd name="connsiteX74" fmla="*/ 72117 w 504825"/>
                  <a:gd name="connsiteY74" fmla="*/ 171280 h 396648"/>
                  <a:gd name="connsiteX75" fmla="*/ 72117 w 504825"/>
                  <a:gd name="connsiteY75" fmla="*/ 153250 h 396648"/>
                  <a:gd name="connsiteX76" fmla="*/ 74793 w 504825"/>
                  <a:gd name="connsiteY76" fmla="*/ 146912 h 396648"/>
                  <a:gd name="connsiteX77" fmla="*/ 81132 w 504825"/>
                  <a:gd name="connsiteY77" fmla="*/ 144236 h 396648"/>
                  <a:gd name="connsiteX78" fmla="*/ 45073 w 504825"/>
                  <a:gd name="connsiteY78" fmla="*/ 108177 h 396648"/>
                  <a:gd name="connsiteX79" fmla="*/ 38735 w 504825"/>
                  <a:gd name="connsiteY79" fmla="*/ 110853 h 396648"/>
                  <a:gd name="connsiteX80" fmla="*/ 36059 w 504825"/>
                  <a:gd name="connsiteY80" fmla="*/ 117191 h 396648"/>
                  <a:gd name="connsiteX81" fmla="*/ 36059 w 504825"/>
                  <a:gd name="connsiteY81" fmla="*/ 351575 h 396648"/>
                  <a:gd name="connsiteX82" fmla="*/ 38735 w 504825"/>
                  <a:gd name="connsiteY82" fmla="*/ 357913 h 396648"/>
                  <a:gd name="connsiteX83" fmla="*/ 45073 w 504825"/>
                  <a:gd name="connsiteY83" fmla="*/ 360589 h 396648"/>
                  <a:gd name="connsiteX84" fmla="*/ 459751 w 504825"/>
                  <a:gd name="connsiteY84" fmla="*/ 360589 h 396648"/>
                  <a:gd name="connsiteX85" fmla="*/ 466090 w 504825"/>
                  <a:gd name="connsiteY85" fmla="*/ 357913 h 396648"/>
                  <a:gd name="connsiteX86" fmla="*/ 468765 w 504825"/>
                  <a:gd name="connsiteY86" fmla="*/ 351575 h 396648"/>
                  <a:gd name="connsiteX87" fmla="*/ 468765 w 504825"/>
                  <a:gd name="connsiteY87" fmla="*/ 117191 h 396648"/>
                  <a:gd name="connsiteX88" fmla="*/ 466090 w 504825"/>
                  <a:gd name="connsiteY88" fmla="*/ 110853 h 396648"/>
                  <a:gd name="connsiteX89" fmla="*/ 459751 w 504825"/>
                  <a:gd name="connsiteY89" fmla="*/ 108177 h 396648"/>
                  <a:gd name="connsiteX90" fmla="*/ 45073 w 504825"/>
                  <a:gd name="connsiteY90" fmla="*/ 0 h 396648"/>
                  <a:gd name="connsiteX91" fmla="*/ 459751 w 504825"/>
                  <a:gd name="connsiteY91" fmla="*/ 0 h 396648"/>
                  <a:gd name="connsiteX92" fmla="*/ 491584 w 504825"/>
                  <a:gd name="connsiteY92" fmla="*/ 13240 h 396648"/>
                  <a:gd name="connsiteX93" fmla="*/ 504825 w 504825"/>
                  <a:gd name="connsiteY93" fmla="*/ 45074 h 396648"/>
                  <a:gd name="connsiteX94" fmla="*/ 504825 w 504825"/>
                  <a:gd name="connsiteY94" fmla="*/ 351575 h 396648"/>
                  <a:gd name="connsiteX95" fmla="*/ 491584 w 504825"/>
                  <a:gd name="connsiteY95" fmla="*/ 383408 h 396648"/>
                  <a:gd name="connsiteX96" fmla="*/ 459751 w 504825"/>
                  <a:gd name="connsiteY96" fmla="*/ 396648 h 396648"/>
                  <a:gd name="connsiteX97" fmla="*/ 45073 w 504825"/>
                  <a:gd name="connsiteY97" fmla="*/ 396648 h 396648"/>
                  <a:gd name="connsiteX98" fmla="*/ 13240 w 504825"/>
                  <a:gd name="connsiteY98" fmla="*/ 383408 h 396648"/>
                  <a:gd name="connsiteX99" fmla="*/ 0 w 504825"/>
                  <a:gd name="connsiteY99" fmla="*/ 351575 h 396648"/>
                  <a:gd name="connsiteX100" fmla="*/ 0 w 504825"/>
                  <a:gd name="connsiteY100" fmla="*/ 45074 h 396648"/>
                  <a:gd name="connsiteX101" fmla="*/ 13240 w 504825"/>
                  <a:gd name="connsiteY101" fmla="*/ 13240 h 396648"/>
                  <a:gd name="connsiteX102" fmla="*/ 45073 w 504825"/>
                  <a:gd name="connsiteY102" fmla="*/ 0 h 39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04825" h="396648">
                    <a:moveTo>
                      <a:pt x="153249" y="288471"/>
                    </a:moveTo>
                    <a:lnTo>
                      <a:pt x="423692" y="288471"/>
                    </a:lnTo>
                    <a:cubicBezTo>
                      <a:pt x="426133" y="288471"/>
                      <a:pt x="428246" y="289363"/>
                      <a:pt x="430029" y="291148"/>
                    </a:cubicBezTo>
                    <a:cubicBezTo>
                      <a:pt x="431814" y="292932"/>
                      <a:pt x="432706" y="295045"/>
                      <a:pt x="432706" y="297486"/>
                    </a:cubicBezTo>
                    <a:lnTo>
                      <a:pt x="432706" y="315516"/>
                    </a:lnTo>
                    <a:cubicBezTo>
                      <a:pt x="432706" y="317957"/>
                      <a:pt x="431814" y="320070"/>
                      <a:pt x="430029" y="321854"/>
                    </a:cubicBezTo>
                    <a:cubicBezTo>
                      <a:pt x="428246" y="323638"/>
                      <a:pt x="426133" y="324530"/>
                      <a:pt x="423692" y="324530"/>
                    </a:cubicBezTo>
                    <a:lnTo>
                      <a:pt x="153249" y="324530"/>
                    </a:lnTo>
                    <a:cubicBezTo>
                      <a:pt x="150808" y="324530"/>
                      <a:pt x="148696" y="323638"/>
                      <a:pt x="146911" y="321854"/>
                    </a:cubicBezTo>
                    <a:cubicBezTo>
                      <a:pt x="145127" y="320070"/>
                      <a:pt x="144234" y="317957"/>
                      <a:pt x="144234" y="315516"/>
                    </a:cubicBezTo>
                    <a:lnTo>
                      <a:pt x="144234" y="297486"/>
                    </a:lnTo>
                    <a:cubicBezTo>
                      <a:pt x="144234" y="295045"/>
                      <a:pt x="145127" y="292932"/>
                      <a:pt x="146911" y="291148"/>
                    </a:cubicBezTo>
                    <a:cubicBezTo>
                      <a:pt x="148696" y="289363"/>
                      <a:pt x="150808" y="288471"/>
                      <a:pt x="153249" y="288471"/>
                    </a:cubicBezTo>
                    <a:close/>
                    <a:moveTo>
                      <a:pt x="81132" y="288471"/>
                    </a:moveTo>
                    <a:lnTo>
                      <a:pt x="99162" y="288471"/>
                    </a:lnTo>
                    <a:cubicBezTo>
                      <a:pt x="101603" y="288471"/>
                      <a:pt x="103716" y="289363"/>
                      <a:pt x="105500" y="291148"/>
                    </a:cubicBezTo>
                    <a:cubicBezTo>
                      <a:pt x="107285" y="292932"/>
                      <a:pt x="108176" y="295045"/>
                      <a:pt x="108176" y="297486"/>
                    </a:cubicBezTo>
                    <a:lnTo>
                      <a:pt x="108176" y="315516"/>
                    </a:lnTo>
                    <a:cubicBezTo>
                      <a:pt x="108176" y="317957"/>
                      <a:pt x="107285" y="320070"/>
                      <a:pt x="105500" y="321854"/>
                    </a:cubicBezTo>
                    <a:cubicBezTo>
                      <a:pt x="103716" y="323638"/>
                      <a:pt x="101603" y="324530"/>
                      <a:pt x="99162" y="324530"/>
                    </a:cubicBezTo>
                    <a:lnTo>
                      <a:pt x="81132" y="324530"/>
                    </a:lnTo>
                    <a:cubicBezTo>
                      <a:pt x="78691" y="324530"/>
                      <a:pt x="76579" y="323638"/>
                      <a:pt x="74793" y="321854"/>
                    </a:cubicBezTo>
                    <a:cubicBezTo>
                      <a:pt x="73010" y="320070"/>
                      <a:pt x="72117" y="317957"/>
                      <a:pt x="72117" y="315516"/>
                    </a:cubicBezTo>
                    <a:lnTo>
                      <a:pt x="72117" y="297486"/>
                    </a:lnTo>
                    <a:cubicBezTo>
                      <a:pt x="72117" y="295045"/>
                      <a:pt x="73010" y="292932"/>
                      <a:pt x="74793" y="291148"/>
                    </a:cubicBezTo>
                    <a:cubicBezTo>
                      <a:pt x="76579" y="289363"/>
                      <a:pt x="78691" y="288471"/>
                      <a:pt x="81132" y="288471"/>
                    </a:cubicBezTo>
                    <a:close/>
                    <a:moveTo>
                      <a:pt x="153249" y="216354"/>
                    </a:moveTo>
                    <a:lnTo>
                      <a:pt x="423692" y="216354"/>
                    </a:lnTo>
                    <a:cubicBezTo>
                      <a:pt x="426133" y="216354"/>
                      <a:pt x="428246" y="217246"/>
                      <a:pt x="430029" y="219030"/>
                    </a:cubicBezTo>
                    <a:cubicBezTo>
                      <a:pt x="431814" y="220814"/>
                      <a:pt x="432706" y="222927"/>
                      <a:pt x="432706" y="225368"/>
                    </a:cubicBezTo>
                    <a:lnTo>
                      <a:pt x="432706" y="243398"/>
                    </a:lnTo>
                    <a:cubicBezTo>
                      <a:pt x="432706" y="245839"/>
                      <a:pt x="431814" y="247952"/>
                      <a:pt x="430029" y="249736"/>
                    </a:cubicBezTo>
                    <a:cubicBezTo>
                      <a:pt x="428246" y="251520"/>
                      <a:pt x="426133" y="252412"/>
                      <a:pt x="423692" y="252412"/>
                    </a:cubicBezTo>
                    <a:lnTo>
                      <a:pt x="153249" y="252412"/>
                    </a:lnTo>
                    <a:cubicBezTo>
                      <a:pt x="150808" y="252412"/>
                      <a:pt x="148696" y="251520"/>
                      <a:pt x="146911" y="249736"/>
                    </a:cubicBezTo>
                    <a:cubicBezTo>
                      <a:pt x="145127" y="247952"/>
                      <a:pt x="144234" y="245839"/>
                      <a:pt x="144234" y="243398"/>
                    </a:cubicBezTo>
                    <a:lnTo>
                      <a:pt x="144234" y="225368"/>
                    </a:lnTo>
                    <a:cubicBezTo>
                      <a:pt x="144234" y="222927"/>
                      <a:pt x="145127" y="220814"/>
                      <a:pt x="146911" y="219030"/>
                    </a:cubicBezTo>
                    <a:cubicBezTo>
                      <a:pt x="148696" y="217246"/>
                      <a:pt x="150808" y="216354"/>
                      <a:pt x="153249" y="216354"/>
                    </a:cubicBezTo>
                    <a:close/>
                    <a:moveTo>
                      <a:pt x="81132" y="216354"/>
                    </a:moveTo>
                    <a:lnTo>
                      <a:pt x="99162" y="216354"/>
                    </a:lnTo>
                    <a:cubicBezTo>
                      <a:pt x="101603" y="216354"/>
                      <a:pt x="103716" y="217246"/>
                      <a:pt x="105500" y="219030"/>
                    </a:cubicBezTo>
                    <a:cubicBezTo>
                      <a:pt x="107285" y="220814"/>
                      <a:pt x="108176" y="222927"/>
                      <a:pt x="108176" y="225368"/>
                    </a:cubicBezTo>
                    <a:lnTo>
                      <a:pt x="108176" y="243398"/>
                    </a:lnTo>
                    <a:cubicBezTo>
                      <a:pt x="108176" y="245839"/>
                      <a:pt x="107285" y="247952"/>
                      <a:pt x="105500" y="249736"/>
                    </a:cubicBezTo>
                    <a:cubicBezTo>
                      <a:pt x="103716" y="251520"/>
                      <a:pt x="101603" y="252412"/>
                      <a:pt x="99162" y="252412"/>
                    </a:cubicBezTo>
                    <a:lnTo>
                      <a:pt x="81132" y="252412"/>
                    </a:lnTo>
                    <a:cubicBezTo>
                      <a:pt x="78691" y="252412"/>
                      <a:pt x="76579" y="251520"/>
                      <a:pt x="74793" y="249736"/>
                    </a:cubicBezTo>
                    <a:cubicBezTo>
                      <a:pt x="73010" y="247952"/>
                      <a:pt x="72117" y="245839"/>
                      <a:pt x="72117" y="243398"/>
                    </a:cubicBezTo>
                    <a:lnTo>
                      <a:pt x="72117" y="225368"/>
                    </a:lnTo>
                    <a:cubicBezTo>
                      <a:pt x="72117" y="222927"/>
                      <a:pt x="73010" y="220814"/>
                      <a:pt x="74793" y="219030"/>
                    </a:cubicBezTo>
                    <a:cubicBezTo>
                      <a:pt x="76579" y="217246"/>
                      <a:pt x="78691" y="216354"/>
                      <a:pt x="81132" y="216354"/>
                    </a:cubicBezTo>
                    <a:close/>
                    <a:moveTo>
                      <a:pt x="153249" y="144236"/>
                    </a:moveTo>
                    <a:lnTo>
                      <a:pt x="423692" y="144236"/>
                    </a:lnTo>
                    <a:cubicBezTo>
                      <a:pt x="426133" y="144236"/>
                      <a:pt x="428246" y="145128"/>
                      <a:pt x="430029" y="146912"/>
                    </a:cubicBezTo>
                    <a:cubicBezTo>
                      <a:pt x="431814" y="148696"/>
                      <a:pt x="432706" y="150809"/>
                      <a:pt x="432706" y="153250"/>
                    </a:cubicBezTo>
                    <a:lnTo>
                      <a:pt x="432706" y="171280"/>
                    </a:lnTo>
                    <a:cubicBezTo>
                      <a:pt x="432706" y="173721"/>
                      <a:pt x="431814" y="175834"/>
                      <a:pt x="430029" y="177618"/>
                    </a:cubicBezTo>
                    <a:cubicBezTo>
                      <a:pt x="428246" y="179403"/>
                      <a:pt x="426133" y="180295"/>
                      <a:pt x="423692" y="180295"/>
                    </a:cubicBezTo>
                    <a:lnTo>
                      <a:pt x="153249" y="180295"/>
                    </a:lnTo>
                    <a:cubicBezTo>
                      <a:pt x="150808" y="180295"/>
                      <a:pt x="148696" y="179403"/>
                      <a:pt x="146911" y="177618"/>
                    </a:cubicBezTo>
                    <a:cubicBezTo>
                      <a:pt x="145127" y="175834"/>
                      <a:pt x="144234" y="173721"/>
                      <a:pt x="144234" y="171280"/>
                    </a:cubicBezTo>
                    <a:lnTo>
                      <a:pt x="144234" y="153250"/>
                    </a:lnTo>
                    <a:cubicBezTo>
                      <a:pt x="144234" y="150809"/>
                      <a:pt x="145127" y="148696"/>
                      <a:pt x="146911" y="146912"/>
                    </a:cubicBezTo>
                    <a:cubicBezTo>
                      <a:pt x="148696" y="145128"/>
                      <a:pt x="150808" y="144236"/>
                      <a:pt x="153249" y="144236"/>
                    </a:cubicBezTo>
                    <a:close/>
                    <a:moveTo>
                      <a:pt x="81132" y="144236"/>
                    </a:moveTo>
                    <a:lnTo>
                      <a:pt x="99162" y="144236"/>
                    </a:lnTo>
                    <a:cubicBezTo>
                      <a:pt x="101603" y="144236"/>
                      <a:pt x="103716" y="145128"/>
                      <a:pt x="105500" y="146912"/>
                    </a:cubicBezTo>
                    <a:cubicBezTo>
                      <a:pt x="107285" y="148696"/>
                      <a:pt x="108176" y="150809"/>
                      <a:pt x="108176" y="153250"/>
                    </a:cubicBezTo>
                    <a:lnTo>
                      <a:pt x="108176" y="171280"/>
                    </a:lnTo>
                    <a:cubicBezTo>
                      <a:pt x="108176" y="173721"/>
                      <a:pt x="107285" y="175834"/>
                      <a:pt x="105500" y="177618"/>
                    </a:cubicBezTo>
                    <a:cubicBezTo>
                      <a:pt x="103716" y="179403"/>
                      <a:pt x="101603" y="180295"/>
                      <a:pt x="99162" y="180295"/>
                    </a:cubicBezTo>
                    <a:lnTo>
                      <a:pt x="81132" y="180295"/>
                    </a:lnTo>
                    <a:cubicBezTo>
                      <a:pt x="78691" y="180295"/>
                      <a:pt x="76579" y="179403"/>
                      <a:pt x="74793" y="177618"/>
                    </a:cubicBezTo>
                    <a:cubicBezTo>
                      <a:pt x="73010" y="175834"/>
                      <a:pt x="72117" y="173721"/>
                      <a:pt x="72117" y="171280"/>
                    </a:cubicBezTo>
                    <a:lnTo>
                      <a:pt x="72117" y="153250"/>
                    </a:lnTo>
                    <a:cubicBezTo>
                      <a:pt x="72117" y="150809"/>
                      <a:pt x="73010" y="148696"/>
                      <a:pt x="74793" y="146912"/>
                    </a:cubicBezTo>
                    <a:cubicBezTo>
                      <a:pt x="76579" y="145128"/>
                      <a:pt x="78691" y="144236"/>
                      <a:pt x="81132" y="144236"/>
                    </a:cubicBezTo>
                    <a:close/>
                    <a:moveTo>
                      <a:pt x="45073" y="108177"/>
                    </a:moveTo>
                    <a:cubicBezTo>
                      <a:pt x="42633" y="108177"/>
                      <a:pt x="40519" y="109069"/>
                      <a:pt x="38735" y="110853"/>
                    </a:cubicBezTo>
                    <a:cubicBezTo>
                      <a:pt x="36951" y="112637"/>
                      <a:pt x="36059" y="114750"/>
                      <a:pt x="36059" y="117191"/>
                    </a:cubicBezTo>
                    <a:lnTo>
                      <a:pt x="36059" y="351575"/>
                    </a:lnTo>
                    <a:cubicBezTo>
                      <a:pt x="36059" y="354016"/>
                      <a:pt x="36951" y="356129"/>
                      <a:pt x="38735" y="357913"/>
                    </a:cubicBezTo>
                    <a:cubicBezTo>
                      <a:pt x="40519" y="359697"/>
                      <a:pt x="42633" y="360589"/>
                      <a:pt x="45073" y="360589"/>
                    </a:cubicBezTo>
                    <a:lnTo>
                      <a:pt x="459751" y="360589"/>
                    </a:lnTo>
                    <a:cubicBezTo>
                      <a:pt x="462192" y="360589"/>
                      <a:pt x="464305" y="359697"/>
                      <a:pt x="466090" y="357913"/>
                    </a:cubicBezTo>
                    <a:cubicBezTo>
                      <a:pt x="467875" y="356129"/>
                      <a:pt x="468765" y="354016"/>
                      <a:pt x="468765" y="351575"/>
                    </a:cubicBezTo>
                    <a:lnTo>
                      <a:pt x="468765" y="117191"/>
                    </a:lnTo>
                    <a:cubicBezTo>
                      <a:pt x="468765" y="114750"/>
                      <a:pt x="467875" y="112637"/>
                      <a:pt x="466090" y="110853"/>
                    </a:cubicBezTo>
                    <a:cubicBezTo>
                      <a:pt x="464305" y="109069"/>
                      <a:pt x="462192" y="108177"/>
                      <a:pt x="459751" y="108177"/>
                    </a:cubicBezTo>
                    <a:close/>
                    <a:moveTo>
                      <a:pt x="45073" y="0"/>
                    </a:moveTo>
                    <a:lnTo>
                      <a:pt x="459751" y="0"/>
                    </a:lnTo>
                    <a:cubicBezTo>
                      <a:pt x="472147" y="0"/>
                      <a:pt x="482758" y="4413"/>
                      <a:pt x="491584" y="13240"/>
                    </a:cubicBezTo>
                    <a:cubicBezTo>
                      <a:pt x="500412" y="22067"/>
                      <a:pt x="504825" y="32678"/>
                      <a:pt x="504825" y="45074"/>
                    </a:cubicBezTo>
                    <a:lnTo>
                      <a:pt x="504825" y="351575"/>
                    </a:lnTo>
                    <a:cubicBezTo>
                      <a:pt x="504825" y="363970"/>
                      <a:pt x="500412" y="374581"/>
                      <a:pt x="491584" y="383408"/>
                    </a:cubicBezTo>
                    <a:cubicBezTo>
                      <a:pt x="482758" y="392235"/>
                      <a:pt x="472147" y="396648"/>
                      <a:pt x="459751" y="396648"/>
                    </a:cubicBezTo>
                    <a:lnTo>
                      <a:pt x="45073" y="396648"/>
                    </a:lnTo>
                    <a:cubicBezTo>
                      <a:pt x="32678" y="396648"/>
                      <a:pt x="22068" y="392235"/>
                      <a:pt x="13240" y="383408"/>
                    </a:cubicBezTo>
                    <a:cubicBezTo>
                      <a:pt x="4413" y="374581"/>
                      <a:pt x="0" y="363970"/>
                      <a:pt x="0" y="351575"/>
                    </a:cubicBezTo>
                    <a:lnTo>
                      <a:pt x="0" y="45074"/>
                    </a:lnTo>
                    <a:cubicBezTo>
                      <a:pt x="0" y="32678"/>
                      <a:pt x="4413" y="22067"/>
                      <a:pt x="13240" y="13240"/>
                    </a:cubicBezTo>
                    <a:cubicBezTo>
                      <a:pt x="22068" y="4413"/>
                      <a:pt x="32678" y="0"/>
                      <a:pt x="45073" y="0"/>
                    </a:cubicBezTo>
                    <a:close/>
                  </a:path>
                </a:pathLst>
              </a:custGeom>
              <a:solidFill>
                <a:srgbClr val="00A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grpSp>
      </p:grpSp>
      <p:sp>
        <p:nvSpPr>
          <p:cNvPr id="146" name="Espace réservé du contenu 2">
            <a:extLst>
              <a:ext uri="{FF2B5EF4-FFF2-40B4-BE49-F238E27FC236}">
                <a16:creationId xmlns:a16="http://schemas.microsoft.com/office/drawing/2014/main" id="{245DF3F7-B700-4DAD-BAB4-095DBD79FC00}"/>
              </a:ext>
            </a:extLst>
          </p:cNvPr>
          <p:cNvSpPr txBox="1">
            <a:spLocks/>
          </p:cNvSpPr>
          <p:nvPr/>
        </p:nvSpPr>
        <p:spPr>
          <a:xfrm>
            <a:off x="1306892" y="5505837"/>
            <a:ext cx="10106542" cy="6115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AC8C"/>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AC8C"/>
              </a:buClr>
              <a:buFont typeface="Wingdings 3" panose="05040102010807070707" pitchFamily="18"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gt;"/>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fr-FR" dirty="0">
                <a:latin typeface="Calibri" panose="020F0502020204030204" pitchFamily="34" charset="0"/>
                <a:ea typeface="Calibri" panose="020F0502020204030204" pitchFamily="34" charset="0"/>
                <a:cs typeface="Times New Roman" panose="02020603050405020304" pitchFamily="18" charset="0"/>
              </a:rPr>
              <a:t>Certaines fonctionnalités n’ont pas été expertisées pour le déploiement et ne sont pas présentées (budget, évaluation, animateurs…). Elles feront l’objet d’une analyse ultérieure.</a:t>
            </a:r>
            <a:endParaRPr lang="fr-FR" dirty="0"/>
          </a:p>
        </p:txBody>
      </p:sp>
      <p:sp>
        <p:nvSpPr>
          <p:cNvPr id="4" name="Espace réservé de la date 3">
            <a:extLst>
              <a:ext uri="{FF2B5EF4-FFF2-40B4-BE49-F238E27FC236}">
                <a16:creationId xmlns:a16="http://schemas.microsoft.com/office/drawing/2014/main" id="{949847DD-8A8F-47AC-9169-4052A46D810E}"/>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514F1412-F1E8-4359-8E46-474389E60229}"/>
              </a:ext>
            </a:extLst>
          </p:cNvPr>
          <p:cNvSpPr>
            <a:spLocks noGrp="1"/>
          </p:cNvSpPr>
          <p:nvPr>
            <p:ph type="sldNum" sz="quarter" idx="12"/>
          </p:nvPr>
        </p:nvSpPr>
        <p:spPr/>
        <p:txBody>
          <a:bodyPr/>
          <a:lstStyle/>
          <a:p>
            <a:fld id="{FE954997-C674-43B3-87A7-1C878AE16C45}" type="slidenum">
              <a:rPr lang="fr-FR" smtClean="0"/>
              <a:pPr/>
              <a:t>7</a:t>
            </a:fld>
            <a:endParaRPr lang="fr-FR" dirty="0"/>
          </a:p>
        </p:txBody>
      </p:sp>
    </p:spTree>
    <p:extLst>
      <p:ext uri="{BB962C8B-B14F-4D97-AF65-F5344CB8AC3E}">
        <p14:creationId xmlns:p14="http://schemas.microsoft.com/office/powerpoint/2010/main" val="3742011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contenu 2">
            <a:extLst>
              <a:ext uri="{FF2B5EF4-FFF2-40B4-BE49-F238E27FC236}">
                <a16:creationId xmlns:a16="http://schemas.microsoft.com/office/drawing/2014/main" id="{0F01753F-1FFD-4604-A779-90399204CE25}"/>
              </a:ext>
            </a:extLst>
          </p:cNvPr>
          <p:cNvSpPr txBox="1">
            <a:spLocks/>
          </p:cNvSpPr>
          <p:nvPr/>
        </p:nvSpPr>
        <p:spPr>
          <a:xfrm>
            <a:off x="1247258" y="1302028"/>
            <a:ext cx="10106542" cy="4874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AC8C"/>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AC8C"/>
              </a:buClr>
              <a:buFont typeface="Wingdings 3" panose="05040102010807070707" pitchFamily="18"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gt;"/>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b="1" dirty="0">
                <a:solidFill>
                  <a:srgbClr val="00AC8C"/>
                </a:solidFill>
                <a:effectLst/>
                <a:latin typeface="Calibri" panose="020F0502020204030204" pitchFamily="34" charset="0"/>
                <a:ea typeface="Calibri" panose="020F0502020204030204" pitchFamily="34" charset="0"/>
                <a:cs typeface="Times New Roman" panose="02020603050405020304" pitchFamily="18" charset="0"/>
              </a:rPr>
              <a:t>1 - </a:t>
            </a:r>
            <a:r>
              <a:rPr lang="fr-FR" dirty="0">
                <a:effectLst/>
                <a:latin typeface="Calibri" panose="020F0502020204030204" pitchFamily="34" charset="0"/>
                <a:ea typeface="Calibri" panose="020F0502020204030204" pitchFamily="34" charset="0"/>
                <a:cs typeface="Times New Roman" panose="02020603050405020304" pitchFamily="18" charset="0"/>
              </a:rPr>
              <a:t>Connectez-vous au portail des outils du CISIRH via le lien transmis au moment de l’habilitation</a:t>
            </a:r>
          </a:p>
          <a:p>
            <a:pPr marL="0" indent="0">
              <a:buNone/>
            </a:pPr>
            <a:r>
              <a:rPr lang="fr-FR" sz="2000" b="1" dirty="0">
                <a:solidFill>
                  <a:srgbClr val="00AC8C"/>
                </a:solidFill>
                <a:effectLst/>
                <a:latin typeface="Calibri" panose="020F0502020204030204" pitchFamily="34" charset="0"/>
                <a:ea typeface="Calibri" panose="020F0502020204030204" pitchFamily="34" charset="0"/>
                <a:cs typeface="Times New Roman" panose="02020603050405020304" pitchFamily="18" charset="0"/>
              </a:rPr>
              <a:t>2 - </a:t>
            </a:r>
            <a:r>
              <a:rPr lang="fr-FR" sz="1800" dirty="0">
                <a:effectLst/>
                <a:latin typeface="Calibri" panose="020F0502020204030204" pitchFamily="34" charset="0"/>
                <a:ea typeface="Calibri" panose="020F0502020204030204" pitchFamily="34" charset="0"/>
                <a:cs typeface="Times New Roman" panose="02020603050405020304" pitchFamily="18" charset="0"/>
              </a:rPr>
              <a:t>Cliquez sur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RenoiRH Expert RH</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fr-FR" dirty="0">
              <a:latin typeface="Calibri" panose="020F0502020204030204" pitchFamily="34" charset="0"/>
              <a:ea typeface="Calibri" panose="020F0502020204030204" pitchFamily="34" charset="0"/>
              <a:cs typeface="Times New Roman" panose="02020603050405020304" pitchFamily="18" charset="0"/>
            </a:endParaRPr>
          </a:p>
          <a:p>
            <a:endParaRPr lang="fr-FR" dirty="0">
              <a:latin typeface="Calibri" panose="020F0502020204030204" pitchFamily="34" charset="0"/>
              <a:ea typeface="Calibri" panose="020F0502020204030204" pitchFamily="34" charset="0"/>
              <a:cs typeface="Times New Roman" panose="02020603050405020304" pitchFamily="18" charset="0"/>
            </a:endParaRPr>
          </a:p>
          <a:p>
            <a:endParaRPr lang="fr-FR" dirty="0">
              <a:latin typeface="Calibri" panose="020F0502020204030204" pitchFamily="34" charset="0"/>
              <a:ea typeface="Calibri" panose="020F0502020204030204" pitchFamily="34" charset="0"/>
              <a:cs typeface="Times New Roman" panose="02020603050405020304" pitchFamily="18" charset="0"/>
            </a:endParaRPr>
          </a:p>
          <a:p>
            <a:endParaRPr lang="fr-FR" dirty="0">
              <a:latin typeface="+mn-lt"/>
            </a:endParaRPr>
          </a:p>
        </p:txBody>
      </p:sp>
      <p:sp>
        <p:nvSpPr>
          <p:cNvPr id="2" name="Titre 1">
            <a:extLst>
              <a:ext uri="{FF2B5EF4-FFF2-40B4-BE49-F238E27FC236}">
                <a16:creationId xmlns:a16="http://schemas.microsoft.com/office/drawing/2014/main" id="{2FA5FFB3-0E9F-4022-9107-493968A47875}"/>
              </a:ext>
            </a:extLst>
          </p:cNvPr>
          <p:cNvSpPr>
            <a:spLocks noGrp="1"/>
          </p:cNvSpPr>
          <p:nvPr>
            <p:ph type="title"/>
          </p:nvPr>
        </p:nvSpPr>
        <p:spPr/>
        <p:txBody>
          <a:bodyPr>
            <a:normAutofit fontScale="90000"/>
          </a:bodyPr>
          <a:lstStyle/>
          <a:p>
            <a:r>
              <a:rPr lang="fr-FR" dirty="0"/>
              <a:t>1-2 Se connecter à RenoiRH</a:t>
            </a:r>
          </a:p>
        </p:txBody>
      </p:sp>
      <p:pic>
        <p:nvPicPr>
          <p:cNvPr id="28" name="Espace réservé du contenu 27">
            <a:extLst>
              <a:ext uri="{FF2B5EF4-FFF2-40B4-BE49-F238E27FC236}">
                <a16:creationId xmlns:a16="http://schemas.microsoft.com/office/drawing/2014/main" id="{EDCE7579-C29B-4681-ADEC-5D3359BCDB8C}"/>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367155" y="2970340"/>
            <a:ext cx="10397382" cy="537676"/>
          </a:xfrm>
          <a:prstGeom prst="rect">
            <a:avLst/>
          </a:prstGeom>
          <a:noFill/>
          <a:ln>
            <a:solidFill>
              <a:schemeClr val="bg1">
                <a:lumMod val="50000"/>
              </a:schemeClr>
            </a:solidFill>
          </a:ln>
        </p:spPr>
      </p:pic>
      <p:sp>
        <p:nvSpPr>
          <p:cNvPr id="56" name="Espace réservé du pied de page 55">
            <a:extLst>
              <a:ext uri="{FF2B5EF4-FFF2-40B4-BE49-F238E27FC236}">
                <a16:creationId xmlns:a16="http://schemas.microsoft.com/office/drawing/2014/main" id="{295BF652-9AEB-45D8-A615-2C85AAEB722A}"/>
              </a:ext>
            </a:extLst>
          </p:cNvPr>
          <p:cNvSpPr>
            <a:spLocks noGrp="1"/>
          </p:cNvSpPr>
          <p:nvPr>
            <p:ph type="ftr" sz="quarter" idx="11"/>
          </p:nvPr>
        </p:nvSpPr>
        <p:spPr/>
        <p:txBody>
          <a:bodyPr/>
          <a:lstStyle/>
          <a:p>
            <a:r>
              <a:rPr lang="fr-FR" dirty="0"/>
              <a:t>Module 1</a:t>
            </a:r>
          </a:p>
        </p:txBody>
      </p:sp>
      <p:sp>
        <p:nvSpPr>
          <p:cNvPr id="49" name="ZoneTexte 48">
            <a:extLst>
              <a:ext uri="{FF2B5EF4-FFF2-40B4-BE49-F238E27FC236}">
                <a16:creationId xmlns:a16="http://schemas.microsoft.com/office/drawing/2014/main" id="{68E558EB-0805-4F6B-88E8-9DA06455D37D}"/>
              </a:ext>
            </a:extLst>
          </p:cNvPr>
          <p:cNvSpPr txBox="1"/>
          <p:nvPr/>
        </p:nvSpPr>
        <p:spPr>
          <a:xfrm>
            <a:off x="1232018" y="670477"/>
            <a:ext cx="3715902" cy="369332"/>
          </a:xfrm>
          <a:prstGeom prst="rect">
            <a:avLst/>
          </a:prstGeom>
          <a:noFill/>
        </p:spPr>
        <p:txBody>
          <a:bodyPr wrap="square" rtlCol="0">
            <a:spAutoFit/>
          </a:bodyPr>
          <a:lstStyle/>
          <a:p>
            <a:r>
              <a:rPr lang="fr-FR" i="1" dirty="0">
                <a:latin typeface="+mj-lt"/>
              </a:rPr>
              <a:t>Présentation générale de RenoiRH</a:t>
            </a:r>
          </a:p>
        </p:txBody>
      </p:sp>
      <p:sp>
        <p:nvSpPr>
          <p:cNvPr id="17" name="Rectangle : avec coins arrondis en diagonale 16">
            <a:extLst>
              <a:ext uri="{FF2B5EF4-FFF2-40B4-BE49-F238E27FC236}">
                <a16:creationId xmlns:a16="http://schemas.microsoft.com/office/drawing/2014/main" id="{0373737D-0AAF-4CBE-8FBF-5DEB44775E92}"/>
              </a:ext>
            </a:extLst>
          </p:cNvPr>
          <p:cNvSpPr/>
          <p:nvPr/>
        </p:nvSpPr>
        <p:spPr>
          <a:xfrm>
            <a:off x="60960" y="1032521"/>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1 –</a:t>
            </a:r>
            <a:br>
              <a:rPr lang="fr-FR" sz="1000" dirty="0"/>
            </a:br>
            <a:r>
              <a:rPr lang="fr-FR" sz="1000" dirty="0"/>
              <a:t>RenoiRH</a:t>
            </a:r>
            <a:endParaRPr lang="fr-FR" sz="2800" dirty="0"/>
          </a:p>
        </p:txBody>
      </p:sp>
      <p:sp>
        <p:nvSpPr>
          <p:cNvPr id="18" name="Rectangle : avec coins arrondis en diagonale 17">
            <a:extLst>
              <a:ext uri="{FF2B5EF4-FFF2-40B4-BE49-F238E27FC236}">
                <a16:creationId xmlns:a16="http://schemas.microsoft.com/office/drawing/2014/main" id="{5FF5948E-1BA9-4174-9BDD-1CE10274663E}"/>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endParaRPr lang="fr-FR" sz="2800" dirty="0">
              <a:solidFill>
                <a:srgbClr val="00AC8C"/>
              </a:solidFill>
            </a:endParaRPr>
          </a:p>
        </p:txBody>
      </p:sp>
      <p:sp>
        <p:nvSpPr>
          <p:cNvPr id="19" name="Rectangle : avec coins arrondis en diagonale 18">
            <a:extLst>
              <a:ext uri="{FF2B5EF4-FFF2-40B4-BE49-F238E27FC236}">
                <a16:creationId xmlns:a16="http://schemas.microsoft.com/office/drawing/2014/main" id="{373CEDE7-B17B-445B-8712-009EFC300A9D}"/>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20" name="Rectangle : avec coins arrondis en diagonale 19">
            <a:extLst>
              <a:ext uri="{FF2B5EF4-FFF2-40B4-BE49-F238E27FC236}">
                <a16:creationId xmlns:a16="http://schemas.microsoft.com/office/drawing/2014/main" id="{91352716-CFE0-40AE-AD38-6B37B6FA5EF0}"/>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21" name="Rectangle : avec coins arrondis en diagonale 20">
            <a:extLst>
              <a:ext uri="{FF2B5EF4-FFF2-40B4-BE49-F238E27FC236}">
                <a16:creationId xmlns:a16="http://schemas.microsoft.com/office/drawing/2014/main" id="{86E9DD21-3FAD-4455-B852-D923379C12B9}"/>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22" name="Rectangle : avec coins arrondis en diagonale 21">
            <a:extLst>
              <a:ext uri="{FF2B5EF4-FFF2-40B4-BE49-F238E27FC236}">
                <a16:creationId xmlns:a16="http://schemas.microsoft.com/office/drawing/2014/main" id="{550339B7-AECF-45F8-890B-24076B083FC6}"/>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23" name="Rectangle : avec coins arrondis en diagonale 22">
            <a:extLst>
              <a:ext uri="{FF2B5EF4-FFF2-40B4-BE49-F238E27FC236}">
                <a16:creationId xmlns:a16="http://schemas.microsoft.com/office/drawing/2014/main" id="{4A11543A-AA17-4E9C-BFAF-A0442DF7478B}"/>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24" name="Rectangle : avec coins arrondis en diagonale 23">
            <a:extLst>
              <a:ext uri="{FF2B5EF4-FFF2-40B4-BE49-F238E27FC236}">
                <a16:creationId xmlns:a16="http://schemas.microsoft.com/office/drawing/2014/main" id="{0098CECD-14CF-4E10-92A7-E8755A6FC198}"/>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endParaRPr lang="fr-FR" sz="2800" dirty="0">
              <a:solidFill>
                <a:srgbClr val="00AC8C"/>
              </a:solidFill>
            </a:endParaRPr>
          </a:p>
        </p:txBody>
      </p:sp>
      <p:sp>
        <p:nvSpPr>
          <p:cNvPr id="25" name="Rectangle : avec coins arrondis en diagonale 24">
            <a:extLst>
              <a:ext uri="{FF2B5EF4-FFF2-40B4-BE49-F238E27FC236}">
                <a16:creationId xmlns:a16="http://schemas.microsoft.com/office/drawing/2014/main" id="{19AAA8DF-0A9C-400B-A7A0-7EF782FE4BEC}"/>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30" name="Zone de texte 470">
            <a:extLst>
              <a:ext uri="{FF2B5EF4-FFF2-40B4-BE49-F238E27FC236}">
                <a16:creationId xmlns:a16="http://schemas.microsoft.com/office/drawing/2014/main" id="{3B78C645-7CC3-4852-9CC9-F5F8C3D77191}"/>
              </a:ext>
            </a:extLst>
          </p:cNvPr>
          <p:cNvSpPr txBox="1"/>
          <p:nvPr/>
        </p:nvSpPr>
        <p:spPr>
          <a:xfrm>
            <a:off x="7344742" y="2065264"/>
            <a:ext cx="4620308" cy="43231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300"/>
              </a:spcAft>
            </a:pPr>
            <a:r>
              <a:rPr lang="fr-FR" sz="2000" b="1" dirty="0">
                <a:solidFill>
                  <a:srgbClr val="00AC8C"/>
                </a:solidFill>
                <a:latin typeface="Calibri" panose="020F0502020204030204" pitchFamily="34" charset="0"/>
                <a:ea typeface="Calibri" panose="020F0502020204030204" pitchFamily="34" charset="0"/>
                <a:cs typeface="Times New Roman" panose="02020603050405020304" pitchFamily="18" charset="0"/>
              </a:rPr>
              <a:t>3 - </a:t>
            </a:r>
            <a:r>
              <a:rPr lang="fr-FR" dirty="0">
                <a:effectLst/>
                <a:latin typeface="Calibri" panose="020F0502020204030204" pitchFamily="34" charset="0"/>
                <a:ea typeface="Calibri" panose="020F0502020204030204" pitchFamily="34" charset="0"/>
                <a:cs typeface="Times New Roman" panose="02020603050405020304" pitchFamily="18" charset="0"/>
              </a:rPr>
              <a:t>Sélectionnez le </a:t>
            </a:r>
            <a:r>
              <a:rPr lang="fr-FR" b="1" dirty="0">
                <a:effectLst/>
                <a:latin typeface="Calibri" panose="020F0502020204030204" pitchFamily="34" charset="0"/>
                <a:ea typeface="Calibri" panose="020F0502020204030204" pitchFamily="34" charset="0"/>
                <a:cs typeface="Times New Roman" panose="02020603050405020304" pitchFamily="18" charset="0"/>
              </a:rPr>
              <a:t>rôle / périmètre </a:t>
            </a:r>
            <a:r>
              <a:rPr lang="fr-FR" dirty="0">
                <a:effectLst/>
                <a:latin typeface="Calibri" panose="020F0502020204030204" pitchFamily="34" charset="0"/>
                <a:ea typeface="Calibri" panose="020F0502020204030204" pitchFamily="34" charset="0"/>
                <a:cs typeface="Times New Roman" panose="02020603050405020304" pitchFamily="18" charset="0"/>
              </a:rPr>
              <a:t>souhaité</a:t>
            </a:r>
          </a:p>
        </p:txBody>
      </p:sp>
      <p:sp>
        <p:nvSpPr>
          <p:cNvPr id="31" name="Rectangle : coins arrondis 30">
            <a:extLst>
              <a:ext uri="{FF2B5EF4-FFF2-40B4-BE49-F238E27FC236}">
                <a16:creationId xmlns:a16="http://schemas.microsoft.com/office/drawing/2014/main" id="{5E6C2DE8-0E85-42F4-A3A4-1673E4F80A59}"/>
              </a:ext>
            </a:extLst>
          </p:cNvPr>
          <p:cNvSpPr/>
          <p:nvPr/>
        </p:nvSpPr>
        <p:spPr>
          <a:xfrm>
            <a:off x="8123259" y="2979433"/>
            <a:ext cx="3197087" cy="299025"/>
          </a:xfrm>
          <a:prstGeom prst="roundRect">
            <a:avLst>
              <a:gd name="adj" fmla="val 8656"/>
            </a:avLst>
          </a:prstGeom>
          <a:noFill/>
          <a:ln w="28575">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cxnSp>
        <p:nvCxnSpPr>
          <p:cNvPr id="32" name="Connecteur droit 31">
            <a:extLst>
              <a:ext uri="{FF2B5EF4-FFF2-40B4-BE49-F238E27FC236}">
                <a16:creationId xmlns:a16="http://schemas.microsoft.com/office/drawing/2014/main" id="{F1AFF000-07ED-43A0-AEF6-2B04B696172E}"/>
              </a:ext>
            </a:extLst>
          </p:cNvPr>
          <p:cNvCxnSpPr>
            <a:cxnSpLocks/>
            <a:stCxn id="30" idx="2"/>
          </p:cNvCxnSpPr>
          <p:nvPr/>
        </p:nvCxnSpPr>
        <p:spPr>
          <a:xfrm>
            <a:off x="9654896" y="2497582"/>
            <a:ext cx="0" cy="481851"/>
          </a:xfrm>
          <a:prstGeom prst="line">
            <a:avLst/>
          </a:prstGeom>
          <a:ln w="28575">
            <a:solidFill>
              <a:srgbClr val="00AC8C"/>
            </a:solidFill>
            <a:headEnd type="oval"/>
          </a:ln>
        </p:spPr>
        <p:style>
          <a:lnRef idx="1">
            <a:schemeClr val="accent1"/>
          </a:lnRef>
          <a:fillRef idx="0">
            <a:schemeClr val="accent1"/>
          </a:fillRef>
          <a:effectRef idx="0">
            <a:schemeClr val="accent1"/>
          </a:effectRef>
          <a:fontRef idx="minor">
            <a:schemeClr val="tx1"/>
          </a:fontRef>
        </p:style>
      </p:cxnSp>
      <p:sp>
        <p:nvSpPr>
          <p:cNvPr id="50" name="Rectangle : coins arrondis 49">
            <a:extLst>
              <a:ext uri="{FF2B5EF4-FFF2-40B4-BE49-F238E27FC236}">
                <a16:creationId xmlns:a16="http://schemas.microsoft.com/office/drawing/2014/main" id="{41608809-AA88-43D2-B7A6-AE2FFD8B96C5}"/>
              </a:ext>
            </a:extLst>
          </p:cNvPr>
          <p:cNvSpPr/>
          <p:nvPr/>
        </p:nvSpPr>
        <p:spPr>
          <a:xfrm>
            <a:off x="1367156" y="3276497"/>
            <a:ext cx="985752" cy="231520"/>
          </a:xfrm>
          <a:prstGeom prst="roundRect">
            <a:avLst>
              <a:gd name="adj" fmla="val 8656"/>
            </a:avLst>
          </a:prstGeom>
          <a:noFill/>
          <a:ln w="28575">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cxnSp>
        <p:nvCxnSpPr>
          <p:cNvPr id="51" name="Connecteur droit 50">
            <a:extLst>
              <a:ext uri="{FF2B5EF4-FFF2-40B4-BE49-F238E27FC236}">
                <a16:creationId xmlns:a16="http://schemas.microsoft.com/office/drawing/2014/main" id="{EC366177-1DA0-41E6-83E4-193D7310359E}"/>
              </a:ext>
            </a:extLst>
          </p:cNvPr>
          <p:cNvCxnSpPr>
            <a:cxnSpLocks/>
          </p:cNvCxnSpPr>
          <p:nvPr/>
        </p:nvCxnSpPr>
        <p:spPr>
          <a:xfrm flipV="1">
            <a:off x="1877143" y="3533927"/>
            <a:ext cx="0" cy="481851"/>
          </a:xfrm>
          <a:prstGeom prst="line">
            <a:avLst/>
          </a:prstGeom>
          <a:ln w="28575">
            <a:solidFill>
              <a:srgbClr val="00AC8C"/>
            </a:solidFill>
            <a:headEnd type="oval"/>
          </a:ln>
        </p:spPr>
        <p:style>
          <a:lnRef idx="1">
            <a:schemeClr val="accent1"/>
          </a:lnRef>
          <a:fillRef idx="0">
            <a:schemeClr val="accent1"/>
          </a:fillRef>
          <a:effectRef idx="0">
            <a:schemeClr val="accent1"/>
          </a:effectRef>
          <a:fontRef idx="minor">
            <a:schemeClr val="tx1"/>
          </a:fontRef>
        </p:style>
      </p:cxnSp>
      <p:sp>
        <p:nvSpPr>
          <p:cNvPr id="52" name="Zone de texte 470">
            <a:extLst>
              <a:ext uri="{FF2B5EF4-FFF2-40B4-BE49-F238E27FC236}">
                <a16:creationId xmlns:a16="http://schemas.microsoft.com/office/drawing/2014/main" id="{70EDB0BB-BE42-4B32-8CBE-D99AFB4A8041}"/>
              </a:ext>
            </a:extLst>
          </p:cNvPr>
          <p:cNvSpPr txBox="1"/>
          <p:nvPr/>
        </p:nvSpPr>
        <p:spPr>
          <a:xfrm>
            <a:off x="1325436" y="4201459"/>
            <a:ext cx="7773959" cy="33709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300"/>
              </a:spcAft>
            </a:pPr>
            <a:r>
              <a:rPr lang="fr-FR" sz="2000" b="1" dirty="0">
                <a:solidFill>
                  <a:srgbClr val="00AC8C"/>
                </a:solidFill>
                <a:latin typeface="Calibri" panose="020F0502020204030204" pitchFamily="34" charset="0"/>
                <a:ea typeface="Calibri" panose="020F0502020204030204" pitchFamily="34" charset="0"/>
                <a:cs typeface="Times New Roman" panose="02020603050405020304" pitchFamily="18" charset="0"/>
              </a:rPr>
              <a:t>4 - </a:t>
            </a:r>
            <a:r>
              <a:rPr lang="fr-FR" dirty="0">
                <a:effectLst/>
                <a:latin typeface="Calibri" panose="020F0502020204030204" pitchFamily="34" charset="0"/>
                <a:ea typeface="Calibri" panose="020F0502020204030204" pitchFamily="34" charset="0"/>
                <a:cs typeface="Times New Roman" panose="02020603050405020304" pitchFamily="18" charset="0"/>
              </a:rPr>
              <a:t>Sélectionnez le </a:t>
            </a:r>
            <a:r>
              <a:rPr lang="fr-FR" b="1" dirty="0">
                <a:effectLst/>
                <a:latin typeface="Calibri" panose="020F0502020204030204" pitchFamily="34" charset="0"/>
                <a:ea typeface="Calibri" panose="020F0502020204030204" pitchFamily="34" charset="0"/>
                <a:cs typeface="Times New Roman" panose="02020603050405020304" pitchFamily="18" charset="0"/>
              </a:rPr>
              <a:t>domaine </a:t>
            </a:r>
            <a:r>
              <a:rPr lang="fr-FR" dirty="0">
                <a:effectLst/>
                <a:latin typeface="Calibri" panose="020F0502020204030204" pitchFamily="34" charset="0"/>
                <a:ea typeface="Calibri" panose="020F0502020204030204" pitchFamily="34" charset="0"/>
                <a:cs typeface="Times New Roman" panose="02020603050405020304" pitchFamily="18" charset="0"/>
              </a:rPr>
              <a:t>souhaité :</a:t>
            </a:r>
          </a:p>
          <a:p>
            <a:pPr marL="534988" lvl="3" indent="-228600">
              <a:spcBef>
                <a:spcPts val="300"/>
              </a:spcBef>
              <a:spcAft>
                <a:spcPts val="300"/>
              </a:spcAft>
              <a:buClr>
                <a:srgbClr val="00AC8C"/>
              </a:buClr>
              <a:buFont typeface="Symbol" panose="05050102010706020507" pitchFamily="18" charset="2"/>
              <a:buChar char=""/>
            </a:pPr>
            <a:r>
              <a:rPr lang="fr-FR" sz="1600" b="1" dirty="0">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Formation</a:t>
            </a:r>
            <a:r>
              <a:rPr lang="fr-FR" sz="1600" dirty="0">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 pour accéder au domaine Formation de RenoiRH</a:t>
            </a:r>
          </a:p>
          <a:p>
            <a:pPr marL="534988" lvl="3" indent="-228600">
              <a:spcBef>
                <a:spcPts val="300"/>
              </a:spcBef>
              <a:spcAft>
                <a:spcPts val="300"/>
              </a:spcAft>
              <a:buClr>
                <a:srgbClr val="00AC8C"/>
              </a:buClr>
              <a:buFont typeface="Symbol" panose="05050102010706020507" pitchFamily="18" charset="2"/>
              <a:buChar char=""/>
            </a:pPr>
            <a:r>
              <a:rPr lang="fr-FR" sz="1600" dirty="0">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Ou</a:t>
            </a:r>
            <a:r>
              <a:rPr lang="fr-FR" sz="1600" b="1" dirty="0">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 BI &amp; Reporting</a:t>
            </a:r>
            <a:r>
              <a:rPr lang="fr-FR" sz="1600" dirty="0">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 pour accéder au domaine de gestion des rapports</a:t>
            </a:r>
          </a:p>
          <a:p>
            <a:pPr marL="285750" indent="-285750">
              <a:spcAft>
                <a:spcPts val="300"/>
              </a:spcAft>
              <a:buFont typeface="Arial" panose="020B0604020202020204" pitchFamily="34" charset="0"/>
              <a:buChar char="•"/>
            </a:pP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Freeform 458">
            <a:extLst>
              <a:ext uri="{FF2B5EF4-FFF2-40B4-BE49-F238E27FC236}">
                <a16:creationId xmlns:a16="http://schemas.microsoft.com/office/drawing/2014/main" id="{399EECDA-2E25-4B75-86BD-CC1B745EAB7A}"/>
              </a:ext>
            </a:extLst>
          </p:cNvPr>
          <p:cNvSpPr/>
          <p:nvPr/>
        </p:nvSpPr>
        <p:spPr>
          <a:xfrm>
            <a:off x="3196317" y="5646140"/>
            <a:ext cx="468000" cy="468000"/>
          </a:xfrm>
          <a:custGeom>
            <a:avLst/>
            <a:gdLst>
              <a:gd name="connsiteX0" fmla="*/ 113811 w 432706"/>
              <a:gd name="connsiteY0" fmla="*/ 276076 h 432707"/>
              <a:gd name="connsiteX1" fmla="*/ 156631 w 432706"/>
              <a:gd name="connsiteY1" fmla="*/ 318896 h 432707"/>
              <a:gd name="connsiteX2" fmla="*/ 141982 w 432706"/>
              <a:gd name="connsiteY2" fmla="*/ 333545 h 432707"/>
              <a:gd name="connsiteX3" fmla="*/ 126206 w 432706"/>
              <a:gd name="connsiteY3" fmla="*/ 333545 h 432707"/>
              <a:gd name="connsiteX4" fmla="*/ 126206 w 432706"/>
              <a:gd name="connsiteY4" fmla="*/ 306501 h 432707"/>
              <a:gd name="connsiteX5" fmla="*/ 99161 w 432706"/>
              <a:gd name="connsiteY5" fmla="*/ 306501 h 432707"/>
              <a:gd name="connsiteX6" fmla="*/ 99161 w 432706"/>
              <a:gd name="connsiteY6" fmla="*/ 290725 h 432707"/>
              <a:gd name="connsiteX7" fmla="*/ 226495 w 432706"/>
              <a:gd name="connsiteY7" fmla="*/ 164448 h 432707"/>
              <a:gd name="connsiteX8" fmla="*/ 230439 w 432706"/>
              <a:gd name="connsiteY8" fmla="*/ 166209 h 432707"/>
              <a:gd name="connsiteX9" fmla="*/ 229593 w 432706"/>
              <a:gd name="connsiteY9" fmla="*/ 174660 h 432707"/>
              <a:gd name="connsiteX10" fmla="*/ 147616 w 432706"/>
              <a:gd name="connsiteY10" fmla="*/ 256638 h 432707"/>
              <a:gd name="connsiteX11" fmla="*/ 139165 w 432706"/>
              <a:gd name="connsiteY11" fmla="*/ 257483 h 432707"/>
              <a:gd name="connsiteX12" fmla="*/ 140010 w 432706"/>
              <a:gd name="connsiteY12" fmla="*/ 249032 h 432707"/>
              <a:gd name="connsiteX13" fmla="*/ 221987 w 432706"/>
              <a:gd name="connsiteY13" fmla="*/ 167054 h 432707"/>
              <a:gd name="connsiteX14" fmla="*/ 226495 w 432706"/>
              <a:gd name="connsiteY14" fmla="*/ 164448 h 432707"/>
              <a:gd name="connsiteX15" fmla="*/ 225368 w 432706"/>
              <a:gd name="connsiteY15" fmla="*/ 126206 h 432707"/>
              <a:gd name="connsiteX16" fmla="*/ 72117 w 432706"/>
              <a:gd name="connsiteY16" fmla="*/ 279457 h 432707"/>
              <a:gd name="connsiteX17" fmla="*/ 72117 w 432706"/>
              <a:gd name="connsiteY17" fmla="*/ 360589 h 432707"/>
              <a:gd name="connsiteX18" fmla="*/ 153249 w 432706"/>
              <a:gd name="connsiteY18" fmla="*/ 360589 h 432707"/>
              <a:gd name="connsiteX19" fmla="*/ 306500 w 432706"/>
              <a:gd name="connsiteY19" fmla="*/ 207339 h 432707"/>
              <a:gd name="connsiteX20" fmla="*/ 288471 w 432706"/>
              <a:gd name="connsiteY20" fmla="*/ 74372 h 432707"/>
              <a:gd name="connsiteX21" fmla="*/ 269315 w 432706"/>
              <a:gd name="connsiteY21" fmla="*/ 82259 h 432707"/>
              <a:gd name="connsiteX22" fmla="*/ 243397 w 432706"/>
              <a:gd name="connsiteY22" fmla="*/ 108177 h 432707"/>
              <a:gd name="connsiteX23" fmla="*/ 324530 w 432706"/>
              <a:gd name="connsiteY23" fmla="*/ 189309 h 432707"/>
              <a:gd name="connsiteX24" fmla="*/ 350447 w 432706"/>
              <a:gd name="connsiteY24" fmla="*/ 163392 h 432707"/>
              <a:gd name="connsiteX25" fmla="*/ 358335 w 432706"/>
              <a:gd name="connsiteY25" fmla="*/ 144236 h 432707"/>
              <a:gd name="connsiteX26" fmla="*/ 350447 w 432706"/>
              <a:gd name="connsiteY26" fmla="*/ 125079 h 432707"/>
              <a:gd name="connsiteX27" fmla="*/ 307628 w 432706"/>
              <a:gd name="connsiteY27" fmla="*/ 82259 h 432707"/>
              <a:gd name="connsiteX28" fmla="*/ 288471 w 432706"/>
              <a:gd name="connsiteY28" fmla="*/ 74372 h 432707"/>
              <a:gd name="connsiteX29" fmla="*/ 81132 w 432706"/>
              <a:gd name="connsiteY29" fmla="*/ 0 h 432707"/>
              <a:gd name="connsiteX30" fmla="*/ 351574 w 432706"/>
              <a:gd name="connsiteY30" fmla="*/ 0 h 432707"/>
              <a:gd name="connsiteX31" fmla="*/ 408902 w 432706"/>
              <a:gd name="connsiteY31" fmla="*/ 23805 h 432707"/>
              <a:gd name="connsiteX32" fmla="*/ 432706 w 432706"/>
              <a:gd name="connsiteY32" fmla="*/ 81133 h 432707"/>
              <a:gd name="connsiteX33" fmla="*/ 432706 w 432706"/>
              <a:gd name="connsiteY33" fmla="*/ 351574 h 432707"/>
              <a:gd name="connsiteX34" fmla="*/ 408902 w 432706"/>
              <a:gd name="connsiteY34" fmla="*/ 408902 h 432707"/>
              <a:gd name="connsiteX35" fmla="*/ 351574 w 432706"/>
              <a:gd name="connsiteY35" fmla="*/ 432707 h 432707"/>
              <a:gd name="connsiteX36" fmla="*/ 81132 w 432706"/>
              <a:gd name="connsiteY36" fmla="*/ 432707 h 432707"/>
              <a:gd name="connsiteX37" fmla="*/ 23804 w 432706"/>
              <a:gd name="connsiteY37" fmla="*/ 408902 h 432707"/>
              <a:gd name="connsiteX38" fmla="*/ 0 w 432706"/>
              <a:gd name="connsiteY38" fmla="*/ 351574 h 432707"/>
              <a:gd name="connsiteX39" fmla="*/ 0 w 432706"/>
              <a:gd name="connsiteY39" fmla="*/ 81133 h 432707"/>
              <a:gd name="connsiteX40" fmla="*/ 23804 w 432706"/>
              <a:gd name="connsiteY40" fmla="*/ 23805 h 432707"/>
              <a:gd name="connsiteX41" fmla="*/ 81132 w 432706"/>
              <a:gd name="connsiteY41"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2706" h="432707">
                <a:moveTo>
                  <a:pt x="113811" y="276076"/>
                </a:moveTo>
                <a:lnTo>
                  <a:pt x="156631" y="318896"/>
                </a:lnTo>
                <a:lnTo>
                  <a:pt x="141982" y="333545"/>
                </a:lnTo>
                <a:lnTo>
                  <a:pt x="126206" y="333545"/>
                </a:lnTo>
                <a:lnTo>
                  <a:pt x="126206" y="306501"/>
                </a:lnTo>
                <a:lnTo>
                  <a:pt x="99161" y="306501"/>
                </a:lnTo>
                <a:lnTo>
                  <a:pt x="99161" y="290725"/>
                </a:lnTo>
                <a:close/>
                <a:moveTo>
                  <a:pt x="226495" y="164448"/>
                </a:moveTo>
                <a:cubicBezTo>
                  <a:pt x="227903" y="164308"/>
                  <a:pt x="229218" y="164894"/>
                  <a:pt x="230439" y="166209"/>
                </a:cubicBezTo>
                <a:cubicBezTo>
                  <a:pt x="233068" y="168651"/>
                  <a:pt x="232786" y="171468"/>
                  <a:pt x="229593" y="174660"/>
                </a:cubicBezTo>
                <a:lnTo>
                  <a:pt x="147616" y="256638"/>
                </a:lnTo>
                <a:cubicBezTo>
                  <a:pt x="144423" y="259831"/>
                  <a:pt x="141606" y="260112"/>
                  <a:pt x="139165" y="257483"/>
                </a:cubicBezTo>
                <a:cubicBezTo>
                  <a:pt x="136535" y="255042"/>
                  <a:pt x="136817" y="252225"/>
                  <a:pt x="140010" y="249032"/>
                </a:cubicBezTo>
                <a:lnTo>
                  <a:pt x="221987" y="167054"/>
                </a:lnTo>
                <a:cubicBezTo>
                  <a:pt x="223584" y="165458"/>
                  <a:pt x="225086" y="164589"/>
                  <a:pt x="226495" y="164448"/>
                </a:cubicBezTo>
                <a:close/>
                <a:moveTo>
                  <a:pt x="225368" y="126206"/>
                </a:moveTo>
                <a:lnTo>
                  <a:pt x="72117" y="279457"/>
                </a:lnTo>
                <a:lnTo>
                  <a:pt x="72117" y="360589"/>
                </a:lnTo>
                <a:lnTo>
                  <a:pt x="153249" y="360589"/>
                </a:lnTo>
                <a:lnTo>
                  <a:pt x="306500" y="207339"/>
                </a:lnTo>
                <a:close/>
                <a:moveTo>
                  <a:pt x="288471" y="74372"/>
                </a:moveTo>
                <a:cubicBezTo>
                  <a:pt x="280959" y="74372"/>
                  <a:pt x="274574" y="77001"/>
                  <a:pt x="269315" y="82259"/>
                </a:cubicBezTo>
                <a:lnTo>
                  <a:pt x="243397" y="108177"/>
                </a:lnTo>
                <a:lnTo>
                  <a:pt x="324530" y="189309"/>
                </a:lnTo>
                <a:lnTo>
                  <a:pt x="350447" y="163392"/>
                </a:lnTo>
                <a:cubicBezTo>
                  <a:pt x="355706" y="158133"/>
                  <a:pt x="358335" y="151748"/>
                  <a:pt x="358335" y="144236"/>
                </a:cubicBezTo>
                <a:cubicBezTo>
                  <a:pt x="358335" y="136723"/>
                  <a:pt x="355706" y="130338"/>
                  <a:pt x="350447" y="125079"/>
                </a:cubicBezTo>
                <a:lnTo>
                  <a:pt x="307628" y="82259"/>
                </a:lnTo>
                <a:cubicBezTo>
                  <a:pt x="302369" y="77001"/>
                  <a:pt x="295983" y="74372"/>
                  <a:pt x="288471" y="74372"/>
                </a:cubicBezTo>
                <a:close/>
                <a:moveTo>
                  <a:pt x="81132" y="0"/>
                </a:moveTo>
                <a:lnTo>
                  <a:pt x="351574" y="0"/>
                </a:lnTo>
                <a:cubicBezTo>
                  <a:pt x="373923" y="0"/>
                  <a:pt x="393033" y="7935"/>
                  <a:pt x="408902" y="23805"/>
                </a:cubicBezTo>
                <a:cubicBezTo>
                  <a:pt x="424772" y="39674"/>
                  <a:pt x="432706" y="58784"/>
                  <a:pt x="432706" y="81133"/>
                </a:cubicBezTo>
                <a:lnTo>
                  <a:pt x="432706" y="351574"/>
                </a:lnTo>
                <a:cubicBezTo>
                  <a:pt x="432706" y="373924"/>
                  <a:pt x="424772" y="393033"/>
                  <a:pt x="408902" y="408902"/>
                </a:cubicBezTo>
                <a:cubicBezTo>
                  <a:pt x="393033" y="424772"/>
                  <a:pt x="373923" y="432707"/>
                  <a:pt x="351574" y="432707"/>
                </a:cubicBezTo>
                <a:lnTo>
                  <a:pt x="81132" y="432707"/>
                </a:lnTo>
                <a:cubicBezTo>
                  <a:pt x="58783" y="432707"/>
                  <a:pt x="39674" y="424772"/>
                  <a:pt x="23804" y="408902"/>
                </a:cubicBezTo>
                <a:cubicBezTo>
                  <a:pt x="7935" y="393033"/>
                  <a:pt x="0" y="373924"/>
                  <a:pt x="0" y="351574"/>
                </a:cubicBezTo>
                <a:lnTo>
                  <a:pt x="0" y="81133"/>
                </a:lnTo>
                <a:cubicBezTo>
                  <a:pt x="0" y="58784"/>
                  <a:pt x="7935" y="39674"/>
                  <a:pt x="23804" y="23805"/>
                </a:cubicBezTo>
                <a:cubicBezTo>
                  <a:pt x="39674" y="7935"/>
                  <a:pt x="58783" y="0"/>
                  <a:pt x="811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fr-FR" dirty="0"/>
          </a:p>
        </p:txBody>
      </p:sp>
      <p:sp>
        <p:nvSpPr>
          <p:cNvPr id="54" name="ZoneTexte 53">
            <a:extLst>
              <a:ext uri="{FF2B5EF4-FFF2-40B4-BE49-F238E27FC236}">
                <a16:creationId xmlns:a16="http://schemas.microsoft.com/office/drawing/2014/main" id="{5B53A1D0-CC73-4D84-881E-7022B2DFD92E}"/>
              </a:ext>
            </a:extLst>
          </p:cNvPr>
          <p:cNvSpPr txBox="1"/>
          <p:nvPr/>
        </p:nvSpPr>
        <p:spPr>
          <a:xfrm>
            <a:off x="3763709" y="5612517"/>
            <a:ext cx="7365208" cy="584775"/>
          </a:xfrm>
          <a:prstGeom prst="rect">
            <a:avLst/>
          </a:prstGeom>
          <a:noFill/>
        </p:spPr>
        <p:txBody>
          <a:bodyPr wrap="square">
            <a:spAutoFit/>
          </a:bodyPr>
          <a:lstStyle/>
          <a:p>
            <a:pPr>
              <a:tabLst>
                <a:tab pos="3502025" algn="l"/>
              </a:tabLst>
            </a:pPr>
            <a:r>
              <a:rPr lang="fr-FR" sz="1600" i="1" dirty="0">
                <a:solidFill>
                  <a:srgbClr val="7F7F7F"/>
                </a:solidFill>
                <a:latin typeface="Arial" panose="020B0604020202020204" pitchFamily="34" charset="0"/>
              </a:rPr>
              <a:t>Il est possible d’ouvrir plusieurs fois un même domaine dans plusieurs fenêtres simultanément à l’aide de l’icône 	dans la liste déroulante des domaines</a:t>
            </a:r>
          </a:p>
        </p:txBody>
      </p:sp>
      <p:sp>
        <p:nvSpPr>
          <p:cNvPr id="34" name="Rectangle 8">
            <a:extLst>
              <a:ext uri="{FF2B5EF4-FFF2-40B4-BE49-F238E27FC236}">
                <a16:creationId xmlns:a16="http://schemas.microsoft.com/office/drawing/2014/main" id="{505835A2-00D6-4490-9924-DDB70EECB9D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pic>
        <p:nvPicPr>
          <p:cNvPr id="37" name="Image 36">
            <a:extLst>
              <a:ext uri="{FF2B5EF4-FFF2-40B4-BE49-F238E27FC236}">
                <a16:creationId xmlns:a16="http://schemas.microsoft.com/office/drawing/2014/main" id="{117D94AD-CB02-43C1-B5CE-80A15F0B9DE8}"/>
              </a:ext>
            </a:extLst>
          </p:cNvPr>
          <p:cNvPicPr>
            <a:picLocks noChangeAspect="1"/>
          </p:cNvPicPr>
          <p:nvPr/>
        </p:nvPicPr>
        <p:blipFill>
          <a:blip r:embed="rId3"/>
          <a:stretch>
            <a:fillRect/>
          </a:stretch>
        </p:blipFill>
        <p:spPr>
          <a:xfrm>
            <a:off x="6908257" y="5904904"/>
            <a:ext cx="348923" cy="324000"/>
          </a:xfrm>
          <a:prstGeom prst="rect">
            <a:avLst/>
          </a:prstGeom>
          <a:ln>
            <a:solidFill>
              <a:schemeClr val="bg1">
                <a:lumMod val="50000"/>
              </a:schemeClr>
            </a:solidFill>
          </a:ln>
        </p:spPr>
      </p:pic>
      <p:grpSp>
        <p:nvGrpSpPr>
          <p:cNvPr id="5" name="Groupe 4"/>
          <p:cNvGrpSpPr/>
          <p:nvPr/>
        </p:nvGrpSpPr>
        <p:grpSpPr>
          <a:xfrm>
            <a:off x="10975331" y="352297"/>
            <a:ext cx="756938" cy="527878"/>
            <a:chOff x="10975331" y="352297"/>
            <a:chExt cx="756938" cy="527878"/>
          </a:xfrm>
        </p:grpSpPr>
        <p:sp>
          <p:nvSpPr>
            <p:cNvPr id="3" name="Rectangle avec coins arrondis en diagonale 2"/>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
        <p:nvSpPr>
          <p:cNvPr id="6" name="Espace réservé de la date 5">
            <a:extLst>
              <a:ext uri="{FF2B5EF4-FFF2-40B4-BE49-F238E27FC236}">
                <a16:creationId xmlns:a16="http://schemas.microsoft.com/office/drawing/2014/main" id="{3BBACFB9-54F2-4262-88DA-E4FDB4025E07}"/>
              </a:ext>
            </a:extLst>
          </p:cNvPr>
          <p:cNvSpPr>
            <a:spLocks noGrp="1"/>
          </p:cNvSpPr>
          <p:nvPr>
            <p:ph type="dt" sz="half" idx="10"/>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7A9E6138-8572-4BAD-9384-A11992ABAC5E}"/>
              </a:ext>
            </a:extLst>
          </p:cNvPr>
          <p:cNvSpPr>
            <a:spLocks noGrp="1"/>
          </p:cNvSpPr>
          <p:nvPr>
            <p:ph type="sldNum" sz="quarter" idx="12"/>
          </p:nvPr>
        </p:nvSpPr>
        <p:spPr/>
        <p:txBody>
          <a:bodyPr/>
          <a:lstStyle/>
          <a:p>
            <a:fld id="{FE954997-C674-43B3-87A7-1C878AE16C45}" type="slidenum">
              <a:rPr lang="fr-FR" smtClean="0"/>
              <a:pPr/>
              <a:t>8</a:t>
            </a:fld>
            <a:endParaRPr lang="fr-FR" dirty="0"/>
          </a:p>
        </p:txBody>
      </p:sp>
    </p:spTree>
    <p:extLst>
      <p:ext uri="{BB962C8B-B14F-4D97-AF65-F5344CB8AC3E}">
        <p14:creationId xmlns:p14="http://schemas.microsoft.com/office/powerpoint/2010/main" val="4616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1766997" y="2049924"/>
            <a:ext cx="10107138" cy="2190754"/>
          </a:xfrm>
          <a:prstGeom prst="rect">
            <a:avLst/>
          </a:prstGeom>
        </p:spPr>
      </p:pic>
      <p:sp>
        <p:nvSpPr>
          <p:cNvPr id="2" name="Titre 1">
            <a:extLst>
              <a:ext uri="{FF2B5EF4-FFF2-40B4-BE49-F238E27FC236}">
                <a16:creationId xmlns:a16="http://schemas.microsoft.com/office/drawing/2014/main" id="{2FA5FFB3-0E9F-4022-9107-493968A47875}"/>
              </a:ext>
            </a:extLst>
          </p:cNvPr>
          <p:cNvSpPr>
            <a:spLocks noGrp="1"/>
          </p:cNvSpPr>
          <p:nvPr>
            <p:ph type="title"/>
          </p:nvPr>
        </p:nvSpPr>
        <p:spPr/>
        <p:txBody>
          <a:bodyPr>
            <a:normAutofit fontScale="90000"/>
          </a:bodyPr>
          <a:lstStyle/>
          <a:p>
            <a:r>
              <a:rPr lang="fr-FR" dirty="0"/>
              <a:t>1-3 Navigation dans </a:t>
            </a:r>
            <a:r>
              <a:rPr lang="fr-FR" dirty="0" err="1"/>
              <a:t>RenoiRH</a:t>
            </a:r>
            <a:r>
              <a:rPr lang="fr-FR" dirty="0"/>
              <a:t> </a:t>
            </a:r>
            <a:r>
              <a:rPr lang="fr-FR" dirty="0" smtClean="0"/>
              <a:t>Formation - Menu</a:t>
            </a:r>
            <a:endParaRPr lang="fr-FR" dirty="0"/>
          </a:p>
        </p:txBody>
      </p:sp>
      <p:sp>
        <p:nvSpPr>
          <p:cNvPr id="56" name="Espace réservé du pied de page 55">
            <a:extLst>
              <a:ext uri="{FF2B5EF4-FFF2-40B4-BE49-F238E27FC236}">
                <a16:creationId xmlns:a16="http://schemas.microsoft.com/office/drawing/2014/main" id="{295BF652-9AEB-45D8-A615-2C85AAEB722A}"/>
              </a:ext>
            </a:extLst>
          </p:cNvPr>
          <p:cNvSpPr>
            <a:spLocks noGrp="1"/>
          </p:cNvSpPr>
          <p:nvPr>
            <p:ph type="ftr" sz="quarter" idx="11"/>
          </p:nvPr>
        </p:nvSpPr>
        <p:spPr/>
        <p:txBody>
          <a:bodyPr/>
          <a:lstStyle/>
          <a:p>
            <a:r>
              <a:rPr lang="fr-FR" dirty="0"/>
              <a:t>Module 1</a:t>
            </a:r>
          </a:p>
        </p:txBody>
      </p:sp>
      <p:sp>
        <p:nvSpPr>
          <p:cNvPr id="50" name="Rectangle 44">
            <a:extLst>
              <a:ext uri="{FF2B5EF4-FFF2-40B4-BE49-F238E27FC236}">
                <a16:creationId xmlns:a16="http://schemas.microsoft.com/office/drawing/2014/main" id="{8DCD719A-C898-417E-9D48-42EBE476F510}"/>
              </a:ext>
            </a:extLst>
          </p:cNvPr>
          <p:cNvSpPr>
            <a:spLocks noChangeArrowheads="1"/>
          </p:cNvSpPr>
          <p:nvPr/>
        </p:nvSpPr>
        <p:spPr bwMode="auto">
          <a:xfrm>
            <a:off x="2627797" y="10967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72" name="Zone de texte 452">
            <a:extLst>
              <a:ext uri="{FF2B5EF4-FFF2-40B4-BE49-F238E27FC236}">
                <a16:creationId xmlns:a16="http://schemas.microsoft.com/office/drawing/2014/main" id="{F7AC2D55-8091-47A5-ACF6-35B1BD500847}"/>
              </a:ext>
            </a:extLst>
          </p:cNvPr>
          <p:cNvSpPr txBox="1"/>
          <p:nvPr/>
        </p:nvSpPr>
        <p:spPr>
          <a:xfrm>
            <a:off x="1072280" y="4577537"/>
            <a:ext cx="2508098" cy="396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300"/>
              </a:spcAft>
            </a:pPr>
            <a:r>
              <a:rPr lang="fr-FR"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3 </a:t>
            </a:r>
            <a:r>
              <a:rPr lang="fr-FR"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(Action fonctionnelle)</a:t>
            </a:r>
            <a:endParaRPr lang="fr-FR" sz="2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Rectangle : coins arrondis 72">
            <a:extLst>
              <a:ext uri="{FF2B5EF4-FFF2-40B4-BE49-F238E27FC236}">
                <a16:creationId xmlns:a16="http://schemas.microsoft.com/office/drawing/2014/main" id="{45E99395-5FD1-4788-9007-45D4DD8D502D}"/>
              </a:ext>
            </a:extLst>
          </p:cNvPr>
          <p:cNvSpPr/>
          <p:nvPr/>
        </p:nvSpPr>
        <p:spPr>
          <a:xfrm>
            <a:off x="1764447" y="2052402"/>
            <a:ext cx="717496" cy="217291"/>
          </a:xfrm>
          <a:prstGeom prst="roundRect">
            <a:avLst/>
          </a:prstGeom>
          <a:noFill/>
          <a:ln w="28575">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cxnSp>
        <p:nvCxnSpPr>
          <p:cNvPr id="74" name="Connecteur droit 73">
            <a:extLst>
              <a:ext uri="{FF2B5EF4-FFF2-40B4-BE49-F238E27FC236}">
                <a16:creationId xmlns:a16="http://schemas.microsoft.com/office/drawing/2014/main" id="{0806E4A6-466D-464D-AEA0-9CACEA19E3EE}"/>
              </a:ext>
            </a:extLst>
          </p:cNvPr>
          <p:cNvCxnSpPr>
            <a:cxnSpLocks/>
          </p:cNvCxnSpPr>
          <p:nvPr/>
        </p:nvCxnSpPr>
        <p:spPr>
          <a:xfrm flipV="1">
            <a:off x="6871830" y="3422899"/>
            <a:ext cx="0" cy="1154638"/>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76" name="Zone de texte 452">
            <a:extLst>
              <a:ext uri="{FF2B5EF4-FFF2-40B4-BE49-F238E27FC236}">
                <a16:creationId xmlns:a16="http://schemas.microsoft.com/office/drawing/2014/main" id="{50D72EFE-34D9-4ADD-A171-6734DA172059}"/>
              </a:ext>
            </a:extLst>
          </p:cNvPr>
          <p:cNvSpPr txBox="1"/>
          <p:nvPr/>
        </p:nvSpPr>
        <p:spPr>
          <a:xfrm>
            <a:off x="1255428" y="1260231"/>
            <a:ext cx="1734301" cy="396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300"/>
              </a:spcAft>
            </a:pPr>
            <a:r>
              <a:rPr lang="fr-FR" dirty="0">
                <a:solidFill>
                  <a:srgbClr val="00AC8C"/>
                </a:solidFill>
                <a:effectLst/>
                <a:latin typeface="Calibri" panose="020F0502020204030204" pitchFamily="34" charset="0"/>
                <a:ea typeface="Calibri" panose="020F0502020204030204" pitchFamily="34" charset="0"/>
                <a:cs typeface="Times New Roman" panose="02020603050405020304" pitchFamily="18" charset="0"/>
              </a:rPr>
              <a:t>1 </a:t>
            </a:r>
            <a:r>
              <a:rPr lang="fr-FR" dirty="0" smtClean="0">
                <a:solidFill>
                  <a:srgbClr val="00AC8C"/>
                </a:solidFill>
                <a:effectLst/>
                <a:latin typeface="Calibri" panose="020F0502020204030204" pitchFamily="34" charset="0"/>
                <a:ea typeface="Calibri" panose="020F0502020204030204" pitchFamily="34" charset="0"/>
                <a:cs typeface="Times New Roman" panose="02020603050405020304" pitchFamily="18" charset="0"/>
              </a:rPr>
              <a:t>(Domaine)</a:t>
            </a:r>
            <a:endParaRPr lang="fr-FR" sz="2400" dirty="0">
              <a:solidFill>
                <a:srgbClr val="00AC8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Rectangle : coins arrondis 76">
            <a:extLst>
              <a:ext uri="{FF2B5EF4-FFF2-40B4-BE49-F238E27FC236}">
                <a16:creationId xmlns:a16="http://schemas.microsoft.com/office/drawing/2014/main" id="{8A338ABC-E5C4-416B-8F37-1A57565662E0}"/>
              </a:ext>
            </a:extLst>
          </p:cNvPr>
          <p:cNvSpPr/>
          <p:nvPr/>
        </p:nvSpPr>
        <p:spPr>
          <a:xfrm>
            <a:off x="1773630" y="2342401"/>
            <a:ext cx="1570462" cy="251087"/>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cxnSp>
        <p:nvCxnSpPr>
          <p:cNvPr id="78" name="Connecteur droit 77">
            <a:extLst>
              <a:ext uri="{FF2B5EF4-FFF2-40B4-BE49-F238E27FC236}">
                <a16:creationId xmlns:a16="http://schemas.microsoft.com/office/drawing/2014/main" id="{204E162D-D5F2-44AE-A9BA-190056C800BC}"/>
              </a:ext>
            </a:extLst>
          </p:cNvPr>
          <p:cNvCxnSpPr>
            <a:cxnSpLocks/>
            <a:endCxn id="73" idx="0"/>
          </p:cNvCxnSpPr>
          <p:nvPr/>
        </p:nvCxnSpPr>
        <p:spPr>
          <a:xfrm flipH="1">
            <a:off x="2123195" y="1685680"/>
            <a:ext cx="572" cy="366722"/>
          </a:xfrm>
          <a:prstGeom prst="line">
            <a:avLst/>
          </a:prstGeom>
          <a:ln w="28575">
            <a:solidFill>
              <a:srgbClr val="00AC8C"/>
            </a:solidFill>
            <a:headEnd type="oval"/>
          </a:ln>
        </p:spPr>
        <p:style>
          <a:lnRef idx="1">
            <a:schemeClr val="accent1"/>
          </a:lnRef>
          <a:fillRef idx="0">
            <a:schemeClr val="accent1"/>
          </a:fillRef>
          <a:effectRef idx="0">
            <a:schemeClr val="accent1"/>
          </a:effectRef>
          <a:fontRef idx="minor">
            <a:schemeClr val="tx1"/>
          </a:fontRef>
        </p:style>
      </p:cxnSp>
      <p:sp>
        <p:nvSpPr>
          <p:cNvPr id="86" name="Zone de texte 470">
            <a:extLst>
              <a:ext uri="{FF2B5EF4-FFF2-40B4-BE49-F238E27FC236}">
                <a16:creationId xmlns:a16="http://schemas.microsoft.com/office/drawing/2014/main" id="{71DB6914-6487-4FEC-8B94-DAA662F1683B}"/>
              </a:ext>
            </a:extLst>
          </p:cNvPr>
          <p:cNvSpPr txBox="1"/>
          <p:nvPr/>
        </p:nvSpPr>
        <p:spPr>
          <a:xfrm>
            <a:off x="4080441" y="4577537"/>
            <a:ext cx="1591218" cy="396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300"/>
              </a:spcAft>
            </a:pPr>
            <a:r>
              <a:rPr lang="fr-FR"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4 </a:t>
            </a:r>
            <a:r>
              <a:rPr lang="fr-FR" dirty="0">
                <a:solidFill>
                  <a:srgbClr val="FFC000"/>
                </a:solidFill>
                <a:latin typeface="Calibri" panose="020F0502020204030204" pitchFamily="34" charset="0"/>
                <a:ea typeface="Calibri" panose="020F0502020204030204" pitchFamily="34" charset="0"/>
                <a:cs typeface="Times New Roman" panose="02020603050405020304" pitchFamily="18" charset="0"/>
              </a:rPr>
              <a:t>(</a:t>
            </a:r>
            <a:r>
              <a:rPr lang="fr-FR"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Page)</a:t>
            </a:r>
            <a:endParaRPr lang="fr-FR"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Rectangle : coins arrondis 86">
            <a:extLst>
              <a:ext uri="{FF2B5EF4-FFF2-40B4-BE49-F238E27FC236}">
                <a16:creationId xmlns:a16="http://schemas.microsoft.com/office/drawing/2014/main" id="{DBB6415B-E7C5-448F-9A17-696A985C864F}"/>
              </a:ext>
            </a:extLst>
          </p:cNvPr>
          <p:cNvSpPr/>
          <p:nvPr/>
        </p:nvSpPr>
        <p:spPr>
          <a:xfrm>
            <a:off x="3504327" y="2373719"/>
            <a:ext cx="8371188" cy="219769"/>
          </a:xfrm>
          <a:prstGeom prst="round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cxnSp>
        <p:nvCxnSpPr>
          <p:cNvPr id="88" name="Connecteur droit 87">
            <a:extLst>
              <a:ext uri="{FF2B5EF4-FFF2-40B4-BE49-F238E27FC236}">
                <a16:creationId xmlns:a16="http://schemas.microsoft.com/office/drawing/2014/main" id="{BB2FDD02-78BA-4D32-AB3C-8C1BC13367E3}"/>
              </a:ext>
            </a:extLst>
          </p:cNvPr>
          <p:cNvCxnSpPr>
            <a:cxnSpLocks/>
            <a:stCxn id="86" idx="0"/>
          </p:cNvCxnSpPr>
          <p:nvPr/>
        </p:nvCxnSpPr>
        <p:spPr>
          <a:xfrm flipV="1">
            <a:off x="4876050" y="2633937"/>
            <a:ext cx="0" cy="1943600"/>
          </a:xfrm>
          <a:prstGeom prst="line">
            <a:avLst/>
          </a:prstGeom>
          <a:ln w="28575">
            <a:solidFill>
              <a:schemeClr val="accent4"/>
            </a:solidFill>
            <a:headEnd type="oval"/>
          </a:ln>
        </p:spPr>
        <p:style>
          <a:lnRef idx="1">
            <a:schemeClr val="accent1"/>
          </a:lnRef>
          <a:fillRef idx="0">
            <a:schemeClr val="accent1"/>
          </a:fillRef>
          <a:effectRef idx="0">
            <a:schemeClr val="accent1"/>
          </a:effectRef>
          <a:fontRef idx="minor">
            <a:schemeClr val="tx1"/>
          </a:fontRef>
        </p:style>
      </p:cxnSp>
      <p:sp>
        <p:nvSpPr>
          <p:cNvPr id="91" name="Rectangle : coins arrondis 90">
            <a:extLst>
              <a:ext uri="{FF2B5EF4-FFF2-40B4-BE49-F238E27FC236}">
                <a16:creationId xmlns:a16="http://schemas.microsoft.com/office/drawing/2014/main" id="{6BED3C8E-1479-4404-9431-2B024DB47519}"/>
              </a:ext>
            </a:extLst>
          </p:cNvPr>
          <p:cNvSpPr/>
          <p:nvPr/>
        </p:nvSpPr>
        <p:spPr>
          <a:xfrm>
            <a:off x="3044930" y="2052401"/>
            <a:ext cx="6477891" cy="217292"/>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cxnSp>
        <p:nvCxnSpPr>
          <p:cNvPr id="98" name="Connecteur droit 97">
            <a:extLst>
              <a:ext uri="{FF2B5EF4-FFF2-40B4-BE49-F238E27FC236}">
                <a16:creationId xmlns:a16="http://schemas.microsoft.com/office/drawing/2014/main" id="{709D7982-39FB-4A7E-8CDD-857FC6E6689F}"/>
              </a:ext>
            </a:extLst>
          </p:cNvPr>
          <p:cNvCxnSpPr>
            <a:cxnSpLocks/>
          </p:cNvCxnSpPr>
          <p:nvPr/>
        </p:nvCxnSpPr>
        <p:spPr>
          <a:xfrm>
            <a:off x="5955960" y="1683203"/>
            <a:ext cx="0" cy="366721"/>
          </a:xfrm>
          <a:prstGeom prst="line">
            <a:avLst/>
          </a:prstGeom>
          <a:ln w="28575">
            <a:solidFill>
              <a:srgbClr val="7030A0"/>
            </a:solidFill>
            <a:headEnd type="oval"/>
          </a:ln>
        </p:spPr>
        <p:style>
          <a:lnRef idx="1">
            <a:schemeClr val="accent1"/>
          </a:lnRef>
          <a:fillRef idx="0">
            <a:schemeClr val="accent1"/>
          </a:fillRef>
          <a:effectRef idx="0">
            <a:schemeClr val="accent1"/>
          </a:effectRef>
          <a:fontRef idx="minor">
            <a:schemeClr val="tx1"/>
          </a:fontRef>
        </p:style>
      </p:cxnSp>
      <p:sp>
        <p:nvSpPr>
          <p:cNvPr id="99" name="Rectangle 44">
            <a:extLst>
              <a:ext uri="{FF2B5EF4-FFF2-40B4-BE49-F238E27FC236}">
                <a16:creationId xmlns:a16="http://schemas.microsoft.com/office/drawing/2014/main" id="{78F7A9D4-2CBA-47D6-983D-758806231277}"/>
              </a:ext>
            </a:extLst>
          </p:cNvPr>
          <p:cNvSpPr>
            <a:spLocks noChangeArrowheads="1"/>
          </p:cNvSpPr>
          <p:nvPr/>
        </p:nvSpPr>
        <p:spPr bwMode="auto">
          <a:xfrm>
            <a:off x="5709921" y="10967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00" name="Zone de texte 470">
            <a:extLst>
              <a:ext uri="{FF2B5EF4-FFF2-40B4-BE49-F238E27FC236}">
                <a16:creationId xmlns:a16="http://schemas.microsoft.com/office/drawing/2014/main" id="{447805EE-D9ED-43A5-A3A8-681AFB74F2A2}"/>
              </a:ext>
            </a:extLst>
          </p:cNvPr>
          <p:cNvSpPr txBox="1"/>
          <p:nvPr/>
        </p:nvSpPr>
        <p:spPr>
          <a:xfrm>
            <a:off x="4656759" y="1260231"/>
            <a:ext cx="2598401" cy="396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300"/>
              </a:spcAft>
            </a:pPr>
            <a:r>
              <a:rPr lang="fr-FR"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2 </a:t>
            </a:r>
            <a:r>
              <a:rPr lang="fr-FR"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(Menu)</a:t>
            </a:r>
            <a:endParaRPr lang="fr-FR"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ZoneTexte 32">
            <a:extLst>
              <a:ext uri="{FF2B5EF4-FFF2-40B4-BE49-F238E27FC236}">
                <a16:creationId xmlns:a16="http://schemas.microsoft.com/office/drawing/2014/main" id="{3C21FD63-2DA2-4814-A970-24C25A7A0817}"/>
              </a:ext>
            </a:extLst>
          </p:cNvPr>
          <p:cNvSpPr txBox="1"/>
          <p:nvPr/>
        </p:nvSpPr>
        <p:spPr>
          <a:xfrm>
            <a:off x="1232018" y="670477"/>
            <a:ext cx="3715902" cy="369332"/>
          </a:xfrm>
          <a:prstGeom prst="rect">
            <a:avLst/>
          </a:prstGeom>
          <a:noFill/>
        </p:spPr>
        <p:txBody>
          <a:bodyPr wrap="square" rtlCol="0">
            <a:spAutoFit/>
          </a:bodyPr>
          <a:lstStyle/>
          <a:p>
            <a:r>
              <a:rPr lang="fr-FR" i="1" dirty="0">
                <a:latin typeface="+mj-lt"/>
              </a:rPr>
              <a:t>Présentation générale de RenoiRH</a:t>
            </a:r>
          </a:p>
        </p:txBody>
      </p:sp>
      <p:grpSp>
        <p:nvGrpSpPr>
          <p:cNvPr id="34" name="Groupe 33"/>
          <p:cNvGrpSpPr/>
          <p:nvPr/>
        </p:nvGrpSpPr>
        <p:grpSpPr>
          <a:xfrm>
            <a:off x="10975331" y="352297"/>
            <a:ext cx="756938" cy="527878"/>
            <a:chOff x="10975331" y="352297"/>
            <a:chExt cx="756938" cy="527878"/>
          </a:xfrm>
        </p:grpSpPr>
        <p:sp>
          <p:nvSpPr>
            <p:cNvPr id="35" name="Rectangle avec coins arrondis en diagonale 34"/>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
        <p:nvSpPr>
          <p:cNvPr id="4" name="Espace réservé de la date 3">
            <a:extLst>
              <a:ext uri="{FF2B5EF4-FFF2-40B4-BE49-F238E27FC236}">
                <a16:creationId xmlns:a16="http://schemas.microsoft.com/office/drawing/2014/main" id="{A916D697-9510-4ED0-A15B-E20EDA67364A}"/>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883ED484-9631-4F4C-A772-F728BFC9AFCC}"/>
              </a:ext>
            </a:extLst>
          </p:cNvPr>
          <p:cNvSpPr>
            <a:spLocks noGrp="1"/>
          </p:cNvSpPr>
          <p:nvPr>
            <p:ph type="sldNum" sz="quarter" idx="12"/>
          </p:nvPr>
        </p:nvSpPr>
        <p:spPr/>
        <p:txBody>
          <a:bodyPr/>
          <a:lstStyle/>
          <a:p>
            <a:fld id="{FE954997-C674-43B3-87A7-1C878AE16C45}" type="slidenum">
              <a:rPr lang="fr-FR" smtClean="0"/>
              <a:pPr/>
              <a:t>9</a:t>
            </a:fld>
            <a:endParaRPr lang="fr-FR" dirty="0"/>
          </a:p>
        </p:txBody>
      </p:sp>
      <p:sp>
        <p:nvSpPr>
          <p:cNvPr id="54" name="Rectangle : coins arrondis 86">
            <a:extLst>
              <a:ext uri="{FF2B5EF4-FFF2-40B4-BE49-F238E27FC236}">
                <a16:creationId xmlns:a16="http://schemas.microsoft.com/office/drawing/2014/main" id="{DBB6415B-E7C5-448F-9A17-696A985C864F}"/>
              </a:ext>
            </a:extLst>
          </p:cNvPr>
          <p:cNvSpPr/>
          <p:nvPr/>
        </p:nvSpPr>
        <p:spPr>
          <a:xfrm>
            <a:off x="3728305" y="3222846"/>
            <a:ext cx="4070221" cy="20005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7" name="Zone de texte 470">
            <a:extLst>
              <a:ext uri="{FF2B5EF4-FFF2-40B4-BE49-F238E27FC236}">
                <a16:creationId xmlns:a16="http://schemas.microsoft.com/office/drawing/2014/main" id="{71DB6914-6487-4FEC-8B94-DAA662F1683B}"/>
              </a:ext>
            </a:extLst>
          </p:cNvPr>
          <p:cNvSpPr txBox="1"/>
          <p:nvPr/>
        </p:nvSpPr>
        <p:spPr>
          <a:xfrm>
            <a:off x="5766977" y="4577537"/>
            <a:ext cx="2210903" cy="396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300"/>
              </a:spcAft>
            </a:pP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5</a:t>
            </a:r>
            <a:r>
              <a:rPr lang="fr-FR"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fr-FR"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(Onglet</a:t>
            </a:r>
            <a:r>
              <a:rPr lang="fr-FR"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fr-FR"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8" name="Connecteur droit 57">
            <a:extLst>
              <a:ext uri="{FF2B5EF4-FFF2-40B4-BE49-F238E27FC236}">
                <a16:creationId xmlns:a16="http://schemas.microsoft.com/office/drawing/2014/main" id="{BB2FDD02-78BA-4D32-AB3C-8C1BC13367E3}"/>
              </a:ext>
            </a:extLst>
          </p:cNvPr>
          <p:cNvCxnSpPr>
            <a:cxnSpLocks/>
          </p:cNvCxnSpPr>
          <p:nvPr/>
        </p:nvCxnSpPr>
        <p:spPr>
          <a:xfrm flipV="1">
            <a:off x="2325189" y="2622073"/>
            <a:ext cx="29154" cy="1955464"/>
          </a:xfrm>
          <a:prstGeom prst="line">
            <a:avLst/>
          </a:prstGeom>
          <a:ln w="28575">
            <a:solidFill>
              <a:schemeClr val="accent5"/>
            </a:solidFill>
            <a:headEnd type="oval"/>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1658686" y="5380834"/>
            <a:ext cx="2449068" cy="369332"/>
          </a:xfrm>
          <a:prstGeom prst="rect">
            <a:avLst/>
          </a:prstGeom>
          <a:noFill/>
        </p:spPr>
        <p:txBody>
          <a:bodyPr wrap="none" rtlCol="0">
            <a:spAutoFit/>
          </a:bodyPr>
          <a:lstStyle/>
          <a:p>
            <a:r>
              <a:rPr lang="fr-FR" dirty="0" smtClean="0"/>
              <a:t>Il y a 5 niveaux de menu</a:t>
            </a:r>
            <a:endParaRPr lang="fr-FR" dirty="0"/>
          </a:p>
        </p:txBody>
      </p:sp>
    </p:spTree>
    <p:extLst>
      <p:ext uri="{BB962C8B-B14F-4D97-AF65-F5344CB8AC3E}">
        <p14:creationId xmlns:p14="http://schemas.microsoft.com/office/powerpoint/2010/main" val="72488129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D434591496C1458208DA0DC3D81EB6" ma:contentTypeVersion="5" ma:contentTypeDescription="Crée un document." ma:contentTypeScope="" ma:versionID="d0c808c8601837047a52e65d11ee4b90">
  <xsd:schema xmlns:xsd="http://www.w3.org/2001/XMLSchema" xmlns:xs="http://www.w3.org/2001/XMLSchema" xmlns:p="http://schemas.microsoft.com/office/2006/metadata/properties" xmlns:ns2="c88309ce-c905-409a-84b1-662eeb704ae4" targetNamespace="http://schemas.microsoft.com/office/2006/metadata/properties" ma:root="true" ma:fieldsID="05c322b8c232c8c0ea85db3323a3a881" ns2:_="">
    <xsd:import namespace="c88309ce-c905-409a-84b1-662eeb704ae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8309ce-c905-409a-84b1-662eeb704a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040F92-B84F-43E7-AD6C-6EB32BC01D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8309ce-c905-409a-84b1-662eeb704a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1E4B9F-1848-4E63-A6E7-F4BF4D41452B}">
  <ds:schemaRefs>
    <ds:schemaRef ds:uri="http://schemas.microsoft.com/sharepoint/v3/contenttype/forms"/>
  </ds:schemaRefs>
</ds:datastoreItem>
</file>

<file path=customXml/itemProps3.xml><?xml version="1.0" encoding="utf-8"?>
<ds:datastoreItem xmlns:ds="http://schemas.openxmlformats.org/officeDocument/2006/customXml" ds:itemID="{93CF76EA-E725-4819-AF75-88079D889069}">
  <ds:schemaRefs>
    <ds:schemaRef ds:uri="http://schemas.openxmlformats.org/package/2006/metadata/core-properties"/>
    <ds:schemaRef ds:uri="http://purl.org/dc/dcmitype/"/>
    <ds:schemaRef ds:uri="http://schemas.microsoft.com/office/2006/metadata/properties"/>
    <ds:schemaRef ds:uri="http://purl.org/dc/terms/"/>
    <ds:schemaRef ds:uri="http://schemas.microsoft.com/office/2006/documentManagement/types"/>
    <ds:schemaRef ds:uri="http://purl.org/dc/elements/1.1/"/>
    <ds:schemaRef ds:uri="c88309ce-c905-409a-84b1-662eeb704ae4"/>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8160</TotalTime>
  <Words>8076</Words>
  <Application>Microsoft Office PowerPoint</Application>
  <PresentationFormat>Grand écran</PresentationFormat>
  <Paragraphs>1365</Paragraphs>
  <Slides>52</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52</vt:i4>
      </vt:variant>
    </vt:vector>
  </HeadingPairs>
  <TitlesOfParts>
    <vt:vector size="63" baseType="lpstr">
      <vt:lpstr>Arial</vt:lpstr>
      <vt:lpstr>Calibri</vt:lpstr>
      <vt:lpstr>Calibri Light</vt:lpstr>
      <vt:lpstr>Courier New</vt:lpstr>
      <vt:lpstr>Franklin Gothic Book</vt:lpstr>
      <vt:lpstr>Symbol</vt:lpstr>
      <vt:lpstr>Times New Roman</vt:lpstr>
      <vt:lpstr>Webdings</vt:lpstr>
      <vt:lpstr>Wingdings</vt:lpstr>
      <vt:lpstr>Wingdings 3</vt:lpstr>
      <vt:lpstr>Thème Office</vt:lpstr>
      <vt:lpstr>Présentation PowerPoint</vt:lpstr>
      <vt:lpstr>ACCUEIL</vt:lpstr>
      <vt:lpstr>ACCUEIL</vt:lpstr>
      <vt:lpstr>ACCUEIL</vt:lpstr>
      <vt:lpstr>Objectifs et programme de la formation</vt:lpstr>
      <vt:lpstr>1-1 Périmètre de RenoiRH Formation (1)</vt:lpstr>
      <vt:lpstr>1-1 Périmètre de RenoiRH Formation (2)</vt:lpstr>
      <vt:lpstr>1-2 Se connecter à RenoiRH</vt:lpstr>
      <vt:lpstr>1-3 Navigation dans RenoiRH Formation - Menu</vt:lpstr>
      <vt:lpstr>1-3 Navigation dans RenoiRH Formation - Consultation</vt:lpstr>
      <vt:lpstr>1-3 Navigation dans RenoiRH Formation - Mise à jour</vt:lpstr>
      <vt:lpstr>1-4 Nouvelles notions avec RenoiRH Formation (1)</vt:lpstr>
      <vt:lpstr>1-4 Nouvelles notions avec RenoiRH Formation (2)</vt:lpstr>
      <vt:lpstr>1-4 Nouvelles notions avec RenoiRH Formation (3)</vt:lpstr>
      <vt:lpstr>1-4 Nouvelles notions avec RenoiRH Formation (4)</vt:lpstr>
      <vt:lpstr>1-5 Profil gestionnaire - Rôle et périmètre RenoiRH-formation (1)</vt:lpstr>
      <vt:lpstr>1-5 Profil gestionnaire - Rôle et périmètre RenoiRH-formation (2)</vt:lpstr>
      <vt:lpstr>1-5 Profil gestionnaire - Rôle et périmètre RenoiRH-formation (3)</vt:lpstr>
      <vt:lpstr>1-5 Profil gestionnaire - Rôle et périmètre RenoiRH-formation (4)</vt:lpstr>
      <vt:lpstr>Exercice</vt:lpstr>
      <vt:lpstr>Objectifs et programme de la formation</vt:lpstr>
      <vt:lpstr>2-1-1 Stage : définition</vt:lpstr>
      <vt:lpstr>2-1-1 Stage : prérequis</vt:lpstr>
      <vt:lpstr>2-1-2 Codification stages nationaux et régionaux</vt:lpstr>
      <vt:lpstr>2-1-2 Codification stages locaux DAC, D(R)AAF, SGCD et EPL</vt:lpstr>
      <vt:lpstr>2-1-3 Créer un stage - Code de lecture</vt:lpstr>
      <vt:lpstr>2-1-3 Créer un stage (1)</vt:lpstr>
      <vt:lpstr>2-1-3 Créer un stage (2)</vt:lpstr>
      <vt:lpstr>2-1-3 Créer un stage (3)</vt:lpstr>
      <vt:lpstr>2-1-3 Créer un stage (4)</vt:lpstr>
      <vt:lpstr>2-1-3 Créer un stage (5)</vt:lpstr>
      <vt:lpstr>2-1-3 Créer un stage (6)</vt:lpstr>
      <vt:lpstr>2-1-3 Créer un stage (7)</vt:lpstr>
      <vt:lpstr>2-1-3 Créer un stage (8)</vt:lpstr>
      <vt:lpstr>Fiche détaillée du stage sur le Self mobile</vt:lpstr>
      <vt:lpstr>2-1-4 Recommandations de saisie stages avec sessions en 2022</vt:lpstr>
      <vt:lpstr>2-1-4 Recommandations de saisie stages avec sessions en 2022</vt:lpstr>
      <vt:lpstr>Exercice</vt:lpstr>
      <vt:lpstr>2-2-1 Session : définition</vt:lpstr>
      <vt:lpstr>2-2-2 Créer une session (1)</vt:lpstr>
      <vt:lpstr>2-2-2 Créer une session (2)</vt:lpstr>
      <vt:lpstr>2-2-2 Créer une session (3)</vt:lpstr>
      <vt:lpstr>2-2-2 Créer une session (4)</vt:lpstr>
      <vt:lpstr>2-2-2 Créer une session (5)</vt:lpstr>
      <vt:lpstr>2-2-2 Créer une session (6)</vt:lpstr>
      <vt:lpstr>2-2-3 Les différents états d’une session</vt:lpstr>
      <vt:lpstr>Exercice</vt:lpstr>
      <vt:lpstr>Objectifs et programme de la formation</vt:lpstr>
      <vt:lpstr>3- Principes de la télé-inscription</vt:lpstr>
      <vt:lpstr>3- Zoom Self mobile Agent</vt:lpstr>
      <vt:lpstr>3- Zoom Responsable Hiérarchique</vt:lpstr>
      <vt:lpstr>SYNTHESE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Véronique HUGUEVILLE</dc:creator>
  <cp:lastModifiedBy>Nathalie HUARD</cp:lastModifiedBy>
  <cp:revision>853</cp:revision>
  <cp:lastPrinted>2021-09-10T13:48:02Z</cp:lastPrinted>
  <dcterms:created xsi:type="dcterms:W3CDTF">2021-06-28T15:29:33Z</dcterms:created>
  <dcterms:modified xsi:type="dcterms:W3CDTF">2021-11-25T06:15:33Z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0x010100C4D434591496C1458208DA0DC3D81EB6</vt:lpwstr>
  </property>
</Properties>
</file>