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1.xml" ContentType="application/vnd.openxmlformats-officedocument.presentationml.notesSlide+xml"/>
  <Override PartName="/ppt/comments/comment4.xml" ContentType="application/vnd.openxmlformats-officedocument.presentationml.comments+xml"/>
  <Override PartName="/ppt/notesSlides/notesSlide2.xml" ContentType="application/vnd.openxmlformats-officedocument.presentationml.notesSlide+xml"/>
  <Override PartName="/ppt/comments/comment5.xml" ContentType="application/vnd.openxmlformats-officedocument.presentationml.comments+xml"/>
  <Override PartName="/ppt/notesSlides/notesSlide3.xml" ContentType="application/vnd.openxmlformats-officedocument.presentationml.notesSlide+xml"/>
  <Override PartName="/ppt/comments/comment6.xml" ContentType="application/vnd.openxmlformats-officedocument.presentationml.comments+xml"/>
  <Override PartName="/ppt/notesSlides/notesSlide4.xml" ContentType="application/vnd.openxmlformats-officedocument.presentationml.notesSlide+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36"/>
  </p:notesMasterIdLst>
  <p:handoutMasterIdLst>
    <p:handoutMasterId r:id="rId37"/>
  </p:handoutMasterIdLst>
  <p:sldIdLst>
    <p:sldId id="326" r:id="rId2"/>
    <p:sldId id="379" r:id="rId3"/>
    <p:sldId id="331" r:id="rId4"/>
    <p:sldId id="334" r:id="rId5"/>
    <p:sldId id="332" r:id="rId6"/>
    <p:sldId id="361" r:id="rId7"/>
    <p:sldId id="335" r:id="rId8"/>
    <p:sldId id="378" r:id="rId9"/>
    <p:sldId id="380" r:id="rId10"/>
    <p:sldId id="347" r:id="rId11"/>
    <p:sldId id="348" r:id="rId12"/>
    <p:sldId id="349" r:id="rId13"/>
    <p:sldId id="350" r:id="rId14"/>
    <p:sldId id="351" r:id="rId15"/>
    <p:sldId id="352" r:id="rId16"/>
    <p:sldId id="363" r:id="rId17"/>
    <p:sldId id="376" r:id="rId18"/>
    <p:sldId id="353" r:id="rId19"/>
    <p:sldId id="354" r:id="rId20"/>
    <p:sldId id="355" r:id="rId21"/>
    <p:sldId id="364" r:id="rId22"/>
    <p:sldId id="360" r:id="rId23"/>
    <p:sldId id="356" r:id="rId24"/>
    <p:sldId id="357" r:id="rId25"/>
    <p:sldId id="359" r:id="rId26"/>
    <p:sldId id="362" r:id="rId27"/>
    <p:sldId id="366" r:id="rId28"/>
    <p:sldId id="369" r:id="rId29"/>
    <p:sldId id="371" r:id="rId30"/>
    <p:sldId id="373" r:id="rId31"/>
    <p:sldId id="375" r:id="rId32"/>
    <p:sldId id="389" r:id="rId33"/>
    <p:sldId id="390" r:id="rId34"/>
    <p:sldId id="391" r:id="rId35"/>
  </p:sldIdLst>
  <p:sldSz cx="9144000" cy="5143500" type="screen16x9"/>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26"/>
            <p14:sldId id="379"/>
            <p14:sldId id="331"/>
            <p14:sldId id="334"/>
            <p14:sldId id="332"/>
            <p14:sldId id="361"/>
            <p14:sldId id="335"/>
            <p14:sldId id="378"/>
            <p14:sldId id="380"/>
            <p14:sldId id="347"/>
            <p14:sldId id="348"/>
            <p14:sldId id="349"/>
            <p14:sldId id="350"/>
            <p14:sldId id="351"/>
            <p14:sldId id="352"/>
            <p14:sldId id="363"/>
            <p14:sldId id="376"/>
            <p14:sldId id="353"/>
            <p14:sldId id="354"/>
            <p14:sldId id="355"/>
            <p14:sldId id="364"/>
            <p14:sldId id="360"/>
            <p14:sldId id="356"/>
            <p14:sldId id="357"/>
            <p14:sldId id="359"/>
            <p14:sldId id="362"/>
            <p14:sldId id="366"/>
            <p14:sldId id="369"/>
            <p14:sldId id="371"/>
            <p14:sldId id="373"/>
            <p14:sldId id="375"/>
            <p14:sldId id="389"/>
            <p14:sldId id="390"/>
            <p14:sldId id="391"/>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TARRAGO" initials="ET" lastIdx="6" clrIdx="0">
    <p:extLst>
      <p:ext uri="{19B8F6BF-5375-455C-9EA6-DF929625EA0E}">
        <p15:presenceInfo xmlns:p15="http://schemas.microsoft.com/office/powerpoint/2012/main" userId="Elsa TARRAGO" providerId="None"/>
      </p:ext>
    </p:extLst>
  </p:cmAuthor>
  <p:cmAuthor id="2" name="Patrice WEISS" initials="PW" lastIdx="1" clrIdx="1">
    <p:extLst>
      <p:ext uri="{19B8F6BF-5375-455C-9EA6-DF929625EA0E}">
        <p15:presenceInfo xmlns:p15="http://schemas.microsoft.com/office/powerpoint/2012/main" userId="Patrice WEISS" providerId="None"/>
      </p:ext>
    </p:extLst>
  </p:cmAuthor>
  <p:cmAuthor id="3" name="Laetitia COUVERT" initials="LC" lastIdx="2" clrIdx="2">
    <p:extLst>
      <p:ext uri="{19B8F6BF-5375-455C-9EA6-DF929625EA0E}">
        <p15:presenceInfo xmlns:p15="http://schemas.microsoft.com/office/powerpoint/2012/main" userId="Laetitia COUV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F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8" autoAdjust="0"/>
    <p:restoredTop sz="94651" autoAdjust="0"/>
  </p:normalViewPr>
  <p:slideViewPr>
    <p:cSldViewPr showGuides="1">
      <p:cViewPr varScale="1">
        <p:scale>
          <a:sx n="144" d="100"/>
          <a:sy n="144" d="100"/>
        </p:scale>
        <p:origin x="990" y="114"/>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9-18T10:46:01.837" idx="1">
    <p:pos x="10" y="10"/>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09-18T10:51:45.548" idx="2">
    <p:pos x="10" y="10"/>
    <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3-09-18T10:46:01.837" idx="1">
    <p:pos x="10" y="10"/>
    <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3-09-18T13:35:25.643" idx="1">
    <p:pos x="10" y="10"/>
    <p:text>Les nouveaux contractuels qui suivent le regroupement de pairs doivent également s'inscrire à une session à distance de la formation "Communiquer avec les ados", les 6, 7, 8, 9 ou 10 nvembre, voir éventuellement à la session prévue à Lyon le 20 novembre 2023.</p:text>
    <p:extLst mod="1">
      <p:ext uri="{C676402C-5697-4E1C-873F-D02D1690AC5C}">
        <p15:threadingInfo xmlns:p15="http://schemas.microsoft.com/office/powerpoint/2012/main" timeZoneBias="-120"/>
      </p:ext>
    </p:extLst>
  </p:cm>
  <p:cm authorId="1" dt="2023-09-20T15:16:45.542" idx="3">
    <p:pos x="146" y="146"/>
    <p:text>Si un agent ne souhaite pas être hébergé à l’hôtel qui a été réservé, il devra se loger par ses propres moyens mais ne sera pas remboursé pour ses frais de restauration et d’hébergement. 
Un tableau a renseigner pour l’hébergement et la restauration sera envoyé prochainement aux RLF. Nous vous conseillons le co-voiturage pour les agents venant d’un même établissement. Sera indiqué dans le tableau</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3-09-20T15:17:07.399" idx="4">
    <p:pos x="10" y="10"/>
    <p:text>Module 3 : 30 h minimum de formations obligatoires et plus si l’agent le souhaite</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3-09-20T15:17:22.614" idx="5">
    <p:pos x="10" y="10"/>
    <p:text>Module 5 : Savoir réagir face aux risques , indiqué 6 h ds la NS</p:text>
    <p:extLst>
      <p:ext uri="{C676402C-5697-4E1C-873F-D02D1690AC5C}">
        <p15:threadingInfo xmlns:p15="http://schemas.microsoft.com/office/powerpoint/2012/main" timeZoneBias="-120"/>
      </p:ext>
    </p:extLst>
  </p:cm>
  <p:cm authorId="1" dt="2023-09-20T15:17:39.316" idx="6">
    <p:pos x="10" y="146"/>
    <p:text>et 4h30 sur site Formco</p:text>
    <p:extLst>
      <p:ext uri="{C676402C-5697-4E1C-873F-D02D1690AC5C}">
        <p15:threadingInfo xmlns:p15="http://schemas.microsoft.com/office/powerpoint/2012/main" timeZoneBias="-120">
          <p15:parentCm authorId="1" idx="5"/>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3-09-21T10:59:36.693" idx="2">
    <p:pos x="2655" y="2792"/>
    <p:text>Par défaut, seules les formations ouvertes en inscription appraissent. Pour avoir toutes les formations proposées sur l'année, il faut cliquer sur la puce "formations 2023" située au dessus du champ de recherche par mot clé</p:text>
    <p:extLst>
      <p:ext uri="{C676402C-5697-4E1C-873F-D02D1690AC5C}">
        <p15:threadingInfo xmlns:p15="http://schemas.microsoft.com/office/powerpoint/2012/main" timeZoneBias="-1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3488D958-1A8C-4E3D-97D0-575AE61D84AE}" type="datetimeFigureOut">
              <a:rPr lang="fr-FR" smtClean="0"/>
              <a:t>25/09/2023</a:t>
            </a:fld>
            <a:endParaRPr lang="fr-FR"/>
          </a:p>
        </p:txBody>
      </p:sp>
      <p:sp>
        <p:nvSpPr>
          <p:cNvPr id="4" name="Espace réservé du pied de page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E5E057FA-DC24-429E-A3B3-4A491448352B}" type="slidenum">
              <a:rPr lang="fr-FR" smtClean="0"/>
              <a:t>‹N°›</a:t>
            </a:fld>
            <a:endParaRPr lang="fr-FR"/>
          </a:p>
        </p:txBody>
      </p:sp>
    </p:spTree>
    <p:extLst>
      <p:ext uri="{BB962C8B-B14F-4D97-AF65-F5344CB8AC3E}">
        <p14:creationId xmlns:p14="http://schemas.microsoft.com/office/powerpoint/2010/main" val="1390827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25/09/2023</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268891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4164735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3469049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Par défaut, seules les formations ouvertes en inscription </a:t>
            </a:r>
            <a:r>
              <a:rPr lang="fr-FR" dirty="0" err="1" smtClean="0"/>
              <a:t>appraissent</a:t>
            </a:r>
            <a:r>
              <a:rPr lang="fr-FR" dirty="0" smtClean="0"/>
              <a:t>. Pour avoir toutes les formations proposées sur l'année, il faut cliquer sur la puce "formations 2023" située au dessus du champ de recherche par mot clé</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26</a:t>
            </a:fld>
            <a:endParaRPr lang="fr-FR" dirty="0"/>
          </a:p>
        </p:txBody>
      </p:sp>
    </p:spTree>
    <p:extLst>
      <p:ext uri="{BB962C8B-B14F-4D97-AF65-F5344CB8AC3E}">
        <p14:creationId xmlns:p14="http://schemas.microsoft.com/office/powerpoint/2010/main" val="2529043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3" name="Image 2">
            <a:extLst>
              <a:ext uri="{FF2B5EF4-FFF2-40B4-BE49-F238E27FC236}">
                <a16:creationId xmlns:a16="http://schemas.microsoft.com/office/drawing/2014/main" id="{03D2A15E-D787-5B45-85C6-6526365235A3}"/>
              </a:ext>
            </a:extLst>
          </p:cNvPr>
          <p:cNvPicPr>
            <a:picLocks noChangeAspect="1"/>
          </p:cNvPicPr>
          <p:nvPr userDrawn="1"/>
        </p:nvPicPr>
        <p:blipFill>
          <a:blip r:embed="rId2"/>
          <a:stretch>
            <a:fillRect/>
          </a:stretch>
        </p:blipFill>
        <p:spPr>
          <a:xfrm>
            <a:off x="360000" y="180000"/>
            <a:ext cx="5148000" cy="3289970"/>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00FB9DC8-83C6-0F40-A868-9F863977E377}"/>
              </a:ext>
            </a:extLst>
          </p:cNvPr>
          <p:cNvPicPr>
            <a:picLocks noChangeAspect="1"/>
          </p:cNvPicPr>
          <p:nvPr userDrawn="1"/>
        </p:nvPicPr>
        <p:blipFill>
          <a:blip r:embed="rId2"/>
          <a:stretch>
            <a:fillRect/>
          </a:stretch>
        </p:blipFill>
        <p:spPr>
          <a:xfrm>
            <a:off x="180000" y="180000"/>
            <a:ext cx="2807970" cy="179451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5EF01-FD5A-4F49-A977-3E0D2B1D8FCF}"/>
              </a:ext>
            </a:extLst>
          </p:cNvPr>
          <p:cNvSpPr>
            <a:spLocks noGrp="1"/>
          </p:cNvSpPr>
          <p:nvPr>
            <p:ph type="title" hasCustomPrompt="1"/>
          </p:nvPr>
        </p:nvSpPr>
        <p:spPr>
          <a:xfrm>
            <a:off x="935444" y="124760"/>
            <a:ext cx="7624632" cy="389585"/>
          </a:xfrm>
        </p:spPr>
        <p:txBody>
          <a:bodyPr>
            <a:normAutofit/>
          </a:bodyPr>
          <a:lstStyle>
            <a:lvl1pPr>
              <a:defRPr sz="2700" u="none">
                <a:solidFill>
                  <a:srgbClr val="00AC8C"/>
                </a:solidFill>
              </a:defRPr>
            </a:lvl1pPr>
          </a:lstStyle>
          <a:p>
            <a:r>
              <a:rPr lang="fr-FR"/>
              <a:t>Titre diapositive</a:t>
            </a:r>
          </a:p>
        </p:txBody>
      </p:sp>
      <p:sp>
        <p:nvSpPr>
          <p:cNvPr id="3" name="Espace réservé du contenu 2">
            <a:extLst>
              <a:ext uri="{FF2B5EF4-FFF2-40B4-BE49-F238E27FC236}">
                <a16:creationId xmlns:a16="http://schemas.microsoft.com/office/drawing/2014/main" id="{B551B06D-4574-4873-9DB6-4635F453A59A}"/>
              </a:ext>
            </a:extLst>
          </p:cNvPr>
          <p:cNvSpPr>
            <a:spLocks noGrp="1"/>
          </p:cNvSpPr>
          <p:nvPr>
            <p:ph idx="1"/>
          </p:nvPr>
        </p:nvSpPr>
        <p:spPr>
          <a:xfrm>
            <a:off x="935443" y="976522"/>
            <a:ext cx="7579907" cy="3656201"/>
          </a:xfrm>
        </p:spPr>
        <p:txBody>
          <a:bodyPr/>
          <a:lstStyle>
            <a:lvl1pPr>
              <a:buClr>
                <a:srgbClr val="00AC8C"/>
              </a:buClr>
              <a:defRPr sz="1350">
                <a:latin typeface="Arial" panose="020B0604020202020204" pitchFamily="34" charset="0"/>
                <a:cs typeface="Arial" panose="020B0604020202020204" pitchFamily="34" charset="0"/>
              </a:defRPr>
            </a:lvl1pPr>
            <a:lvl2pPr marL="514350" indent="-171450">
              <a:buClr>
                <a:srgbClr val="00AC8C"/>
              </a:buClr>
              <a:buFont typeface="Wingdings 3" panose="05040102010807070707" pitchFamily="18" charset="2"/>
              <a:buChar char="}"/>
              <a:defRPr sz="1200">
                <a:latin typeface="Arial" panose="020B0604020202020204" pitchFamily="34" charset="0"/>
                <a:cs typeface="Arial" panose="020B0604020202020204" pitchFamily="34" charset="0"/>
              </a:defRPr>
            </a:lvl2pPr>
            <a:lvl3pPr marL="857250" indent="-171450">
              <a:buFont typeface="Arial" panose="020B0604020202020204" pitchFamily="34" charset="0"/>
              <a:buChar char="&gt;"/>
              <a:defRPr sz="1050">
                <a:latin typeface="Arial" panose="020B0604020202020204" pitchFamily="34" charset="0"/>
                <a:cs typeface="Arial" panose="020B0604020202020204" pitchFamily="34" charset="0"/>
              </a:defRPr>
            </a:lvl3pPr>
            <a:lvl4pPr marL="1200150" indent="-171450">
              <a:buFont typeface="Courier New" panose="02070309020205020404" pitchFamily="49" charset="0"/>
              <a:buChar char="o"/>
              <a:defRPr sz="900">
                <a:latin typeface="Arial" panose="020B0604020202020204" pitchFamily="34" charset="0"/>
                <a:cs typeface="Arial" panose="020B0604020202020204" pitchFamily="34" charset="0"/>
              </a:defRPr>
            </a:lvl4pPr>
            <a:lvl5pPr marL="1543050" indent="-171450">
              <a:buFont typeface="Arial" panose="020B0604020202020204" pitchFamily="34" charset="0"/>
              <a:buChar char="‒"/>
              <a:defRPr sz="788">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962F495B-D557-49C0-B9EB-1C14F7BCEE0D}"/>
              </a:ext>
            </a:extLst>
          </p:cNvPr>
          <p:cNvSpPr>
            <a:spLocks noGrp="1"/>
          </p:cNvSpPr>
          <p:nvPr>
            <p:ph type="dt" sz="half" idx="10"/>
          </p:nvPr>
        </p:nvSpPr>
        <p:spPr>
          <a:xfrm>
            <a:off x="1187726" y="9594057"/>
            <a:ext cx="2057400" cy="273844"/>
          </a:xfrm>
        </p:spPr>
        <p:txBody>
          <a:bodyPr/>
          <a:lstStyle/>
          <a:p>
            <a:endParaRPr lang="fr-FR" dirty="0"/>
          </a:p>
        </p:txBody>
      </p:sp>
      <p:sp>
        <p:nvSpPr>
          <p:cNvPr id="5" name="Espace réservé du pied de page 4">
            <a:extLst>
              <a:ext uri="{FF2B5EF4-FFF2-40B4-BE49-F238E27FC236}">
                <a16:creationId xmlns:a16="http://schemas.microsoft.com/office/drawing/2014/main" id="{B809F6CF-9E23-482F-B121-56566A46BF17}"/>
              </a:ext>
            </a:extLst>
          </p:cNvPr>
          <p:cNvSpPr>
            <a:spLocks noGrp="1"/>
          </p:cNvSpPr>
          <p:nvPr>
            <p:ph type="ftr" sz="quarter" idx="11"/>
          </p:nvPr>
        </p:nvSpPr>
        <p:spPr>
          <a:xfrm>
            <a:off x="3028950" y="4767262"/>
            <a:ext cx="2241274" cy="281284"/>
          </a:xfrm>
        </p:spPr>
        <p:txBody>
          <a:bodyPr/>
          <a:lstStyle>
            <a:lvl1pPr algn="r">
              <a:defRPr/>
            </a:lvl1pPr>
          </a:lstStyle>
          <a:p>
            <a:r>
              <a:rPr lang="fr-FR" dirty="0" smtClean="0"/>
              <a:t>Module 3</a:t>
            </a:r>
            <a:endParaRPr lang="fr-FR" dirty="0"/>
          </a:p>
        </p:txBody>
      </p:sp>
      <p:sp>
        <p:nvSpPr>
          <p:cNvPr id="6" name="Espace réservé du numéro de diapositive 5">
            <a:extLst>
              <a:ext uri="{FF2B5EF4-FFF2-40B4-BE49-F238E27FC236}">
                <a16:creationId xmlns:a16="http://schemas.microsoft.com/office/drawing/2014/main" id="{B731DDFE-3C58-45CD-995E-13DF68549C1C}"/>
              </a:ext>
            </a:extLst>
          </p:cNvPr>
          <p:cNvSpPr>
            <a:spLocks noGrp="1"/>
          </p:cNvSpPr>
          <p:nvPr>
            <p:ph type="sldNum" sz="quarter" idx="12"/>
          </p:nvPr>
        </p:nvSpPr>
        <p:spPr>
          <a:xfrm>
            <a:off x="6174686" y="4760999"/>
            <a:ext cx="720587" cy="273843"/>
          </a:xfrm>
        </p:spPr>
        <p:txBody>
          <a:bodyPr/>
          <a:lstStyle>
            <a:lvl1pPr>
              <a:defRPr b="1"/>
            </a:lvl1pPr>
          </a:lstStyle>
          <a:p>
            <a:fld id="{FE954997-C674-43B3-87A7-1C878AE16C45}" type="slidenum">
              <a:rPr lang="fr-FR" smtClean="0"/>
              <a:pPr/>
              <a:t>‹N°›</a:t>
            </a:fld>
            <a:endParaRPr lang="fr-FR" dirty="0"/>
          </a:p>
        </p:txBody>
      </p:sp>
      <p:cxnSp>
        <p:nvCxnSpPr>
          <p:cNvPr id="10" name="Connecteur droit 9">
            <a:extLst>
              <a:ext uri="{FF2B5EF4-FFF2-40B4-BE49-F238E27FC236}">
                <a16:creationId xmlns:a16="http://schemas.microsoft.com/office/drawing/2014/main" id="{D3EF9A41-BAA5-4F8A-BF33-621C83F9E1BA}"/>
              </a:ext>
            </a:extLst>
          </p:cNvPr>
          <p:cNvCxnSpPr>
            <a:cxnSpLocks/>
          </p:cNvCxnSpPr>
          <p:nvPr userDrawn="1"/>
        </p:nvCxnSpPr>
        <p:spPr>
          <a:xfrm>
            <a:off x="935444" y="514346"/>
            <a:ext cx="7624632" cy="0"/>
          </a:xfrm>
          <a:prstGeom prst="line">
            <a:avLst/>
          </a:prstGeom>
          <a:ln>
            <a:solidFill>
              <a:srgbClr val="00AC8C"/>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454C6F00-889D-4AF2-98FC-DF4BC2EEFA5D}"/>
              </a:ext>
            </a:extLst>
          </p:cNvPr>
          <p:cNvCxnSpPr>
            <a:cxnSpLocks/>
          </p:cNvCxnSpPr>
          <p:nvPr userDrawn="1"/>
        </p:nvCxnSpPr>
        <p:spPr>
          <a:xfrm>
            <a:off x="628650" y="4752354"/>
            <a:ext cx="7886700" cy="0"/>
          </a:xfrm>
          <a:prstGeom prst="line">
            <a:avLst/>
          </a:prstGeom>
          <a:ln>
            <a:solidFill>
              <a:srgbClr val="00AC8C"/>
            </a:solidFill>
          </a:ln>
        </p:spPr>
        <p:style>
          <a:lnRef idx="1">
            <a:schemeClr val="accent1"/>
          </a:lnRef>
          <a:fillRef idx="0">
            <a:schemeClr val="accent1"/>
          </a:fillRef>
          <a:effectRef idx="0">
            <a:schemeClr val="accent1"/>
          </a:effectRef>
          <a:fontRef idx="minor">
            <a:schemeClr val="tx1"/>
          </a:fontRef>
        </p:style>
      </p:cxnSp>
      <p:sp>
        <p:nvSpPr>
          <p:cNvPr id="16" name="Espace réservé de la date 4">
            <a:extLst>
              <a:ext uri="{FF2B5EF4-FFF2-40B4-BE49-F238E27FC236}">
                <a16:creationId xmlns:a16="http://schemas.microsoft.com/office/drawing/2014/main" id="{DF5D4D63-5594-4860-995F-C61509B79A42}"/>
              </a:ext>
            </a:extLst>
          </p:cNvPr>
          <p:cNvSpPr txBox="1">
            <a:spLocks/>
          </p:cNvSpPr>
          <p:nvPr userDrawn="1"/>
        </p:nvSpPr>
        <p:spPr>
          <a:xfrm>
            <a:off x="7757493" y="4761780"/>
            <a:ext cx="777737" cy="281296"/>
          </a:xfrm>
          <a:prstGeom prst="rect">
            <a:avLst/>
          </a:prstGeom>
        </p:spPr>
        <p:txBody>
          <a:bodyPr vert="horz" lIns="68580" tIns="34290" rIns="68580" bIns="3429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900" dirty="0"/>
              <a:t>Version </a:t>
            </a:r>
            <a:r>
              <a:rPr lang="fr-FR" sz="900" dirty="0" smtClean="0"/>
              <a:t>2.0</a:t>
            </a:r>
            <a:endParaRPr lang="fr-FR" sz="900" dirty="0"/>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37" y="107867"/>
            <a:ext cx="849507" cy="539226"/>
          </a:xfrm>
          <a:prstGeom prst="rect">
            <a:avLst/>
          </a:prstGeom>
        </p:spPr>
      </p:pic>
      <p:grpSp>
        <p:nvGrpSpPr>
          <p:cNvPr id="20" name="Groupe 19"/>
          <p:cNvGrpSpPr/>
          <p:nvPr userDrawn="1"/>
        </p:nvGrpSpPr>
        <p:grpSpPr>
          <a:xfrm>
            <a:off x="210919" y="4829473"/>
            <a:ext cx="2598383" cy="265424"/>
            <a:chOff x="0" y="0"/>
            <a:chExt cx="4294018" cy="467508"/>
          </a:xfrm>
        </p:grpSpPr>
        <p:pic>
          <p:nvPicPr>
            <p:cNvPr id="21" name="Image 20"/>
            <p:cNvPicPr>
              <a:picLocks noChangeAspect="1"/>
            </p:cNvPicPr>
            <p:nvPr userDrawn="1"/>
          </p:nvPicPr>
          <p:blipFill rotWithShape="1">
            <a:blip r:embed="rId3" cstate="hqprint">
              <a:extLst>
                <a:ext uri="{28A0092B-C50C-407E-A947-70E740481C1C}">
                  <a14:useLocalDpi xmlns:a14="http://schemas.microsoft.com/office/drawing/2010/main" val="0"/>
                </a:ext>
              </a:extLst>
            </a:blip>
            <a:srcRect/>
            <a:stretch/>
          </p:blipFill>
          <p:spPr bwMode="auto">
            <a:xfrm>
              <a:off x="1860698" y="31898"/>
              <a:ext cx="2433320" cy="435610"/>
            </a:xfrm>
            <a:prstGeom prst="rect">
              <a:avLst/>
            </a:prstGeom>
            <a:ln>
              <a:noFill/>
            </a:ln>
            <a:extLst>
              <a:ext uri="{53640926-AAD7-44D8-BBD7-CCE9431645EC}">
                <a14:shadowObscured xmlns:a14="http://schemas.microsoft.com/office/drawing/2010/main"/>
              </a:ext>
            </a:extLst>
          </p:spPr>
        </p:pic>
        <p:pic>
          <p:nvPicPr>
            <p:cNvPr id="22" name="Image 21"/>
            <p:cNvPicPr>
              <a:picLocks noChangeAspect="1"/>
            </p:cNvPicPr>
            <p:nvPr userDrawn="1"/>
          </p:nvPicPr>
          <p:blipFill rotWithShape="1">
            <a:blip r:embed="rId4" cstate="hqprint">
              <a:extLst>
                <a:ext uri="{28A0092B-C50C-407E-A947-70E740481C1C}">
                  <a14:useLocalDpi xmlns:a14="http://schemas.microsoft.com/office/drawing/2010/main" val="0"/>
                </a:ext>
              </a:extLst>
            </a:blip>
            <a:srcRect/>
            <a:stretch/>
          </p:blipFill>
          <p:spPr bwMode="auto">
            <a:xfrm>
              <a:off x="0" y="0"/>
              <a:ext cx="1849755" cy="467360"/>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42235648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9F1267-A435-4FDE-9F4D-362EDE2C4165}" type="datetimeFigureOut">
              <a:rPr lang="fr-FR" smtClean="0"/>
              <a:t>25/09/2023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4DE22E-E1FD-4BA0-916C-0CC3F329EF68}" type="slidenum">
              <a:rPr lang="fr-FR" smtClean="0"/>
              <a:t>‹N°›</a:t>
            </a:fld>
            <a:endParaRPr lang="fr-FR"/>
          </a:p>
        </p:txBody>
      </p:sp>
    </p:spTree>
    <p:extLst>
      <p:ext uri="{BB962C8B-B14F-4D97-AF65-F5344CB8AC3E}">
        <p14:creationId xmlns:p14="http://schemas.microsoft.com/office/powerpoint/2010/main" val="2693147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a:extLst>
              <a:ext uri="{FF2B5EF4-FFF2-40B4-BE49-F238E27FC236}">
                <a16:creationId xmlns:a16="http://schemas.microsoft.com/office/drawing/2014/main" id="{746B5A3B-42C8-C646-ABC9-A062B83A1C91}"/>
              </a:ext>
            </a:extLst>
          </p:cNvPr>
          <p:cNvPicPr>
            <a:picLocks noChangeAspect="1"/>
          </p:cNvPicPr>
          <p:nvPr userDrawn="1"/>
        </p:nvPicPr>
        <p:blipFill>
          <a:blip r:embed="rId9"/>
          <a:stretch>
            <a:fillRect/>
          </a:stretch>
        </p:blipFill>
        <p:spPr>
          <a:xfrm>
            <a:off x="288000" y="108000"/>
            <a:ext cx="1008112" cy="644262"/>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813" r:id="rId6"/>
    <p:sldLayoutId id="2147483814" r:id="rId7"/>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s://formco.agriculture.gouv.fr/savoir-reagir-face-aux-risques"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https://inscriptions.capeval.chlorofil.fr/"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mailto:plate-forme-rh-formation@auvergne-rhone-alpes.gouv.fr" TargetMode="External"/><Relationship Id="rId2" Type="http://schemas.openxmlformats.org/officeDocument/2006/relationships/hyperlink" Target="https://www.demarches-simplifiees.fr/commencer/demande-d-inscription-cap-management-promotion-6"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5.xml"/><Relationship Id="rId4" Type="http://schemas.openxmlformats.org/officeDocument/2006/relationships/comments" Target="../comments/comment1.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comments" Target="../comments/comment2.x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dirty="0"/>
          </a:p>
        </p:txBody>
      </p:sp>
      <p:sp>
        <p:nvSpPr>
          <p:cNvPr id="7" name="Espace réservé de la date 6"/>
          <p:cNvSpPr>
            <a:spLocks noGrp="1"/>
          </p:cNvSpPr>
          <p:nvPr>
            <p:ph type="dt" sz="half" idx="10"/>
          </p:nvPr>
        </p:nvSpPr>
        <p:spPr/>
        <p:txBody>
          <a:bodyPr/>
          <a:lstStyle/>
          <a:p>
            <a:r>
              <a:rPr lang="fr-FR" smtClean="0"/>
              <a:t>XX/XX/XXXX</a:t>
            </a:r>
            <a:endParaRPr lang="fr-FR" dirty="0"/>
          </a:p>
        </p:txBody>
      </p:sp>
      <p:sp>
        <p:nvSpPr>
          <p:cNvPr id="8" name="Espace réservé du pied de page 7"/>
          <p:cNvSpPr>
            <a:spLocks noGrp="1"/>
          </p:cNvSpPr>
          <p:nvPr>
            <p:ph type="ftr" sz="quarter" idx="11"/>
          </p:nvPr>
        </p:nvSpPr>
        <p:spPr>
          <a:xfrm>
            <a:off x="827584" y="3795886"/>
            <a:ext cx="6480720" cy="900000"/>
          </a:xfrm>
        </p:spPr>
        <p:txBody>
          <a:bodyPr/>
          <a:lstStyle/>
          <a:p>
            <a:r>
              <a:rPr lang="fr-FR" sz="1400" smtClean="0">
                <a:solidFill>
                  <a:schemeClr val="accent2">
                    <a:lumMod val="60000"/>
                    <a:lumOff val="40000"/>
                  </a:schemeClr>
                </a:solidFill>
              </a:rPr>
              <a:t>DRAAF Auvergne Rhône Alpes</a:t>
            </a:r>
          </a:p>
          <a:p>
            <a:r>
              <a:rPr lang="fr-FR" sz="1400" smtClean="0">
                <a:solidFill>
                  <a:schemeClr val="accent2">
                    <a:lumMod val="60000"/>
                    <a:lumOff val="40000"/>
                  </a:schemeClr>
                </a:solidFill>
              </a:rPr>
              <a:t>Délégation Régionale à la Formation Continue des Personnels (DRFCP)</a:t>
            </a:r>
            <a:endParaRPr lang="fr-FR" sz="1400" dirty="0">
              <a:solidFill>
                <a:schemeClr val="accent2">
                  <a:lumMod val="60000"/>
                  <a:lumOff val="40000"/>
                </a:schemeClr>
              </a:solidFill>
            </a:endParaRPr>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dirty="0"/>
          </a:p>
        </p:txBody>
      </p:sp>
      <p:sp>
        <p:nvSpPr>
          <p:cNvPr id="2" name="Rectangle 1"/>
          <p:cNvSpPr/>
          <p:nvPr/>
        </p:nvSpPr>
        <p:spPr>
          <a:xfrm>
            <a:off x="1979712" y="2499742"/>
            <a:ext cx="6912768" cy="151216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smtClean="0">
              <a:solidFill>
                <a:schemeClr val="tx1"/>
              </a:solidFill>
            </a:endParaRPr>
          </a:p>
          <a:p>
            <a:pPr algn="ctr"/>
            <a:endParaRPr lang="fr-FR" sz="2000" b="1" dirty="0" smtClean="0">
              <a:solidFill>
                <a:schemeClr val="tx1"/>
              </a:solidFill>
            </a:endParaRPr>
          </a:p>
          <a:p>
            <a:pPr algn="ctr"/>
            <a:r>
              <a:rPr lang="fr-FR" sz="2000" b="1" dirty="0" smtClean="0">
                <a:solidFill>
                  <a:schemeClr val="tx1"/>
                </a:solidFill>
              </a:rPr>
              <a:t>REUNION DES RLF DE L’EA – 21 Septembre 2023</a:t>
            </a:r>
          </a:p>
          <a:p>
            <a:endParaRPr lang="fr-FR" sz="1600" b="1" dirty="0" smtClean="0">
              <a:solidFill>
                <a:schemeClr val="tx1"/>
              </a:solidFill>
            </a:endParaRPr>
          </a:p>
          <a:p>
            <a:r>
              <a:rPr lang="fr-FR" sz="1600" b="1" dirty="0">
                <a:solidFill>
                  <a:schemeClr val="tx1"/>
                </a:solidFill>
              </a:rPr>
              <a:t>ACTUALITÉS FORMATION </a:t>
            </a:r>
            <a:endParaRPr lang="fr-FR" sz="1600" b="1" dirty="0" smtClean="0">
              <a:solidFill>
                <a:schemeClr val="tx1"/>
              </a:solidFill>
            </a:endParaRPr>
          </a:p>
          <a:p>
            <a:r>
              <a:rPr lang="fr-FR" sz="1600" b="1" dirty="0" smtClean="0">
                <a:solidFill>
                  <a:schemeClr val="tx1"/>
                </a:solidFill>
              </a:rPr>
              <a:t>et</a:t>
            </a:r>
          </a:p>
          <a:p>
            <a:r>
              <a:rPr lang="fr-FR" sz="1600" b="1" dirty="0" smtClean="0">
                <a:solidFill>
                  <a:schemeClr val="tx1"/>
                </a:solidFill>
              </a:rPr>
              <a:t>PLAN </a:t>
            </a:r>
            <a:r>
              <a:rPr lang="fr-FR" sz="1600" b="1" dirty="0">
                <a:solidFill>
                  <a:schemeClr val="tx1"/>
                </a:solidFill>
              </a:rPr>
              <a:t>DE FORMATION LAICITE NEUTRALITÉ DES AGENTS PUBLICS</a:t>
            </a:r>
          </a:p>
          <a:p>
            <a:endParaRPr lang="fr-FR" sz="1600" b="1" dirty="0">
              <a:solidFill>
                <a:schemeClr val="tx1"/>
              </a:solidFill>
            </a:endParaRPr>
          </a:p>
          <a:p>
            <a:endParaRPr lang="fr-FR" sz="1600" b="1" dirty="0">
              <a:solidFill>
                <a:schemeClr val="tx1"/>
              </a:solidFill>
            </a:endParaRPr>
          </a:p>
        </p:txBody>
      </p:sp>
    </p:spTree>
    <p:extLst>
      <p:ext uri="{BB962C8B-B14F-4D97-AF65-F5344CB8AC3E}">
        <p14:creationId xmlns:p14="http://schemas.microsoft.com/office/powerpoint/2010/main" val="624296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1182836"/>
            <a:ext cx="8244448" cy="3390271"/>
          </a:xfrm>
        </p:spPr>
        <p:txBody>
          <a:bodyPr/>
          <a:lstStyle/>
          <a:p>
            <a:endParaRPr lang="fr-FR" sz="1600" dirty="0" smtClean="0"/>
          </a:p>
          <a:p>
            <a:r>
              <a:rPr lang="fr-FR" sz="1600" dirty="0" smtClean="0">
                <a:solidFill>
                  <a:schemeClr val="bg2"/>
                </a:solidFill>
              </a:rPr>
              <a:t>Note </a:t>
            </a:r>
            <a:r>
              <a:rPr lang="fr-FR" sz="1600" dirty="0">
                <a:solidFill>
                  <a:schemeClr val="bg2"/>
                </a:solidFill>
              </a:rPr>
              <a:t>de service : </a:t>
            </a:r>
            <a:r>
              <a:rPr lang="fr-FR" sz="1600" dirty="0" smtClean="0">
                <a:solidFill>
                  <a:schemeClr val="bg2"/>
                </a:solidFill>
              </a:rPr>
              <a:t>DGER_DAT_2023-436 du 6 juillet 2023.</a:t>
            </a:r>
            <a:endParaRPr lang="fr-FR" sz="1600" dirty="0">
              <a:solidFill>
                <a:schemeClr val="bg2"/>
              </a:solidFill>
            </a:endParaRPr>
          </a:p>
          <a:p>
            <a:endParaRPr lang="fr-FR" sz="1600" dirty="0" smtClean="0"/>
          </a:p>
          <a:p>
            <a:r>
              <a:rPr lang="fr-FR" sz="1600" dirty="0" smtClean="0"/>
              <a:t>Concerne </a:t>
            </a:r>
            <a:r>
              <a:rPr lang="fr-FR" sz="1600" dirty="0"/>
              <a:t>: enseignants, formateurs et </a:t>
            </a:r>
            <a:r>
              <a:rPr lang="fr-FR" sz="1600" dirty="0" smtClean="0"/>
              <a:t>CPE.</a:t>
            </a:r>
            <a:endParaRPr lang="fr-FR" sz="1600" dirty="0"/>
          </a:p>
          <a:p>
            <a:endParaRPr lang="fr-FR" sz="1600" dirty="0"/>
          </a:p>
          <a:p>
            <a:r>
              <a:rPr lang="fr-FR" sz="1600" dirty="0"/>
              <a:t>L’</a:t>
            </a:r>
            <a:r>
              <a:rPr lang="fr-FR" sz="1600" b="1" dirty="0">
                <a:solidFill>
                  <a:srgbClr val="C00000"/>
                </a:solidFill>
              </a:rPr>
              <a:t>inscription</a:t>
            </a:r>
            <a:r>
              <a:rPr lang="fr-FR" sz="1600" dirty="0"/>
              <a:t> (</a:t>
            </a:r>
            <a:r>
              <a:rPr lang="fr-FR" sz="1600" b="1" dirty="0"/>
              <a:t>lien dans la note de service</a:t>
            </a:r>
            <a:r>
              <a:rPr lang="fr-FR" sz="1600" dirty="0"/>
              <a:t>) </a:t>
            </a:r>
            <a:r>
              <a:rPr lang="fr-FR" sz="1600" u="sng" dirty="0"/>
              <a:t>à réaliser </a:t>
            </a:r>
            <a:r>
              <a:rPr lang="fr-FR" sz="1600" u="sng" dirty="0">
                <a:solidFill>
                  <a:srgbClr val="C00000"/>
                </a:solidFill>
              </a:rPr>
              <a:t>dès l’arrivée</a:t>
            </a:r>
            <a:r>
              <a:rPr lang="fr-FR" sz="1600" u="sng" dirty="0"/>
              <a:t> par l’EPL </a:t>
            </a:r>
            <a:r>
              <a:rPr lang="fr-FR" sz="1600" u="sng" dirty="0" smtClean="0"/>
              <a:t>et avant le 5 octobre </a:t>
            </a:r>
            <a:r>
              <a:rPr lang="fr-FR" sz="1600" dirty="0" smtClean="0"/>
              <a:t>conditionne </a:t>
            </a:r>
            <a:r>
              <a:rPr lang="fr-FR" sz="1600" dirty="0"/>
              <a:t>:</a:t>
            </a:r>
          </a:p>
          <a:p>
            <a:r>
              <a:rPr lang="fr-FR" sz="1600" dirty="0"/>
              <a:t>- l’envoi codes d’accès </a:t>
            </a:r>
            <a:r>
              <a:rPr lang="fr-FR" sz="1600" dirty="0" err="1" smtClean="0"/>
              <a:t>pr</a:t>
            </a:r>
            <a:r>
              <a:rPr lang="fr-FR" sz="1600" dirty="0" smtClean="0"/>
              <a:t> le parcours </a:t>
            </a:r>
            <a:r>
              <a:rPr lang="fr-FR" sz="1600" dirty="0"/>
              <a:t>formation à distance + envoi classeur </a:t>
            </a:r>
            <a:r>
              <a:rPr lang="fr-FR" sz="1600" dirty="0" err="1"/>
              <a:t>Tutac</a:t>
            </a:r>
            <a:endParaRPr lang="fr-FR" sz="1600" dirty="0"/>
          </a:p>
          <a:p>
            <a:r>
              <a:rPr lang="fr-FR" sz="1600" dirty="0"/>
              <a:t>- la convocation aux différents regroupements</a:t>
            </a:r>
          </a:p>
          <a:p>
            <a:r>
              <a:rPr lang="fr-FR" sz="1600" dirty="0" smtClean="0"/>
              <a:t>- l’inscription </a:t>
            </a:r>
            <a:r>
              <a:rPr lang="fr-FR" sz="1600" dirty="0"/>
              <a:t>sur l’espace d’échanges sur </a:t>
            </a:r>
            <a:r>
              <a:rPr lang="fr-FR" sz="1600" dirty="0" err="1" smtClean="0"/>
              <a:t>Resana</a:t>
            </a:r>
            <a:endParaRPr lang="fr-FR" sz="1600" dirty="0" smtClean="0"/>
          </a:p>
          <a:p>
            <a:endParaRPr lang="fr-FR" sz="1600" dirty="0"/>
          </a:p>
          <a:p>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10</a:t>
            </a:fld>
            <a:endParaRPr lang="fr-FR" dirty="0"/>
          </a:p>
        </p:txBody>
      </p:sp>
      <p:sp>
        <p:nvSpPr>
          <p:cNvPr id="8" name="Titre 9"/>
          <p:cNvSpPr>
            <a:spLocks noGrp="1"/>
          </p:cNvSpPr>
          <p:nvPr>
            <p:ph type="title"/>
          </p:nvPr>
        </p:nvSpPr>
        <p:spPr>
          <a:xfrm>
            <a:off x="1320941" y="339502"/>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solidFill>
              </a:rPr>
              <a:t>TUTAC  </a:t>
            </a:r>
            <a:r>
              <a:rPr lang="fr-FR" sz="1600" dirty="0" smtClean="0">
                <a:solidFill>
                  <a:schemeClr val="bg1"/>
                </a:solidFill>
              </a:rPr>
              <a:t>1/2</a:t>
            </a:r>
            <a:endParaRPr lang="fr-FR" sz="1600" b="1" dirty="0">
              <a:solidFill>
                <a:schemeClr val="bg1"/>
              </a:solidFill>
            </a:endParaRPr>
          </a:p>
        </p:txBody>
      </p:sp>
    </p:spTree>
    <p:extLst>
      <p:ext uri="{BB962C8B-B14F-4D97-AF65-F5344CB8AC3E}">
        <p14:creationId xmlns:p14="http://schemas.microsoft.com/office/powerpoint/2010/main" val="3667219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39552" y="699542"/>
            <a:ext cx="8244448" cy="3888432"/>
          </a:xfrm>
        </p:spPr>
        <p:txBody>
          <a:bodyPr/>
          <a:lstStyle/>
          <a:p>
            <a:pPr marL="285750" indent="-285750">
              <a:buFontTx/>
              <a:buChar char="-"/>
            </a:pPr>
            <a:r>
              <a:rPr lang="fr-FR" sz="1400" b="1" dirty="0" smtClean="0">
                <a:solidFill>
                  <a:schemeClr val="accent4">
                    <a:lumMod val="50000"/>
                  </a:schemeClr>
                </a:solidFill>
              </a:rPr>
              <a:t>Parcours « Accueil </a:t>
            </a:r>
            <a:r>
              <a:rPr lang="fr-FR" sz="1400" b="1" dirty="0">
                <a:solidFill>
                  <a:schemeClr val="accent4">
                    <a:lumMod val="50000"/>
                  </a:schemeClr>
                </a:solidFill>
              </a:rPr>
              <a:t>pour une prise de poste dans un </a:t>
            </a:r>
            <a:r>
              <a:rPr lang="fr-FR" sz="1400" b="1" dirty="0" smtClean="0">
                <a:solidFill>
                  <a:schemeClr val="accent4">
                    <a:lumMod val="50000"/>
                  </a:schemeClr>
                </a:solidFill>
              </a:rPr>
              <a:t>EPL »</a:t>
            </a:r>
            <a:r>
              <a:rPr lang="fr-FR" sz="1400" dirty="0" smtClean="0"/>
              <a:t> (à </a:t>
            </a:r>
            <a:r>
              <a:rPr lang="fr-FR" sz="1400" dirty="0"/>
              <a:t>distance - test d’auto-positionnement au </a:t>
            </a:r>
            <a:r>
              <a:rPr lang="fr-FR" sz="1400" dirty="0" smtClean="0"/>
              <a:t>démarrage – à suivre dès la prise de poste – géré par </a:t>
            </a:r>
            <a:r>
              <a:rPr lang="fr-FR" sz="1400" dirty="0" err="1" smtClean="0"/>
              <a:t>SupAgro</a:t>
            </a:r>
            <a:r>
              <a:rPr lang="fr-FR" sz="1400" dirty="0" smtClean="0"/>
              <a:t> Dijon)</a:t>
            </a:r>
          </a:p>
          <a:p>
            <a:pPr marL="285750" indent="-285750">
              <a:buFontTx/>
              <a:buChar char="-"/>
            </a:pPr>
            <a:r>
              <a:rPr lang="fr-FR" sz="1400" b="1" dirty="0" smtClean="0">
                <a:solidFill>
                  <a:schemeClr val="accent5">
                    <a:lumMod val="60000"/>
                    <a:lumOff val="40000"/>
                  </a:schemeClr>
                </a:solidFill>
              </a:rPr>
              <a:t>Classeur TUTAC</a:t>
            </a:r>
          </a:p>
          <a:p>
            <a:pPr marL="285750" indent="-285750">
              <a:buFontTx/>
              <a:buChar char="-"/>
            </a:pPr>
            <a:r>
              <a:rPr lang="fr-FR" sz="1400" b="1" dirty="0" smtClean="0">
                <a:solidFill>
                  <a:schemeClr val="tx2">
                    <a:lumMod val="60000"/>
                    <a:lumOff val="40000"/>
                  </a:schemeClr>
                </a:solidFill>
              </a:rPr>
              <a:t>L’évaluation  </a:t>
            </a:r>
            <a:r>
              <a:rPr lang="fr-FR" sz="1400" b="1" dirty="0">
                <a:solidFill>
                  <a:schemeClr val="tx2">
                    <a:lumMod val="60000"/>
                    <a:lumOff val="40000"/>
                  </a:schemeClr>
                </a:solidFill>
              </a:rPr>
              <a:t>dans  l’enseignement  agricole  et  ses spécificités </a:t>
            </a:r>
            <a:r>
              <a:rPr lang="fr-FR" sz="1400" dirty="0" smtClean="0"/>
              <a:t>(classe virtuelle animée par l’inspection en octobre : </a:t>
            </a:r>
            <a:r>
              <a:rPr lang="fr-FR" sz="1400" b="1" dirty="0" smtClean="0">
                <a:solidFill>
                  <a:schemeClr val="bg2"/>
                </a:solidFill>
              </a:rPr>
              <a:t>6 octobre de 9h à 12h </a:t>
            </a:r>
            <a:r>
              <a:rPr lang="fr-FR" sz="1400" b="1" dirty="0" smtClean="0"/>
              <a:t>;</a:t>
            </a:r>
            <a:endParaRPr lang="fr-FR" sz="1400" dirty="0" smtClean="0"/>
          </a:p>
          <a:p>
            <a:pPr marL="285750" indent="-285750">
              <a:buFontTx/>
              <a:buChar char="-"/>
            </a:pPr>
            <a:r>
              <a:rPr lang="fr-FR" sz="1400" b="1" dirty="0">
                <a:solidFill>
                  <a:schemeClr val="accent3">
                    <a:lumMod val="50000"/>
                  </a:schemeClr>
                </a:solidFill>
              </a:rPr>
              <a:t>Regroupement régional </a:t>
            </a:r>
            <a:r>
              <a:rPr lang="fr-FR" sz="1400" b="1" dirty="0" smtClean="0">
                <a:solidFill>
                  <a:schemeClr val="accent3">
                    <a:lumMod val="50000"/>
                  </a:schemeClr>
                </a:solidFill>
              </a:rPr>
              <a:t>- aspects </a:t>
            </a:r>
            <a:r>
              <a:rPr lang="fr-FR" sz="1400" b="1" dirty="0">
                <a:solidFill>
                  <a:schemeClr val="accent3">
                    <a:lumMod val="50000"/>
                  </a:schemeClr>
                </a:solidFill>
              </a:rPr>
              <a:t>transversaux du métier </a:t>
            </a:r>
            <a:r>
              <a:rPr lang="fr-FR" sz="1400" b="1" dirty="0" smtClean="0">
                <a:solidFill>
                  <a:schemeClr val="accent3">
                    <a:lumMod val="50000"/>
                  </a:schemeClr>
                </a:solidFill>
              </a:rPr>
              <a:t>et </a:t>
            </a:r>
            <a:r>
              <a:rPr lang="fr-FR" sz="1400" b="1" dirty="0">
                <a:solidFill>
                  <a:schemeClr val="accent3">
                    <a:lumMod val="50000"/>
                  </a:schemeClr>
                </a:solidFill>
              </a:rPr>
              <a:t>spécificités régionales </a:t>
            </a:r>
            <a:r>
              <a:rPr lang="fr-FR" sz="1400" dirty="0" smtClean="0"/>
              <a:t>(séminaire hébergement/restauration pris en charge par la DRFCP </a:t>
            </a:r>
            <a:r>
              <a:rPr lang="fr-FR" sz="1400" dirty="0"/>
              <a:t>: </a:t>
            </a:r>
            <a:r>
              <a:rPr lang="fr-FR" sz="1400" b="1" dirty="0" smtClean="0">
                <a:solidFill>
                  <a:schemeClr val="bg2"/>
                </a:solidFill>
              </a:rPr>
              <a:t>17 au 19 octobre à Clermont </a:t>
            </a:r>
            <a:r>
              <a:rPr lang="fr-FR" sz="1400" b="1" dirty="0" err="1" smtClean="0">
                <a:solidFill>
                  <a:schemeClr val="bg2"/>
                </a:solidFill>
              </a:rPr>
              <a:t>Fd</a:t>
            </a:r>
            <a:r>
              <a:rPr lang="fr-FR" sz="1400" b="1" dirty="0" smtClean="0">
                <a:solidFill>
                  <a:schemeClr val="bg2"/>
                </a:solidFill>
              </a:rPr>
              <a:t>)</a:t>
            </a:r>
            <a:r>
              <a:rPr lang="fr-FR" sz="1400" b="1" dirty="0" smtClean="0"/>
              <a:t> ;</a:t>
            </a:r>
            <a:endParaRPr lang="fr-FR" sz="1400" b="1" dirty="0"/>
          </a:p>
          <a:p>
            <a:pPr marL="171450" indent="-171450">
              <a:buFontTx/>
              <a:buChar char="-"/>
            </a:pPr>
            <a:r>
              <a:rPr lang="fr-FR" sz="1400" b="1" dirty="0">
                <a:solidFill>
                  <a:schemeClr val="accent1">
                    <a:lumMod val="90000"/>
                    <a:lumOff val="10000"/>
                  </a:schemeClr>
                </a:solidFill>
              </a:rPr>
              <a:t>R</a:t>
            </a:r>
            <a:r>
              <a:rPr lang="fr-FR" sz="1400" b="1" dirty="0" smtClean="0">
                <a:solidFill>
                  <a:schemeClr val="accent1">
                    <a:lumMod val="90000"/>
                    <a:lumOff val="10000"/>
                  </a:schemeClr>
                </a:solidFill>
              </a:rPr>
              <a:t>egroupements nationaux  </a:t>
            </a:r>
            <a:r>
              <a:rPr lang="fr-FR" sz="1400" dirty="0"/>
              <a:t>(détail dans la note de service</a:t>
            </a:r>
            <a:r>
              <a:rPr lang="fr-FR" sz="1400" dirty="0" smtClean="0"/>
              <a:t>) </a:t>
            </a:r>
            <a:r>
              <a:rPr lang="fr-FR" sz="1400" b="1" dirty="0" smtClean="0"/>
              <a:t>: </a:t>
            </a:r>
            <a:endParaRPr lang="fr-FR" sz="1400" b="1" dirty="0"/>
          </a:p>
          <a:p>
            <a:pPr marL="423450" lvl="1" indent="-171450"/>
            <a:r>
              <a:rPr lang="fr-FR" sz="1300" dirty="0"/>
              <a:t>pédagogique et didactique (enseignants) : </a:t>
            </a:r>
            <a:r>
              <a:rPr lang="fr-FR" sz="1300" dirty="0">
                <a:solidFill>
                  <a:schemeClr val="accent1">
                    <a:lumMod val="90000"/>
                    <a:lumOff val="10000"/>
                  </a:schemeClr>
                </a:solidFill>
              </a:rPr>
              <a:t>1,5 j en novembre 2023 + 1 j à distance en mai-juin 2024</a:t>
            </a:r>
          </a:p>
          <a:p>
            <a:pPr marL="423450" lvl="1" indent="-171450"/>
            <a:r>
              <a:rPr lang="fr-FR" sz="1300" dirty="0"/>
              <a:t>action éducative (CPE) : </a:t>
            </a:r>
            <a:r>
              <a:rPr lang="fr-FR" sz="1300" dirty="0">
                <a:solidFill>
                  <a:schemeClr val="accent1">
                    <a:lumMod val="90000"/>
                    <a:lumOff val="10000"/>
                  </a:schemeClr>
                </a:solidFill>
              </a:rPr>
              <a:t>1,5 j en novembre 2023 + 1 j à distance en mai-juin </a:t>
            </a:r>
            <a:r>
              <a:rPr lang="fr-FR" sz="1300" dirty="0" smtClean="0">
                <a:solidFill>
                  <a:schemeClr val="accent1">
                    <a:lumMod val="90000"/>
                    <a:lumOff val="10000"/>
                  </a:schemeClr>
                </a:solidFill>
              </a:rPr>
              <a:t>2024</a:t>
            </a:r>
          </a:p>
          <a:p>
            <a:pPr marL="423450" lvl="1" indent="-171450"/>
            <a:r>
              <a:rPr lang="fr-FR" sz="1300" dirty="0">
                <a:solidFill>
                  <a:schemeClr val="accent1">
                    <a:lumMod val="90000"/>
                    <a:lumOff val="10000"/>
                  </a:schemeClr>
                </a:solidFill>
              </a:rPr>
              <a:t>f</a:t>
            </a:r>
            <a:r>
              <a:rPr lang="fr-FR" sz="1400" dirty="0" smtClean="0"/>
              <a:t>ormation </a:t>
            </a:r>
            <a:r>
              <a:rPr lang="fr-FR" sz="1400" dirty="0"/>
              <a:t>professionnelle (formateurs en CFA/CFPPA) : </a:t>
            </a:r>
            <a:r>
              <a:rPr lang="fr-FR" sz="1400" dirty="0">
                <a:solidFill>
                  <a:schemeClr val="accent1">
                    <a:lumMod val="90000"/>
                    <a:lumOff val="10000"/>
                  </a:schemeClr>
                </a:solidFill>
              </a:rPr>
              <a:t>2 j en novembre ou décembre </a:t>
            </a:r>
            <a:r>
              <a:rPr lang="fr-FR" sz="1400" dirty="0" smtClean="0">
                <a:solidFill>
                  <a:schemeClr val="accent1">
                    <a:lumMod val="90000"/>
                    <a:lumOff val="10000"/>
                  </a:schemeClr>
                </a:solidFill>
              </a:rPr>
              <a:t>2023</a:t>
            </a:r>
            <a:endParaRPr lang="fr-FR" sz="1400" dirty="0">
              <a:solidFill>
                <a:schemeClr val="accent1">
                  <a:lumMod val="90000"/>
                  <a:lumOff val="10000"/>
                </a:schemeClr>
              </a:solidFill>
            </a:endParaRPr>
          </a:p>
          <a:p>
            <a:r>
              <a:rPr lang="fr-FR" sz="1400" b="1" i="1" dirty="0" smtClean="0"/>
              <a:t>En </a:t>
            </a:r>
            <a:r>
              <a:rPr lang="fr-FR" sz="1400" b="1" i="1" dirty="0"/>
              <a:t>fin d’année de formation, les directeurs organiseront un échange avec les agents concernés </a:t>
            </a:r>
            <a:r>
              <a:rPr lang="fr-FR" sz="1400" i="1" dirty="0"/>
              <a:t>par le dispositif de formation : bilan de l’année écoulée + identification d’axes de formation</a:t>
            </a:r>
          </a:p>
          <a:p>
            <a:pPr marL="171450" indent="-171450">
              <a:buFontTx/>
              <a:buChar char="-"/>
            </a:pPr>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11</a:t>
            </a:fld>
            <a:endParaRPr lang="fr-FR" dirty="0"/>
          </a:p>
        </p:txBody>
      </p:sp>
      <p:sp>
        <p:nvSpPr>
          <p:cNvPr id="8" name="Titre 9"/>
          <p:cNvSpPr>
            <a:spLocks noGrp="1"/>
          </p:cNvSpPr>
          <p:nvPr>
            <p:ph type="title"/>
          </p:nvPr>
        </p:nvSpPr>
        <p:spPr>
          <a:xfrm>
            <a:off x="1475656" y="43878"/>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solidFill>
              </a:rPr>
              <a:t>TUTAC 2/2</a:t>
            </a:r>
            <a:endParaRPr lang="fr-FR" sz="1600" b="1" dirty="0">
              <a:solidFill>
                <a:schemeClr val="bg1"/>
              </a:solidFill>
            </a:endParaRPr>
          </a:p>
        </p:txBody>
      </p:sp>
    </p:spTree>
    <p:extLst>
      <p:ext uri="{BB962C8B-B14F-4D97-AF65-F5344CB8AC3E}">
        <p14:creationId xmlns:p14="http://schemas.microsoft.com/office/powerpoint/2010/main" val="147631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57149" y="699542"/>
            <a:ext cx="8244448" cy="4248472"/>
          </a:xfrm>
        </p:spPr>
        <p:txBody>
          <a:bodyPr/>
          <a:lstStyle/>
          <a:p>
            <a:r>
              <a:rPr lang="fr-FR" sz="1400" b="1" dirty="0" smtClean="0">
                <a:solidFill>
                  <a:schemeClr val="bg2"/>
                </a:solidFill>
              </a:rPr>
              <a:t>Note </a:t>
            </a:r>
            <a:r>
              <a:rPr lang="fr-FR" sz="1400" b="1" dirty="0">
                <a:solidFill>
                  <a:schemeClr val="bg2"/>
                </a:solidFill>
              </a:rPr>
              <a:t>de service 2023-539 du </a:t>
            </a:r>
            <a:r>
              <a:rPr lang="fr-FR" sz="1400" b="1" dirty="0" smtClean="0">
                <a:solidFill>
                  <a:schemeClr val="bg2"/>
                </a:solidFill>
              </a:rPr>
              <a:t>21/08/23</a:t>
            </a:r>
          </a:p>
          <a:p>
            <a:r>
              <a:rPr lang="fr-FR" sz="1400" dirty="0" smtClean="0"/>
              <a:t>- Retard dans l’envoi du plan AESH par rapport aux années précédentes en raison de la publication tardive de la NS attendue depuis le mois de mars.</a:t>
            </a:r>
            <a:endParaRPr lang="fr-FR" sz="1400" dirty="0"/>
          </a:p>
          <a:p>
            <a:r>
              <a:rPr lang="fr-FR" sz="1400" dirty="0" smtClean="0"/>
              <a:t>- Plan régional en </a:t>
            </a:r>
            <a:r>
              <a:rPr lang="fr-FR" sz="1400" dirty="0" err="1" smtClean="0"/>
              <a:t>AuRA</a:t>
            </a:r>
            <a:r>
              <a:rPr lang="fr-FR" sz="1400" dirty="0" smtClean="0"/>
              <a:t> depuis plusieurs années =&gt; nouveau dispositif national + régional.</a:t>
            </a:r>
          </a:p>
          <a:p>
            <a:pPr algn="just"/>
            <a:r>
              <a:rPr lang="fr-FR" sz="1400" dirty="0" smtClean="0">
                <a:solidFill>
                  <a:srgbClr val="FF0000"/>
                </a:solidFill>
              </a:rPr>
              <a:t>Obligation </a:t>
            </a:r>
            <a:r>
              <a:rPr lang="fr-FR" sz="1400" dirty="0">
                <a:solidFill>
                  <a:srgbClr val="FF0000"/>
                </a:solidFill>
              </a:rPr>
              <a:t>de formation de </a:t>
            </a:r>
            <a:r>
              <a:rPr lang="fr-FR" sz="1400" dirty="0" smtClean="0">
                <a:solidFill>
                  <a:srgbClr val="FF0000"/>
                </a:solidFill>
              </a:rPr>
              <a:t>60h</a:t>
            </a:r>
            <a:r>
              <a:rPr lang="fr-FR" sz="1400" dirty="0"/>
              <a:t> </a:t>
            </a:r>
            <a:r>
              <a:rPr lang="fr-FR" sz="1400" dirty="0" smtClean="0"/>
              <a:t>qui concerne les </a:t>
            </a:r>
            <a:r>
              <a:rPr lang="fr-FR" sz="1400" dirty="0"/>
              <a:t>agents avec le </a:t>
            </a:r>
            <a:r>
              <a:rPr lang="fr-FR" sz="1400" b="1" dirty="0"/>
              <a:t>statut </a:t>
            </a:r>
            <a:r>
              <a:rPr lang="fr-FR" sz="1400" b="1" dirty="0" smtClean="0"/>
              <a:t>d’AESH</a:t>
            </a:r>
            <a:r>
              <a:rPr lang="fr-FR" sz="1400" dirty="0"/>
              <a:t> </a:t>
            </a:r>
            <a:r>
              <a:rPr lang="fr-FR" sz="1400" dirty="0" smtClean="0"/>
              <a:t>n’étant </a:t>
            </a:r>
            <a:r>
              <a:rPr lang="fr-FR" sz="1400" b="1" dirty="0"/>
              <a:t>pas titulaires</a:t>
            </a:r>
            <a:r>
              <a:rPr lang="fr-FR" sz="1400" dirty="0"/>
              <a:t> d’un diplôme professionnel dans le domaine de l’aide à la personne et nouvellement recrutés (</a:t>
            </a:r>
            <a:r>
              <a:rPr lang="fr-FR" sz="1400" b="1" dirty="0"/>
              <a:t>en poste depuis moins d’un an</a:t>
            </a:r>
            <a:r>
              <a:rPr lang="fr-FR" sz="1400" dirty="0"/>
              <a:t>) en établissement </a:t>
            </a:r>
            <a:r>
              <a:rPr lang="fr-FR" sz="1400" dirty="0" smtClean="0"/>
              <a:t>public. Le suivi des heures de formation relève de l’EPL.</a:t>
            </a:r>
          </a:p>
          <a:p>
            <a:pPr algn="just"/>
            <a:endParaRPr lang="fr-FR" sz="1400" dirty="0"/>
          </a:p>
          <a:p>
            <a:r>
              <a:rPr lang="fr-FR" sz="1400" b="1" dirty="0"/>
              <a:t>5 modules à suivre : </a:t>
            </a:r>
          </a:p>
          <a:p>
            <a:pPr marL="171450" indent="-171450">
              <a:buFontTx/>
              <a:buChar char="-"/>
            </a:pPr>
            <a:r>
              <a:rPr lang="fr-FR" sz="1400" dirty="0"/>
              <a:t>Modules 1 et 2 : </a:t>
            </a:r>
            <a:r>
              <a:rPr lang="fr-FR" sz="1400" b="1" dirty="0"/>
              <a:t>2 formations nationales </a:t>
            </a:r>
            <a:r>
              <a:rPr lang="fr-FR" sz="1400" dirty="0"/>
              <a:t>à distance </a:t>
            </a:r>
            <a:r>
              <a:rPr lang="fr-FR" sz="1400" dirty="0" smtClean="0"/>
              <a:t>(module 1 en auto formation et module 2 en classe virtuelle 12 octobre ou 30 novembre selon dates de recrutement)</a:t>
            </a:r>
            <a:endParaRPr lang="fr-FR" sz="1400" dirty="0"/>
          </a:p>
          <a:p>
            <a:pPr marL="171450" indent="-171450">
              <a:buFontTx/>
              <a:buChar char="-"/>
            </a:pPr>
            <a:r>
              <a:rPr lang="fr-FR" sz="1400" dirty="0"/>
              <a:t>Module 3 : </a:t>
            </a:r>
            <a:r>
              <a:rPr lang="fr-FR" sz="1400" b="1" dirty="0"/>
              <a:t>3 formations </a:t>
            </a:r>
            <a:r>
              <a:rPr lang="fr-FR" sz="1400" dirty="0"/>
              <a:t>nationales </a:t>
            </a:r>
            <a:r>
              <a:rPr lang="fr-FR" sz="1400" dirty="0" smtClean="0"/>
              <a:t>délocalisées en </a:t>
            </a:r>
            <a:r>
              <a:rPr lang="fr-FR" sz="1400" dirty="0"/>
              <a:t>région </a:t>
            </a:r>
            <a:r>
              <a:rPr lang="fr-FR" sz="1400" b="1" dirty="0" smtClean="0"/>
              <a:t>en classe virtuelle (novembre – janvier)</a:t>
            </a:r>
            <a:endParaRPr lang="fr-FR" sz="1400" b="1" dirty="0"/>
          </a:p>
          <a:p>
            <a:pPr marL="171450" indent="-171450">
              <a:buFontTx/>
              <a:buChar char="-"/>
            </a:pPr>
            <a:r>
              <a:rPr lang="fr-FR" sz="1400" dirty="0"/>
              <a:t>Module 4 : </a:t>
            </a:r>
            <a:r>
              <a:rPr lang="fr-FR" sz="1400" b="1" dirty="0" smtClean="0"/>
              <a:t>30 h de formation en région (thématiques au choix des régions) – voir plan régional</a:t>
            </a:r>
            <a:endParaRPr lang="fr-FR" sz="1400" b="1" dirty="0"/>
          </a:p>
          <a:p>
            <a:pPr marL="171450" indent="-171450">
              <a:buFontTx/>
              <a:buChar char="-"/>
            </a:pPr>
            <a:r>
              <a:rPr lang="fr-FR" sz="1400" dirty="0"/>
              <a:t>Module 5 : </a:t>
            </a:r>
            <a:r>
              <a:rPr lang="fr-FR" sz="1400" b="1" dirty="0"/>
              <a:t>2 formations en autonomie à distance</a:t>
            </a:r>
            <a:endParaRPr lang="fr-FR" sz="1400" dirty="0"/>
          </a:p>
          <a:p>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12</a:t>
            </a:fld>
            <a:endParaRPr lang="fr-FR" dirty="0"/>
          </a:p>
        </p:txBody>
      </p:sp>
      <p:sp>
        <p:nvSpPr>
          <p:cNvPr id="8" name="Titre 9"/>
          <p:cNvSpPr>
            <a:spLocks noGrp="1"/>
          </p:cNvSpPr>
          <p:nvPr>
            <p:ph type="title"/>
          </p:nvPr>
        </p:nvSpPr>
        <p:spPr>
          <a:xfrm>
            <a:off x="1349872" y="123478"/>
            <a:ext cx="7451725" cy="48892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
            </a:r>
            <a:br>
              <a:rPr lang="fr-FR" sz="2000" dirty="0" smtClean="0"/>
            </a:br>
            <a:r>
              <a:rPr lang="fr-FR" sz="2000" dirty="0" smtClean="0"/>
              <a:t>Dispositif </a:t>
            </a:r>
            <a:r>
              <a:rPr lang="fr-FR" sz="2000" dirty="0"/>
              <a:t>de formation des AESH (1/3)</a:t>
            </a:r>
            <a:br>
              <a:rPr lang="fr-FR" sz="2000" dirty="0"/>
            </a:br>
            <a:endParaRPr lang="fr-FR" sz="2000" b="1" dirty="0">
              <a:solidFill>
                <a:schemeClr val="tx1"/>
              </a:solidFill>
            </a:endParaRPr>
          </a:p>
        </p:txBody>
      </p:sp>
    </p:spTree>
    <p:extLst>
      <p:ext uri="{BB962C8B-B14F-4D97-AF65-F5344CB8AC3E}">
        <p14:creationId xmlns:p14="http://schemas.microsoft.com/office/powerpoint/2010/main" val="3759095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13</a:t>
            </a:fld>
            <a:endParaRPr lang="fr-FR" dirty="0"/>
          </a:p>
        </p:txBody>
      </p:sp>
      <p:sp>
        <p:nvSpPr>
          <p:cNvPr id="8" name="Titre 9"/>
          <p:cNvSpPr>
            <a:spLocks noGrp="1"/>
          </p:cNvSpPr>
          <p:nvPr>
            <p:ph type="title"/>
          </p:nvPr>
        </p:nvSpPr>
        <p:spPr>
          <a:xfrm>
            <a:off x="1331913" y="299279"/>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
            </a:r>
            <a:br>
              <a:rPr lang="fr-FR" sz="2000" dirty="0" smtClean="0"/>
            </a:br>
            <a:r>
              <a:rPr lang="fr-FR" sz="2000" dirty="0" smtClean="0"/>
              <a:t>Dispositif </a:t>
            </a:r>
            <a:r>
              <a:rPr lang="fr-FR" sz="2000" dirty="0"/>
              <a:t>de formation des AESH (2/3)</a:t>
            </a:r>
            <a:br>
              <a:rPr lang="fr-FR" sz="2000" dirty="0"/>
            </a:br>
            <a:endParaRPr lang="fr-FR" sz="2000" b="1" dirty="0">
              <a:solidFill>
                <a:schemeClr val="tx1"/>
              </a:solidFill>
            </a:endParaRPr>
          </a:p>
        </p:txBody>
      </p:sp>
      <p:sp>
        <p:nvSpPr>
          <p:cNvPr id="7" name="Espace réservé du texte 6"/>
          <p:cNvSpPr>
            <a:spLocks noGrp="1"/>
          </p:cNvSpPr>
          <p:nvPr>
            <p:ph type="body" sz="quarter" idx="14"/>
          </p:nvPr>
        </p:nvSpPr>
        <p:spPr>
          <a:xfrm>
            <a:off x="488007" y="1273958"/>
            <a:ext cx="382733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Module 1 : découverte de l’environnement professionnel </a:t>
            </a:r>
          </a:p>
          <a:p>
            <a:pPr algn="ctr"/>
            <a:r>
              <a:rPr lang="fr-FR" sz="1200" dirty="0" smtClean="0"/>
              <a:t>(2 h 20 </a:t>
            </a:r>
            <a:r>
              <a:rPr lang="fr-FR" sz="1200" dirty="0" err="1" smtClean="0"/>
              <a:t>distanciel</a:t>
            </a:r>
            <a:r>
              <a:rPr lang="fr-FR" sz="1200" dirty="0" smtClean="0"/>
              <a:t> asynchrone)</a:t>
            </a:r>
            <a:endParaRPr lang="fr-FR" sz="1200" dirty="0"/>
          </a:p>
        </p:txBody>
      </p:sp>
      <p:sp>
        <p:nvSpPr>
          <p:cNvPr id="10" name="Rectangle 9"/>
          <p:cNvSpPr/>
          <p:nvPr/>
        </p:nvSpPr>
        <p:spPr>
          <a:xfrm>
            <a:off x="4283606" y="1668857"/>
            <a:ext cx="4500032" cy="504056"/>
          </a:xfrm>
          <a:prstGeom prst="rect">
            <a:avLst/>
          </a:prstGeom>
          <a:solidFill>
            <a:schemeClr val="accent1">
              <a:lumMod val="75000"/>
              <a:lumOff val="2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200" dirty="0" smtClean="0"/>
              <a:t>Module 2 : cadre juridique du métier</a:t>
            </a:r>
          </a:p>
          <a:p>
            <a:pPr algn="ctr"/>
            <a:r>
              <a:rPr lang="fr-FR" sz="1200" dirty="0" smtClean="0"/>
              <a:t> (2 h </a:t>
            </a:r>
            <a:r>
              <a:rPr lang="fr-FR" sz="1200" dirty="0" err="1" smtClean="0"/>
              <a:t>distanciel</a:t>
            </a:r>
            <a:r>
              <a:rPr lang="fr-FR" sz="1200" dirty="0" smtClean="0"/>
              <a:t> synchrone)</a:t>
            </a:r>
            <a:endParaRPr lang="fr-FR" sz="1200" dirty="0"/>
          </a:p>
        </p:txBody>
      </p:sp>
      <p:sp>
        <p:nvSpPr>
          <p:cNvPr id="11" name="Rectangle 10"/>
          <p:cNvSpPr/>
          <p:nvPr/>
        </p:nvSpPr>
        <p:spPr>
          <a:xfrm>
            <a:off x="467544" y="2270676"/>
            <a:ext cx="4500032" cy="101114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Module 3 : mise en pratique des missions des AESH</a:t>
            </a:r>
          </a:p>
          <a:p>
            <a:pPr algn="ctr"/>
            <a:r>
              <a:rPr lang="fr-FR" sz="1200" dirty="0" smtClean="0"/>
              <a:t> (3 j non consécutifs en région) : </a:t>
            </a:r>
          </a:p>
          <a:p>
            <a:pPr algn="ctr"/>
            <a:r>
              <a:rPr lang="fr-FR" sz="1200" dirty="0" smtClean="0"/>
              <a:t>école inclusive, dispositifs d’accompagnement, rôle et posture, soins et transferts, outils de compensation</a:t>
            </a:r>
            <a:endParaRPr lang="fr-FR" sz="1200" dirty="0"/>
          </a:p>
        </p:txBody>
      </p:sp>
      <p:sp>
        <p:nvSpPr>
          <p:cNvPr id="12" name="Rectangle 11"/>
          <p:cNvSpPr/>
          <p:nvPr/>
        </p:nvSpPr>
        <p:spPr>
          <a:xfrm>
            <a:off x="4895488" y="2449552"/>
            <a:ext cx="4248512" cy="109470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Module 4 (DRFC) (30h) : besoins particuliers des apprenants,</a:t>
            </a:r>
            <a:r>
              <a:rPr lang="fr-FR" sz="1200" dirty="0"/>
              <a:t> </a:t>
            </a:r>
            <a:r>
              <a:rPr lang="fr-FR" sz="1200" dirty="0" smtClean="0"/>
              <a:t>échanges de pratiques…</a:t>
            </a:r>
            <a:endParaRPr lang="fr-FR" sz="1200" dirty="0"/>
          </a:p>
        </p:txBody>
      </p:sp>
      <p:sp>
        <p:nvSpPr>
          <p:cNvPr id="13" name="Rectangle 12"/>
          <p:cNvSpPr/>
          <p:nvPr/>
        </p:nvSpPr>
        <p:spPr>
          <a:xfrm>
            <a:off x="611560" y="3605006"/>
            <a:ext cx="4500032" cy="98296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Module 5 en auto-formation  (Mentor) :</a:t>
            </a:r>
          </a:p>
          <a:p>
            <a:pPr marL="171450" indent="-171450" algn="ctr">
              <a:buFontTx/>
              <a:buChar char="-"/>
            </a:pPr>
            <a:r>
              <a:rPr lang="fr-FR" sz="1200" dirty="0" smtClean="0"/>
              <a:t>Savoir réagir face aux risques, ça s’apprend (4h à 6h)</a:t>
            </a:r>
          </a:p>
          <a:p>
            <a:pPr marL="171450" indent="-171450" algn="ctr">
              <a:buFontTx/>
              <a:buChar char="-"/>
            </a:pPr>
            <a:r>
              <a:rPr lang="fr-FR" sz="1200" dirty="0" smtClean="0"/>
              <a:t>- Fondamentaux de la laïcité (2h15)</a:t>
            </a:r>
          </a:p>
          <a:p>
            <a:pPr marL="171450" indent="-171450" algn="ctr">
              <a:buFontTx/>
              <a:buChar char="-"/>
            </a:pPr>
            <a:endParaRPr lang="fr-FR" sz="1200" dirty="0" smtClean="0"/>
          </a:p>
        </p:txBody>
      </p:sp>
    </p:spTree>
    <p:extLst>
      <p:ext uri="{BB962C8B-B14F-4D97-AF65-F5344CB8AC3E}">
        <p14:creationId xmlns:p14="http://schemas.microsoft.com/office/powerpoint/2010/main" val="4232669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519049" y="680902"/>
            <a:ext cx="8404217" cy="3960000"/>
          </a:xfrm>
          <a:prstGeom prst="rect">
            <a:avLst/>
          </a:prstGeom>
        </p:spPr>
      </p:pic>
      <p:sp>
        <p:nvSpPr>
          <p:cNvPr id="9" name="Espace réservé du texte 8"/>
          <p:cNvSpPr>
            <a:spLocks noGrp="1"/>
          </p:cNvSpPr>
          <p:nvPr>
            <p:ph type="body" sz="quarter" idx="14"/>
          </p:nvPr>
        </p:nvSpPr>
        <p:spPr>
          <a:xfrm>
            <a:off x="528218" y="787178"/>
            <a:ext cx="8244448" cy="3785930"/>
          </a:xfrm>
        </p:spPr>
        <p:txBody>
          <a:bodyPr/>
          <a:lstStyle/>
          <a:p>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14</a:t>
            </a:fld>
            <a:endParaRPr lang="fr-FR" dirty="0"/>
          </a:p>
        </p:txBody>
      </p:sp>
      <p:sp>
        <p:nvSpPr>
          <p:cNvPr id="8" name="Titre 9"/>
          <p:cNvSpPr>
            <a:spLocks noGrp="1"/>
          </p:cNvSpPr>
          <p:nvPr>
            <p:ph type="title"/>
          </p:nvPr>
        </p:nvSpPr>
        <p:spPr>
          <a:xfrm>
            <a:off x="1344876" y="90629"/>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
            </a:r>
            <a:br>
              <a:rPr lang="fr-FR" sz="2000" dirty="0" smtClean="0"/>
            </a:br>
            <a:r>
              <a:rPr lang="fr-FR" sz="2000" dirty="0" smtClean="0"/>
              <a:t>Dispositif </a:t>
            </a:r>
            <a:r>
              <a:rPr lang="fr-FR" sz="2000" dirty="0"/>
              <a:t>de formation des AESH (3/3)</a:t>
            </a:r>
            <a:r>
              <a:rPr lang="fr-FR" sz="1600" dirty="0"/>
              <a:t/>
            </a:r>
            <a:br>
              <a:rPr lang="fr-FR" sz="1600" dirty="0"/>
            </a:br>
            <a:endParaRPr lang="fr-FR" sz="1600" b="1" dirty="0">
              <a:solidFill>
                <a:schemeClr val="tx1"/>
              </a:solidFill>
            </a:endParaRPr>
          </a:p>
        </p:txBody>
      </p:sp>
    </p:spTree>
    <p:extLst>
      <p:ext uri="{BB962C8B-B14F-4D97-AF65-F5344CB8AC3E}">
        <p14:creationId xmlns:p14="http://schemas.microsoft.com/office/powerpoint/2010/main" val="3928922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843558"/>
            <a:ext cx="8244448" cy="3729549"/>
          </a:xfrm>
        </p:spPr>
        <p:txBody>
          <a:bodyPr/>
          <a:lstStyle/>
          <a:p>
            <a:endParaRPr lang="fr-FR" sz="1400" dirty="0"/>
          </a:p>
          <a:p>
            <a:pPr lvl="0"/>
            <a:r>
              <a:rPr lang="fr-FR" sz="1800" b="1" dirty="0"/>
              <a:t>Formation régionale </a:t>
            </a:r>
            <a:r>
              <a:rPr lang="fr-FR" sz="1800" b="1" dirty="0" smtClean="0"/>
              <a:t>(3 jours </a:t>
            </a:r>
            <a:r>
              <a:rPr lang="fr-FR" sz="1800" b="1" dirty="0"/>
              <a:t>non consécutifs) en présentiel </a:t>
            </a:r>
            <a:r>
              <a:rPr lang="fr-FR" sz="1800" dirty="0"/>
              <a:t>: </a:t>
            </a:r>
          </a:p>
          <a:p>
            <a:pPr marL="285750" lvl="0" indent="-285750">
              <a:buFontTx/>
              <a:buChar char="-"/>
            </a:pPr>
            <a:r>
              <a:rPr lang="fr-FR" sz="1800" dirty="0" smtClean="0"/>
              <a:t>Aspects </a:t>
            </a:r>
            <a:r>
              <a:rPr lang="fr-FR" sz="1800" dirty="0"/>
              <a:t>règlementaires et juridiques de la </a:t>
            </a:r>
            <a:r>
              <a:rPr lang="fr-FR" sz="1800" dirty="0" smtClean="0"/>
              <a:t>fonction</a:t>
            </a:r>
            <a:r>
              <a:rPr lang="fr-FR" sz="1800" dirty="0"/>
              <a:t> - Vie scolaire / Vie à l’internat </a:t>
            </a:r>
            <a:r>
              <a:rPr lang="fr-FR" sz="1800" dirty="0" smtClean="0"/>
              <a:t>(2 x 1 jour – sept/</a:t>
            </a:r>
            <a:r>
              <a:rPr lang="fr-FR" sz="1800" dirty="0" err="1" smtClean="0"/>
              <a:t>oct</a:t>
            </a:r>
            <a:r>
              <a:rPr lang="fr-FR" sz="1800" dirty="0" smtClean="0"/>
              <a:t> + novembre – 2 sessions Lyon/ 1 Lempdes)</a:t>
            </a:r>
          </a:p>
          <a:p>
            <a:pPr marL="285750" lvl="0" indent="-285750">
              <a:buFontTx/>
              <a:buChar char="-"/>
            </a:pPr>
            <a:r>
              <a:rPr lang="fr-FR" sz="1800" dirty="0" smtClean="0"/>
              <a:t>Comprendre et communiquer avec les ado (1 jour) : plusieurs sessions proposées à distance.</a:t>
            </a:r>
            <a:endParaRPr lang="fr-FR" sz="1800" b="1" dirty="0">
              <a:solidFill>
                <a:schemeClr val="accent4">
                  <a:lumMod val="75000"/>
                </a:schemeClr>
              </a:solidFill>
            </a:endParaRPr>
          </a:p>
          <a:p>
            <a:endParaRPr lang="fr-FR" sz="1800" dirty="0"/>
          </a:p>
          <a:p>
            <a:r>
              <a:rPr lang="fr-FR" sz="1800" b="1" dirty="0"/>
              <a:t>Formations nationales en autonomie à distance </a:t>
            </a:r>
            <a:r>
              <a:rPr lang="fr-FR" sz="1800" b="1" dirty="0" smtClean="0"/>
              <a:t>à suivre sur Mentor :</a:t>
            </a:r>
            <a:endParaRPr lang="fr-FR" sz="1800" b="1" dirty="0"/>
          </a:p>
          <a:p>
            <a:pPr marL="171450" indent="-171450">
              <a:buFontTx/>
              <a:buChar char="-"/>
            </a:pPr>
            <a:r>
              <a:rPr lang="fr-FR" sz="1800" dirty="0"/>
              <a:t>Savoir réagir face aux risques, ça s’apprend </a:t>
            </a:r>
            <a:r>
              <a:rPr lang="fr-FR" sz="1800" dirty="0" smtClean="0"/>
              <a:t>: toutes les infos sur </a:t>
            </a:r>
            <a:r>
              <a:rPr lang="fr-FR" sz="1800" dirty="0" smtClean="0">
                <a:hlinkClick r:id="rId2"/>
              </a:rPr>
              <a:t>https</a:t>
            </a:r>
            <a:r>
              <a:rPr lang="fr-FR" sz="1800" dirty="0">
                <a:hlinkClick r:id="rId2"/>
              </a:rPr>
              <a:t>://</a:t>
            </a:r>
            <a:r>
              <a:rPr lang="fr-FR" sz="1800" dirty="0" smtClean="0">
                <a:hlinkClick r:id="rId2"/>
              </a:rPr>
              <a:t>formco.agriculture.gouv.fr/savoir-reagir-face-aux-risques</a:t>
            </a:r>
            <a:r>
              <a:rPr lang="fr-FR" sz="1800" dirty="0" smtClean="0"/>
              <a:t> </a:t>
            </a:r>
            <a:endParaRPr lang="fr-FR" sz="1800" dirty="0"/>
          </a:p>
          <a:p>
            <a:pPr marL="171450" indent="-171450">
              <a:buFontTx/>
              <a:buChar char="-"/>
            </a:pPr>
            <a:r>
              <a:rPr lang="fr-FR" sz="1800" dirty="0"/>
              <a:t>Fondamentaux de la laïcité</a:t>
            </a:r>
          </a:p>
          <a:p>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15</a:t>
            </a:fld>
            <a:endParaRPr lang="fr-FR" dirty="0"/>
          </a:p>
        </p:txBody>
      </p:sp>
      <p:sp>
        <p:nvSpPr>
          <p:cNvPr id="8" name="Titre 9"/>
          <p:cNvSpPr>
            <a:spLocks noGrp="1"/>
          </p:cNvSpPr>
          <p:nvPr>
            <p:ph type="title"/>
          </p:nvPr>
        </p:nvSpPr>
        <p:spPr>
          <a:xfrm>
            <a:off x="1320941" y="267494"/>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FORMATION DES NOUVEAUX ASSISTANTS D’EDUCATION</a:t>
            </a:r>
            <a:endParaRPr lang="fr-FR" sz="1600" b="1" dirty="0">
              <a:solidFill>
                <a:schemeClr val="tx1"/>
              </a:solidFill>
            </a:endParaRPr>
          </a:p>
        </p:txBody>
      </p:sp>
    </p:spTree>
    <p:extLst>
      <p:ext uri="{BB962C8B-B14F-4D97-AF65-F5344CB8AC3E}">
        <p14:creationId xmlns:p14="http://schemas.microsoft.com/office/powerpoint/2010/main" val="1098002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843558"/>
            <a:ext cx="8244448" cy="3729549"/>
          </a:xfrm>
        </p:spPr>
        <p:txBody>
          <a:bodyPr/>
          <a:lstStyle/>
          <a:p>
            <a:endParaRPr lang="fr-FR" sz="1400" dirty="0"/>
          </a:p>
          <a:p>
            <a:r>
              <a:rPr lang="fr-FR" sz="1400" dirty="0" err="1" smtClean="0"/>
              <a:t>RenoiRH</a:t>
            </a:r>
            <a:r>
              <a:rPr lang="fr-FR" sz="1400" dirty="0" smtClean="0"/>
              <a:t> Formation : 28 et 29/09 (1,5 jour), DRAAF, site de Lyon</a:t>
            </a:r>
          </a:p>
          <a:p>
            <a:endParaRPr lang="fr-FR" sz="1400" dirty="0"/>
          </a:p>
          <a:p>
            <a:r>
              <a:rPr lang="fr-FR" sz="1400" dirty="0" err="1" smtClean="0"/>
              <a:t>RenoiRH</a:t>
            </a:r>
            <a:r>
              <a:rPr lang="fr-FR" sz="1400" dirty="0" smtClean="0"/>
              <a:t> GP : </a:t>
            </a:r>
          </a:p>
          <a:p>
            <a:r>
              <a:rPr lang="fr-FR" sz="1400" dirty="0" smtClean="0"/>
              <a:t>- 05 et 06/10, DRAAF, site de Lyon (annulée faute d’inscriptions)</a:t>
            </a:r>
          </a:p>
          <a:p>
            <a:r>
              <a:rPr lang="fr-FR" sz="1400" dirty="0" smtClean="0"/>
              <a:t>- 16 et 17/10, DRAAF siège de Lempdes</a:t>
            </a:r>
          </a:p>
          <a:p>
            <a:endParaRPr lang="fr-FR" sz="1400" dirty="0"/>
          </a:p>
          <a:p>
            <a:r>
              <a:rPr lang="fr-FR" sz="1400" dirty="0" smtClean="0"/>
              <a:t>ODISSEE BOP 143 : en cours de programmation mais difficultés car pas de ressources nationales</a:t>
            </a:r>
          </a:p>
          <a:p>
            <a:endParaRPr lang="fr-FR" sz="1400" dirty="0"/>
          </a:p>
          <a:p>
            <a:r>
              <a:rPr lang="fr-FR" sz="1400" dirty="0" smtClean="0"/>
              <a:t>Chorus </a:t>
            </a:r>
            <a:r>
              <a:rPr lang="fr-FR" sz="1400" dirty="0" err="1" smtClean="0"/>
              <a:t>dt</a:t>
            </a:r>
            <a:r>
              <a:rPr lang="fr-FR" sz="1400" dirty="0" smtClean="0"/>
              <a:t> : </a:t>
            </a:r>
          </a:p>
          <a:p>
            <a:r>
              <a:rPr lang="fr-FR" sz="1400" dirty="0" smtClean="0"/>
              <a:t>- 12/10, DRAAF, siège de Lempdes</a:t>
            </a:r>
          </a:p>
          <a:p>
            <a:r>
              <a:rPr lang="fr-FR" sz="1400" dirty="0" smtClean="0"/>
              <a:t>- 19/10, DRAAF, site de Lyon</a:t>
            </a:r>
            <a:endParaRPr lang="fr-FR" sz="1800" dirty="0"/>
          </a:p>
          <a:p>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16</a:t>
            </a:fld>
            <a:endParaRPr lang="fr-FR" dirty="0"/>
          </a:p>
        </p:txBody>
      </p:sp>
      <p:sp>
        <p:nvSpPr>
          <p:cNvPr id="8" name="Titre 9"/>
          <p:cNvSpPr>
            <a:spLocks noGrp="1"/>
          </p:cNvSpPr>
          <p:nvPr>
            <p:ph type="title"/>
          </p:nvPr>
        </p:nvSpPr>
        <p:spPr>
          <a:xfrm>
            <a:off x="1320941" y="267494"/>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AUTRES FORMATIONS DE PRISE DE POSTE</a:t>
            </a:r>
            <a:endParaRPr lang="fr-FR" sz="1600" b="1" dirty="0">
              <a:solidFill>
                <a:schemeClr val="tx1"/>
              </a:solidFill>
            </a:endParaRPr>
          </a:p>
        </p:txBody>
      </p:sp>
    </p:spTree>
    <p:extLst>
      <p:ext uri="{BB962C8B-B14F-4D97-AF65-F5344CB8AC3E}">
        <p14:creationId xmlns:p14="http://schemas.microsoft.com/office/powerpoint/2010/main" val="2534937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571153"/>
            <a:ext cx="8244448" cy="4304853"/>
          </a:xfrm>
        </p:spPr>
        <p:txBody>
          <a:bodyPr/>
          <a:lstStyle/>
          <a:p>
            <a:endParaRPr lang="fr-FR" sz="1400" b="1" dirty="0" smtClean="0">
              <a:solidFill>
                <a:srgbClr val="FF0000"/>
              </a:solidFill>
            </a:endParaRPr>
          </a:p>
          <a:p>
            <a:r>
              <a:rPr lang="fr-FR" sz="1400" b="1" dirty="0" smtClean="0">
                <a:solidFill>
                  <a:srgbClr val="FF0000"/>
                </a:solidFill>
              </a:rPr>
              <a:t>Saisir les OM avant la formation et les EF (états de frais) dès le retour de formation de l’agent</a:t>
            </a:r>
            <a:r>
              <a:rPr lang="fr-FR" sz="1400" dirty="0" smtClean="0">
                <a:solidFill>
                  <a:srgbClr val="FF0000"/>
                </a:solidFill>
              </a:rPr>
              <a:t>.</a:t>
            </a:r>
          </a:p>
          <a:p>
            <a:r>
              <a:rPr lang="fr-FR" sz="1400" dirty="0" smtClean="0"/>
              <a:t>=&gt; Pour éviter que le remboursement soit reporté en 2024.</a:t>
            </a:r>
            <a:endParaRPr lang="fr-FR" sz="1400" dirty="0"/>
          </a:p>
          <a:p>
            <a:endParaRPr lang="fr-FR" sz="1400" dirty="0" smtClean="0"/>
          </a:p>
          <a:p>
            <a:r>
              <a:rPr lang="fr-FR" sz="1400" b="1" dirty="0" smtClean="0"/>
              <a:t>Informer les agents </a:t>
            </a:r>
            <a:r>
              <a:rPr lang="fr-FR" sz="1400" dirty="0" smtClean="0"/>
              <a:t>de la procédure : nom du saisisseur Chorus </a:t>
            </a:r>
            <a:r>
              <a:rPr lang="fr-FR" sz="1400" dirty="0" err="1" smtClean="0"/>
              <a:t>dt</a:t>
            </a:r>
            <a:r>
              <a:rPr lang="fr-FR" sz="1400" dirty="0" smtClean="0"/>
              <a:t>, délais, pièces justificatives à fournir.</a:t>
            </a:r>
          </a:p>
          <a:p>
            <a:endParaRPr lang="fr-FR" sz="1400" dirty="0"/>
          </a:p>
          <a:p>
            <a:r>
              <a:rPr lang="fr-FR" sz="1400" dirty="0" smtClean="0">
                <a:solidFill>
                  <a:srgbClr val="FF0000"/>
                </a:solidFill>
              </a:rPr>
              <a:t>Info de dernière minute </a:t>
            </a:r>
            <a:r>
              <a:rPr lang="fr-FR" sz="1400" dirty="0" smtClean="0"/>
              <a:t>: l'arrêté </a:t>
            </a:r>
            <a:r>
              <a:rPr lang="fr-FR" sz="1400" dirty="0"/>
              <a:t>du 20 septembre 2023 </a:t>
            </a:r>
            <a:r>
              <a:rPr lang="fr-FR" sz="1400" dirty="0" smtClean="0"/>
              <a:t>modifie </a:t>
            </a:r>
            <a:r>
              <a:rPr lang="fr-FR" sz="1400" dirty="0"/>
              <a:t>l'arrêté du 3 juillet 2006 fixant les taux des indemnités de mission prévues à l'article 3 du décret n° 2006-781 du 3 juillet 2006 fixant les conditions et les modalités de règlement des frais occasionnés par les déplacements temporaires des personnels civils de l'Etat</a:t>
            </a:r>
            <a:r>
              <a:rPr lang="fr-FR" sz="1400" dirty="0" smtClean="0"/>
              <a:t>.</a:t>
            </a:r>
          </a:p>
          <a:p>
            <a:r>
              <a:rPr lang="fr-FR" sz="1400" dirty="0" smtClean="0"/>
              <a:t>A compter </a:t>
            </a:r>
            <a:r>
              <a:rPr lang="fr-FR" sz="1400" dirty="0"/>
              <a:t>du 21 septembre 2023 </a:t>
            </a:r>
            <a:r>
              <a:rPr lang="fr-FR" sz="1400" dirty="0" smtClean="0"/>
              <a:t>:</a:t>
            </a:r>
            <a:r>
              <a:rPr lang="fr-FR" sz="1400" dirty="0"/>
              <a:t/>
            </a:r>
            <a:br>
              <a:rPr lang="fr-FR" sz="1400" dirty="0"/>
            </a:br>
            <a:r>
              <a:rPr lang="fr-FR" sz="1400" dirty="0"/>
              <a:t>Indemnité hébergement métropole taux de base : </a:t>
            </a:r>
            <a:r>
              <a:rPr lang="fr-FR" sz="1400" dirty="0" smtClean="0"/>
              <a:t>90 </a:t>
            </a:r>
            <a:r>
              <a:rPr lang="fr-FR" sz="1400" dirty="0"/>
              <a:t>€</a:t>
            </a:r>
            <a:br>
              <a:rPr lang="fr-FR" sz="1400" dirty="0"/>
            </a:br>
            <a:r>
              <a:rPr lang="fr-FR" sz="1400" dirty="0"/>
              <a:t>Indemnité hébergement métropole "grandes villes" : </a:t>
            </a:r>
            <a:r>
              <a:rPr lang="fr-FR" sz="1400" dirty="0" smtClean="0"/>
              <a:t>120 </a:t>
            </a:r>
            <a:r>
              <a:rPr lang="fr-FR" sz="1400" dirty="0"/>
              <a:t>€</a:t>
            </a:r>
            <a:br>
              <a:rPr lang="fr-FR" sz="1400" dirty="0"/>
            </a:br>
            <a:r>
              <a:rPr lang="fr-FR" sz="1400" dirty="0" smtClean="0"/>
              <a:t>Indemnité </a:t>
            </a:r>
            <a:r>
              <a:rPr lang="fr-FR" sz="1400" dirty="0"/>
              <a:t>hébergement Paris : </a:t>
            </a:r>
            <a:r>
              <a:rPr lang="fr-FR" sz="1400" dirty="0" smtClean="0"/>
              <a:t>140 €</a:t>
            </a:r>
          </a:p>
          <a:p>
            <a:r>
              <a:rPr lang="fr-FR" sz="1400" dirty="0"/>
              <a:t>Indemnité repas métropole : </a:t>
            </a:r>
            <a:r>
              <a:rPr lang="fr-FR" sz="1400" dirty="0" smtClean="0"/>
              <a:t>20 </a:t>
            </a:r>
            <a:r>
              <a:rPr lang="fr-FR" sz="1400" dirty="0"/>
              <a:t>€</a:t>
            </a:r>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17</a:t>
            </a:fld>
            <a:endParaRPr lang="fr-FR" dirty="0"/>
          </a:p>
        </p:txBody>
      </p:sp>
      <p:sp>
        <p:nvSpPr>
          <p:cNvPr id="8" name="Titre 9"/>
          <p:cNvSpPr>
            <a:spLocks noGrp="1"/>
          </p:cNvSpPr>
          <p:nvPr>
            <p:ph type="title"/>
          </p:nvPr>
        </p:nvSpPr>
        <p:spPr>
          <a:xfrm>
            <a:off x="1320941" y="123478"/>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FRAIS DE DEPLACEMENT</a:t>
            </a:r>
            <a:endParaRPr lang="fr-FR" sz="1600" b="1" dirty="0">
              <a:solidFill>
                <a:schemeClr val="tx1"/>
              </a:solidFill>
            </a:endParaRPr>
          </a:p>
        </p:txBody>
      </p:sp>
    </p:spTree>
    <p:extLst>
      <p:ext uri="{BB962C8B-B14F-4D97-AF65-F5344CB8AC3E}">
        <p14:creationId xmlns:p14="http://schemas.microsoft.com/office/powerpoint/2010/main" val="3051589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915566"/>
            <a:ext cx="8244448" cy="3657541"/>
          </a:xfrm>
        </p:spPr>
        <p:txBody>
          <a:bodyPr/>
          <a:lstStyle/>
          <a:p>
            <a:pPr algn="r"/>
            <a:r>
              <a:rPr lang="fr-FR" sz="1800" dirty="0">
                <a:solidFill>
                  <a:schemeClr val="bg2"/>
                </a:solidFill>
              </a:rPr>
              <a:t>Note de service 2023- 545  du 24/08/23 </a:t>
            </a:r>
          </a:p>
          <a:p>
            <a:r>
              <a:rPr lang="fr-FR" sz="1800" dirty="0"/>
              <a:t>Formation </a:t>
            </a:r>
            <a:r>
              <a:rPr lang="fr-FR" sz="1800" b="1" dirty="0" smtClean="0"/>
              <a:t>nationale, en ligne.</a:t>
            </a:r>
          </a:p>
          <a:p>
            <a:endParaRPr lang="fr-FR" sz="1800" dirty="0"/>
          </a:p>
          <a:p>
            <a:r>
              <a:rPr lang="fr-FR" sz="1800" dirty="0"/>
              <a:t>Concerne : tous les agents qui interviennent dans le processus d’évaluation menant à la délivrance de diplômes et de certifications du MASA, dans les trois voies de formation (scolaire, apprentissage, formation professionnelle continue) ou les agents des services administratifs qui ont intérêt à se familiariser avec ce </a:t>
            </a:r>
            <a:r>
              <a:rPr lang="fr-FR" sz="1800" dirty="0" err="1"/>
              <a:t>process</a:t>
            </a:r>
            <a:r>
              <a:rPr lang="fr-FR" sz="1800" dirty="0"/>
              <a:t> majeur des certifications du MASA </a:t>
            </a:r>
            <a:r>
              <a:rPr lang="fr-FR" sz="1800" dirty="0" smtClean="0"/>
              <a:t>:</a:t>
            </a:r>
          </a:p>
          <a:p>
            <a:endParaRPr lang="fr-FR" sz="1800" dirty="0"/>
          </a:p>
          <a:p>
            <a:r>
              <a:rPr lang="fr-FR" sz="1800" dirty="0" smtClean="0"/>
              <a:t>- </a:t>
            </a:r>
            <a:r>
              <a:rPr lang="fr-FR" sz="1800" b="1" dirty="0" smtClean="0"/>
              <a:t>Enseignants et formateurs ;</a:t>
            </a:r>
            <a:endParaRPr lang="fr-FR" sz="1800" b="1" dirty="0"/>
          </a:p>
          <a:p>
            <a:r>
              <a:rPr lang="fr-FR" sz="1800" b="1" dirty="0" smtClean="0"/>
              <a:t>- directeurs </a:t>
            </a:r>
            <a:r>
              <a:rPr lang="fr-FR" sz="1800" b="1" dirty="0"/>
              <a:t>d’établissements et directeurs adjoints ;</a:t>
            </a:r>
          </a:p>
          <a:p>
            <a:r>
              <a:rPr lang="fr-FR" sz="1800" b="1" dirty="0" smtClean="0"/>
              <a:t>- présidents </a:t>
            </a:r>
            <a:r>
              <a:rPr lang="fr-FR" sz="1800" b="1" dirty="0"/>
              <a:t>et présidents adjoints de jury ;</a:t>
            </a:r>
          </a:p>
          <a:p>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18</a:t>
            </a:fld>
            <a:endParaRPr lang="fr-FR" dirty="0"/>
          </a:p>
        </p:txBody>
      </p:sp>
      <p:sp>
        <p:nvSpPr>
          <p:cNvPr id="8" name="Titre 9"/>
          <p:cNvSpPr>
            <a:spLocks noGrp="1"/>
          </p:cNvSpPr>
          <p:nvPr>
            <p:ph type="title"/>
          </p:nvPr>
        </p:nvSpPr>
        <p:spPr>
          <a:xfrm>
            <a:off x="1403648" y="267494"/>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CAP’EVAL (1/2)</a:t>
            </a:r>
            <a:endParaRPr lang="fr-FR" sz="1600" b="1" dirty="0">
              <a:solidFill>
                <a:schemeClr val="tx1"/>
              </a:solidFill>
            </a:endParaRPr>
          </a:p>
        </p:txBody>
      </p:sp>
    </p:spTree>
    <p:extLst>
      <p:ext uri="{BB962C8B-B14F-4D97-AF65-F5344CB8AC3E}">
        <p14:creationId xmlns:p14="http://schemas.microsoft.com/office/powerpoint/2010/main" val="3464721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843558"/>
            <a:ext cx="8244448" cy="3939942"/>
          </a:xfrm>
        </p:spPr>
        <p:txBody>
          <a:bodyPr/>
          <a:lstStyle/>
          <a:p>
            <a:r>
              <a:rPr lang="fr-FR" sz="1600" dirty="0" smtClean="0"/>
              <a:t>Formation </a:t>
            </a:r>
            <a:r>
              <a:rPr lang="fr-FR" sz="1600" b="1" dirty="0"/>
              <a:t>en ligne (MOOC)</a:t>
            </a:r>
          </a:p>
          <a:p>
            <a:endParaRPr lang="fr-FR" sz="1600" b="1" dirty="0"/>
          </a:p>
          <a:p>
            <a:r>
              <a:rPr lang="fr-FR" sz="1600" b="1" u="sng" dirty="0">
                <a:solidFill>
                  <a:schemeClr val="bg2">
                    <a:lumMod val="75000"/>
                  </a:schemeClr>
                </a:solidFill>
              </a:rPr>
              <a:t>Inscription</a:t>
            </a:r>
            <a:r>
              <a:rPr lang="fr-FR" sz="1600" b="1" dirty="0"/>
              <a:t> possible </a:t>
            </a:r>
            <a:r>
              <a:rPr lang="fr-FR" sz="1600" dirty="0">
                <a:solidFill>
                  <a:schemeClr val="bg2">
                    <a:lumMod val="75000"/>
                  </a:schemeClr>
                </a:solidFill>
              </a:rPr>
              <a:t>uniquement entre le 11 </a:t>
            </a:r>
            <a:r>
              <a:rPr lang="fr-FR" sz="1600" dirty="0" smtClean="0">
                <a:solidFill>
                  <a:schemeClr val="bg2">
                    <a:lumMod val="75000"/>
                  </a:schemeClr>
                </a:solidFill>
              </a:rPr>
              <a:t>septembre </a:t>
            </a:r>
            <a:r>
              <a:rPr lang="fr-FR" sz="1600" dirty="0">
                <a:solidFill>
                  <a:schemeClr val="bg2">
                    <a:lumMod val="75000"/>
                  </a:schemeClr>
                </a:solidFill>
              </a:rPr>
              <a:t>jusqu'au vendredi 1 décembre</a:t>
            </a:r>
            <a:endParaRPr lang="fr-FR" sz="1600" dirty="0"/>
          </a:p>
          <a:p>
            <a:r>
              <a:rPr lang="fr-FR" sz="1600" dirty="0"/>
              <a:t>Au-delà du 1er décembre, il ne sera plus possible de s'y inscrire pour le suivre.</a:t>
            </a:r>
            <a:br>
              <a:rPr lang="fr-FR" sz="1600" dirty="0"/>
            </a:br>
            <a:r>
              <a:rPr lang="fr-FR" sz="1600" dirty="0"/>
              <a:t/>
            </a:r>
            <a:br>
              <a:rPr lang="fr-FR" sz="1600" dirty="0"/>
            </a:br>
            <a:r>
              <a:rPr lang="fr-FR" sz="1600" dirty="0"/>
              <a:t>Agents dans </a:t>
            </a:r>
            <a:r>
              <a:rPr lang="fr-FR" sz="1600" dirty="0" err="1"/>
              <a:t>RenoiRH</a:t>
            </a:r>
            <a:r>
              <a:rPr lang="fr-FR" sz="1600" dirty="0"/>
              <a:t> : via </a:t>
            </a:r>
            <a:r>
              <a:rPr lang="fr-FR" sz="1600" dirty="0" err="1"/>
              <a:t>MonSelfMobile</a:t>
            </a:r>
            <a:endParaRPr lang="fr-FR" sz="1600" dirty="0"/>
          </a:p>
          <a:p>
            <a:r>
              <a:rPr lang="fr-FR" sz="1600" dirty="0"/>
              <a:t>Agents hors </a:t>
            </a:r>
            <a:r>
              <a:rPr lang="fr-FR" sz="1600" dirty="0" err="1"/>
              <a:t>RenoiRH</a:t>
            </a:r>
            <a:r>
              <a:rPr lang="fr-FR" sz="1600" dirty="0"/>
              <a:t> : par le RLF de l'EPLF sur le formulaire ci-après :  </a:t>
            </a:r>
            <a:r>
              <a:rPr lang="fr-FR" sz="1600" dirty="0">
                <a:hlinkClick r:id="rId2"/>
              </a:rPr>
              <a:t>https://inscriptions.capeval.chlorofil.fr/</a:t>
            </a:r>
            <a:r>
              <a:rPr lang="fr-FR" sz="1600" dirty="0"/>
              <a:t> </a:t>
            </a:r>
            <a:endParaRPr lang="fr-FR" sz="1600" dirty="0" smtClean="0"/>
          </a:p>
          <a:p>
            <a:r>
              <a:rPr lang="fr-FR" sz="1600" dirty="0"/>
              <a:t/>
            </a:r>
            <a:br>
              <a:rPr lang="fr-FR" sz="1600" dirty="0"/>
            </a:br>
            <a:endParaRPr lang="fr-FR" sz="1600" b="1" u="sng" dirty="0"/>
          </a:p>
          <a:p>
            <a:r>
              <a:rPr lang="fr-FR" sz="1600" b="1" u="sng" dirty="0">
                <a:solidFill>
                  <a:schemeClr val="bg2">
                    <a:lumMod val="75000"/>
                  </a:schemeClr>
                </a:solidFill>
              </a:rPr>
              <a:t>Formation </a:t>
            </a:r>
            <a:r>
              <a:rPr lang="fr-FR" sz="1600" dirty="0">
                <a:solidFill>
                  <a:schemeClr val="bg2">
                    <a:lumMod val="75000"/>
                  </a:schemeClr>
                </a:solidFill>
              </a:rPr>
              <a:t>accessible</a:t>
            </a:r>
            <a:r>
              <a:rPr lang="fr-FR" sz="1600" dirty="0"/>
              <a:t> à tout moment </a:t>
            </a:r>
            <a:r>
              <a:rPr lang="fr-FR" sz="1600" dirty="0">
                <a:solidFill>
                  <a:schemeClr val="bg2">
                    <a:lumMod val="75000"/>
                  </a:schemeClr>
                </a:solidFill>
              </a:rPr>
              <a:t>du lundi 8 janvier au vendredi 16 février 2024</a:t>
            </a:r>
            <a:r>
              <a:rPr lang="fr-FR" sz="1600" dirty="0"/>
              <a:t>.</a:t>
            </a:r>
          </a:p>
          <a:p>
            <a:r>
              <a:rPr lang="fr-FR" sz="1600" dirty="0"/>
              <a:t>Durée : 12 heures sur 6 semaines. </a:t>
            </a:r>
            <a:endParaRPr lang="fr-FR" sz="1600" dirty="0" smtClean="0"/>
          </a:p>
          <a:p>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19</a:t>
            </a:fld>
            <a:endParaRPr lang="fr-FR" dirty="0"/>
          </a:p>
        </p:txBody>
      </p:sp>
      <p:sp>
        <p:nvSpPr>
          <p:cNvPr id="8" name="Titre 9"/>
          <p:cNvSpPr>
            <a:spLocks noGrp="1"/>
          </p:cNvSpPr>
          <p:nvPr>
            <p:ph type="title"/>
          </p:nvPr>
        </p:nvSpPr>
        <p:spPr>
          <a:xfrm>
            <a:off x="1332275" y="267494"/>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CAP’EVAL (2/2)</a:t>
            </a:r>
            <a:endParaRPr lang="fr-FR" sz="1600" b="1" dirty="0">
              <a:solidFill>
                <a:schemeClr val="tx1"/>
              </a:solidFill>
            </a:endParaRPr>
          </a:p>
        </p:txBody>
      </p:sp>
    </p:spTree>
    <p:extLst>
      <p:ext uri="{BB962C8B-B14F-4D97-AF65-F5344CB8AC3E}">
        <p14:creationId xmlns:p14="http://schemas.microsoft.com/office/powerpoint/2010/main" val="1545591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39552" y="771550"/>
            <a:ext cx="8244448" cy="4011949"/>
          </a:xfrm>
        </p:spPr>
        <p:txBody>
          <a:bodyPr/>
          <a:lstStyle/>
          <a:p>
            <a:pPr marL="285750" indent="-285750">
              <a:buFontTx/>
              <a:buChar char="-"/>
            </a:pPr>
            <a:r>
              <a:rPr lang="fr-FR" sz="1600" dirty="0" smtClean="0"/>
              <a:t>Plan national de formation à la laïcité neutralité des agents publics (rappel)</a:t>
            </a:r>
          </a:p>
          <a:p>
            <a:pPr marL="285750" indent="-285750">
              <a:buFontTx/>
              <a:buChar char="-"/>
            </a:pPr>
            <a:r>
              <a:rPr lang="fr-FR" sz="1600" dirty="0" smtClean="0"/>
              <a:t>Formation à la transition écologique des cadres supérieurs du MASA (D1 des EPL)</a:t>
            </a:r>
          </a:p>
          <a:p>
            <a:pPr marL="285750" indent="-285750">
              <a:buFontTx/>
              <a:buChar char="-"/>
            </a:pPr>
            <a:r>
              <a:rPr lang="fr-FR" sz="1600" dirty="0" smtClean="0"/>
              <a:t>Formation des nouveaux arrivants : </a:t>
            </a:r>
            <a:r>
              <a:rPr lang="fr-FR" sz="1600" dirty="0"/>
              <a:t>nouveaux agents contractuels d’enseignement et d’éducation (TUTAC</a:t>
            </a:r>
            <a:r>
              <a:rPr lang="fr-FR" sz="1600" dirty="0" smtClean="0"/>
              <a:t>), AESH, AE.</a:t>
            </a:r>
          </a:p>
          <a:p>
            <a:pPr marL="285750" indent="-285750">
              <a:buFontTx/>
              <a:buChar char="-"/>
            </a:pPr>
            <a:r>
              <a:rPr lang="fr-FR" sz="1600" dirty="0" smtClean="0"/>
              <a:t>Formations de prise de poste : </a:t>
            </a:r>
            <a:r>
              <a:rPr lang="fr-FR" sz="1600" dirty="0" err="1" smtClean="0"/>
              <a:t>RenoiRH</a:t>
            </a:r>
            <a:r>
              <a:rPr lang="fr-FR" sz="1600" dirty="0" smtClean="0"/>
              <a:t>, </a:t>
            </a:r>
            <a:r>
              <a:rPr lang="fr-FR" sz="1600" dirty="0" err="1" smtClean="0"/>
              <a:t>Odissée</a:t>
            </a:r>
            <a:r>
              <a:rPr lang="fr-FR" sz="1600" dirty="0" smtClean="0"/>
              <a:t>, Chorus </a:t>
            </a:r>
            <a:r>
              <a:rPr lang="fr-FR" sz="1600" dirty="0" err="1" smtClean="0"/>
              <a:t>dt</a:t>
            </a:r>
            <a:r>
              <a:rPr lang="fr-FR" sz="1600" dirty="0" smtClean="0"/>
              <a:t> …</a:t>
            </a:r>
          </a:p>
          <a:p>
            <a:pPr marL="285750" indent="-285750">
              <a:buFontTx/>
              <a:buChar char="-"/>
            </a:pPr>
            <a:r>
              <a:rPr lang="fr-FR" sz="1600" dirty="0" smtClean="0"/>
              <a:t>Réunion d’accueil des nouveaux RLF : 14 septembre + </a:t>
            </a:r>
            <a:r>
              <a:rPr lang="fr-FR" sz="1600" dirty="0" err="1" smtClean="0"/>
              <a:t>visio</a:t>
            </a:r>
            <a:r>
              <a:rPr lang="fr-FR" sz="1600" dirty="0" smtClean="0"/>
              <a:t> régulières (21 sept), séminaire fin d’année.</a:t>
            </a:r>
          </a:p>
          <a:p>
            <a:pPr marL="285750" indent="-285750">
              <a:buFontTx/>
              <a:buChar char="-"/>
            </a:pPr>
            <a:r>
              <a:rPr lang="fr-FR" sz="1600" dirty="0" smtClean="0"/>
              <a:t>Cap </a:t>
            </a:r>
            <a:r>
              <a:rPr lang="fr-FR" sz="1600" dirty="0" err="1" smtClean="0"/>
              <a:t>Eval</a:t>
            </a:r>
            <a:endParaRPr lang="fr-FR" sz="1600" dirty="0" smtClean="0"/>
          </a:p>
          <a:p>
            <a:pPr marL="285750" indent="-285750">
              <a:buFontTx/>
              <a:buChar char="-"/>
            </a:pPr>
            <a:r>
              <a:rPr lang="fr-FR" sz="1600" dirty="0" smtClean="0"/>
              <a:t>PRF MASA (Programme Régional de Formation) </a:t>
            </a:r>
            <a:r>
              <a:rPr lang="fr-FR" sz="1600" dirty="0"/>
              <a:t>disponible sur le nouveau site </a:t>
            </a:r>
            <a:r>
              <a:rPr lang="fr-FR" sz="1600" dirty="0" err="1"/>
              <a:t>Formco</a:t>
            </a:r>
            <a:r>
              <a:rPr lang="fr-FR" sz="1600" dirty="0"/>
              <a:t> : </a:t>
            </a:r>
            <a:r>
              <a:rPr lang="fr-FR" sz="1600" dirty="0" smtClean="0"/>
              <a:t>une centaine des sessions (PSSM</a:t>
            </a:r>
            <a:r>
              <a:rPr lang="fr-FR" sz="1600" dirty="0"/>
              <a:t>, rénovations diplômes </a:t>
            </a:r>
            <a:r>
              <a:rPr lang="fr-FR" sz="1600" dirty="0" smtClean="0"/>
              <a:t>…)</a:t>
            </a:r>
            <a:endParaRPr lang="fr-FR" sz="1600" dirty="0"/>
          </a:p>
          <a:p>
            <a:pPr marL="285750" indent="-285750">
              <a:buFontTx/>
              <a:buChar char="-"/>
            </a:pPr>
            <a:r>
              <a:rPr lang="fr-FR" sz="1600" dirty="0"/>
              <a:t>Catalogue des formations proposées par l’association des SG et agents comptables : recensement à nous renvoyer au plus tard le 20 septembre</a:t>
            </a:r>
            <a:r>
              <a:rPr lang="fr-FR" sz="1600" dirty="0" smtClean="0"/>
              <a:t>.</a:t>
            </a:r>
          </a:p>
          <a:p>
            <a:pPr marL="285750" indent="-285750">
              <a:buFontTx/>
              <a:buChar char="-"/>
            </a:pPr>
            <a:r>
              <a:rPr lang="fr-FR" sz="1600" dirty="0" smtClean="0"/>
              <a:t>Appel à projet 1/2 pour co-financement de </a:t>
            </a:r>
            <a:r>
              <a:rPr lang="fr-FR" sz="1600" dirty="0"/>
              <a:t>f</a:t>
            </a:r>
            <a:r>
              <a:rPr lang="fr-FR" sz="1600" dirty="0" smtClean="0"/>
              <a:t>ormations d’initiative locale : 15 sept</a:t>
            </a:r>
          </a:p>
          <a:p>
            <a:pPr marL="285750" indent="-285750">
              <a:buFontTx/>
              <a:buChar char="-"/>
            </a:pPr>
            <a:r>
              <a:rPr lang="fr-FR" sz="1600" dirty="0" smtClean="0"/>
              <a:t>RLF</a:t>
            </a:r>
            <a:endParaRPr lang="fr-FR" sz="1600" dirty="0"/>
          </a:p>
          <a:p>
            <a:pPr marL="285750" indent="-285750">
              <a:buFontTx/>
              <a:buChar char="-"/>
            </a:pPr>
            <a:endParaRPr lang="fr-FR" sz="1600" dirty="0" smtClean="0"/>
          </a:p>
          <a:p>
            <a:pPr marL="285750" indent="-285750">
              <a:buFontTx/>
              <a:buChar char="-"/>
            </a:pPr>
            <a:endParaRPr lang="fr-FR" sz="1600" dirty="0" smtClean="0"/>
          </a:p>
          <a:p>
            <a:pPr marL="285750" indent="-285750">
              <a:buFontTx/>
              <a:buChar char="-"/>
            </a:pPr>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a:t>
            </a:fld>
            <a:endParaRPr lang="fr-FR" dirty="0"/>
          </a:p>
        </p:txBody>
      </p:sp>
      <p:sp>
        <p:nvSpPr>
          <p:cNvPr id="10" name="Titre 9"/>
          <p:cNvSpPr>
            <a:spLocks noGrp="1"/>
          </p:cNvSpPr>
          <p:nvPr>
            <p:ph type="title"/>
          </p:nvPr>
        </p:nvSpPr>
        <p:spPr>
          <a:xfrm>
            <a:off x="1691680" y="267494"/>
            <a:ext cx="6768752"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solidFill>
              </a:rPr>
              <a:t>ACTUALITÉS FORMATION DE CETTE RENTRÉE</a:t>
            </a:r>
            <a:endParaRPr lang="fr-FR" sz="1600" b="1" dirty="0">
              <a:solidFill>
                <a:schemeClr val="bg1"/>
              </a:solidFill>
            </a:endParaRPr>
          </a:p>
        </p:txBody>
      </p:sp>
    </p:spTree>
    <p:extLst>
      <p:ext uri="{BB962C8B-B14F-4D97-AF65-F5344CB8AC3E}">
        <p14:creationId xmlns:p14="http://schemas.microsoft.com/office/powerpoint/2010/main" val="2122078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699542"/>
            <a:ext cx="8244448" cy="4083958"/>
          </a:xfrm>
        </p:spPr>
        <p:txBody>
          <a:bodyPr/>
          <a:lstStyle/>
          <a:p>
            <a:r>
              <a:rPr lang="fr-FR" sz="1600" dirty="0" smtClean="0"/>
              <a:t>Formations du programme régional de formation sont mises en ligne sur le site </a:t>
            </a:r>
            <a:r>
              <a:rPr lang="fr-FR" sz="1600" dirty="0" err="1" smtClean="0"/>
              <a:t>Formco</a:t>
            </a:r>
            <a:r>
              <a:rPr lang="fr-FR" sz="1600" dirty="0" smtClean="0"/>
              <a:t> et sur Mon Self Mobile.</a:t>
            </a:r>
          </a:p>
          <a:p>
            <a:endParaRPr lang="fr-FR" sz="1600" dirty="0"/>
          </a:p>
          <a:p>
            <a:r>
              <a:rPr lang="fr-FR" sz="1600" dirty="0" smtClean="0"/>
              <a:t>Objectif de la DRFCP : anticiper la programmation des formations sur toute l’année scolaire avec un PRF codifié dans les outils de gestion dès fin septembre.</a:t>
            </a:r>
          </a:p>
          <a:p>
            <a:r>
              <a:rPr lang="fr-FR" sz="1600" dirty="0" smtClean="0"/>
              <a:t> =&gt; permettre 1 meilleure visibilité et lisibilité de l’offre, permettre aux agents de prioriser leurs demandes en concertation avec l’EPL et la hiérarchie.</a:t>
            </a:r>
          </a:p>
          <a:p>
            <a:endParaRPr lang="fr-FR" sz="1600" dirty="0" smtClean="0">
              <a:solidFill>
                <a:schemeClr val="bg2"/>
              </a:solidFill>
            </a:endParaRPr>
          </a:p>
          <a:p>
            <a:r>
              <a:rPr lang="fr-FR" sz="1600" dirty="0" smtClean="0"/>
              <a:t>Formations sur la rénovation des diplômes notamment, harcèlement …</a:t>
            </a:r>
          </a:p>
          <a:p>
            <a:endParaRPr lang="fr-FR" sz="1600" dirty="0"/>
          </a:p>
          <a:p>
            <a:r>
              <a:rPr lang="fr-FR" sz="1600" dirty="0" smtClean="0">
                <a:solidFill>
                  <a:schemeClr val="bg2"/>
                </a:solidFill>
              </a:rPr>
              <a:t>Rappel : retourner le tableau de recensement des besoins en formation </a:t>
            </a:r>
            <a:r>
              <a:rPr lang="fr-FR" sz="1600" dirty="0" smtClean="0"/>
              <a:t>des équipes de direction, personnels administratifs et d’agence comptable (</a:t>
            </a:r>
            <a:r>
              <a:rPr lang="fr-FR" sz="1600" dirty="0" err="1" smtClean="0"/>
              <a:t>cf</a:t>
            </a:r>
            <a:r>
              <a:rPr lang="fr-FR" sz="1600" dirty="0" smtClean="0"/>
              <a:t> </a:t>
            </a:r>
            <a:r>
              <a:rPr lang="fr-FR" sz="1600" dirty="0" smtClean="0">
                <a:solidFill>
                  <a:schemeClr val="bg2"/>
                </a:solidFill>
              </a:rPr>
              <a:t>catalogue de l’association des SG et agents comptables), avant le 20 septembre.</a:t>
            </a:r>
          </a:p>
          <a:p>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20</a:t>
            </a:fld>
            <a:endParaRPr lang="fr-FR" dirty="0"/>
          </a:p>
        </p:txBody>
      </p:sp>
      <p:sp>
        <p:nvSpPr>
          <p:cNvPr id="8" name="Titre 9"/>
          <p:cNvSpPr>
            <a:spLocks noGrp="1"/>
          </p:cNvSpPr>
          <p:nvPr>
            <p:ph type="title"/>
          </p:nvPr>
        </p:nvSpPr>
        <p:spPr>
          <a:xfrm>
            <a:off x="1547665" y="195487"/>
            <a:ext cx="6192688" cy="36004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dirty="0" smtClean="0">
                <a:solidFill>
                  <a:schemeClr val="bg1"/>
                </a:solidFill>
              </a:rPr>
              <a:t>PRF Auvergne-Rhône Alpes</a:t>
            </a:r>
            <a:endParaRPr lang="fr-FR" sz="1800" b="1" dirty="0">
              <a:solidFill>
                <a:schemeClr val="bg1"/>
              </a:solidFill>
            </a:endParaRPr>
          </a:p>
        </p:txBody>
      </p:sp>
    </p:spTree>
    <p:extLst>
      <p:ext uri="{BB962C8B-B14F-4D97-AF65-F5344CB8AC3E}">
        <p14:creationId xmlns:p14="http://schemas.microsoft.com/office/powerpoint/2010/main" val="23027395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843558"/>
            <a:ext cx="8244448" cy="3939942"/>
          </a:xfrm>
        </p:spPr>
        <p:txBody>
          <a:bodyPr/>
          <a:lstStyle/>
          <a:p>
            <a:endParaRPr lang="fr-FR" sz="1600" dirty="0" smtClean="0"/>
          </a:p>
          <a:p>
            <a:r>
              <a:rPr lang="fr-FR" sz="1600" dirty="0" smtClean="0"/>
              <a:t>Depuis le 4 juillet 2023.</a:t>
            </a:r>
          </a:p>
          <a:p>
            <a:endParaRPr lang="fr-FR" sz="1600" dirty="0"/>
          </a:p>
          <a:p>
            <a:r>
              <a:rPr lang="fr-FR" sz="1600" dirty="0" smtClean="0"/>
              <a:t>N’hésitez pas à naviguer sur le site et notamment sur la page régionale Auvergne Rhône Alpes (compte rendus des réunions, documents ressources …)</a:t>
            </a:r>
          </a:p>
          <a:p>
            <a:endParaRPr lang="fr-FR" sz="1600" dirty="0"/>
          </a:p>
          <a:p>
            <a:r>
              <a:rPr lang="fr-FR" sz="1600" dirty="0" smtClean="0"/>
              <a:t>Communiquez auprès des agents sur le nouveau site, pourquoi pas une présentation du site FORMCO et du Self Mobile une fois par an par le RLF.</a:t>
            </a:r>
          </a:p>
          <a:p>
            <a:endParaRPr lang="fr-FR" sz="1600" dirty="0"/>
          </a:p>
          <a:p>
            <a:r>
              <a:rPr lang="fr-FR" sz="1600" dirty="0" smtClean="0"/>
              <a:t>Les compte rendus des réunions des RLF sont déposés sur le site </a:t>
            </a:r>
            <a:r>
              <a:rPr lang="fr-FR" sz="1600" dirty="0" err="1" smtClean="0"/>
              <a:t>Formco</a:t>
            </a:r>
            <a:r>
              <a:rPr lang="fr-FR" sz="1600" dirty="0" smtClean="0"/>
              <a:t> dans la rubrique « ressources » de la page régionale </a:t>
            </a:r>
            <a:r>
              <a:rPr lang="fr-FR" sz="1600" dirty="0" err="1" smtClean="0"/>
              <a:t>AuRA</a:t>
            </a:r>
            <a:r>
              <a:rPr lang="fr-FR" sz="1600" dirty="0" smtClean="0"/>
              <a:t>.</a:t>
            </a:r>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21</a:t>
            </a:fld>
            <a:endParaRPr lang="fr-FR" dirty="0"/>
          </a:p>
        </p:txBody>
      </p:sp>
      <p:sp>
        <p:nvSpPr>
          <p:cNvPr id="8" name="Titre 9"/>
          <p:cNvSpPr>
            <a:spLocks noGrp="1"/>
          </p:cNvSpPr>
          <p:nvPr>
            <p:ph type="title"/>
          </p:nvPr>
        </p:nvSpPr>
        <p:spPr>
          <a:xfrm>
            <a:off x="2123728" y="195486"/>
            <a:ext cx="5328592"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dirty="0" smtClean="0">
                <a:solidFill>
                  <a:schemeClr val="bg1"/>
                </a:solidFill>
              </a:rPr>
              <a:t>Nouveau site FORMCO</a:t>
            </a:r>
            <a:endParaRPr lang="fr-FR" sz="1800" b="1" dirty="0">
              <a:solidFill>
                <a:schemeClr val="bg1"/>
              </a:solidFill>
            </a:endParaRPr>
          </a:p>
        </p:txBody>
      </p:sp>
    </p:spTree>
    <p:extLst>
      <p:ext uri="{BB962C8B-B14F-4D97-AF65-F5344CB8AC3E}">
        <p14:creationId xmlns:p14="http://schemas.microsoft.com/office/powerpoint/2010/main" val="763905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987574"/>
            <a:ext cx="8244448" cy="3585533"/>
          </a:xfrm>
        </p:spPr>
        <p:txBody>
          <a:bodyPr/>
          <a:lstStyle/>
          <a:p>
            <a:endParaRPr lang="fr-FR" sz="1600" dirty="0" smtClean="0"/>
          </a:p>
          <a:p>
            <a:r>
              <a:rPr lang="fr-FR" sz="1600" dirty="0" smtClean="0"/>
              <a:t>Co-financement par la DRFCP d’actions de formations sur site =&gt; a permis de belles dynamiques dans certains EPL. N’hésitez pas à présenter des dossiers !</a:t>
            </a:r>
          </a:p>
          <a:p>
            <a:endParaRPr lang="fr-FR" sz="1600" dirty="0" smtClean="0"/>
          </a:p>
          <a:p>
            <a:r>
              <a:rPr lang="fr-FR" sz="1600" dirty="0" smtClean="0"/>
              <a:t>Appel </a:t>
            </a:r>
            <a:r>
              <a:rPr lang="fr-FR" sz="1600" dirty="0"/>
              <a:t>à projets </a:t>
            </a:r>
            <a:r>
              <a:rPr lang="fr-FR" sz="1600" dirty="0" smtClean="0"/>
              <a:t>en cours =&gt; </a:t>
            </a:r>
            <a:r>
              <a:rPr lang="fr-FR" sz="1600" dirty="0">
                <a:solidFill>
                  <a:schemeClr val="bg2"/>
                </a:solidFill>
              </a:rPr>
              <a:t>date limite de réponse 15 </a:t>
            </a:r>
            <a:r>
              <a:rPr lang="fr-FR" sz="1600" dirty="0" smtClean="0">
                <a:solidFill>
                  <a:schemeClr val="bg2"/>
                </a:solidFill>
              </a:rPr>
              <a:t>septembre </a:t>
            </a:r>
          </a:p>
          <a:p>
            <a:r>
              <a:rPr lang="fr-FR" sz="1600" dirty="0" smtClean="0"/>
              <a:t>Si projets n’ont pas pu être déposés, nous avertir rapidement.</a:t>
            </a:r>
            <a:endParaRPr lang="fr-FR" sz="1600" dirty="0"/>
          </a:p>
          <a:p>
            <a:endParaRPr lang="fr-FR" sz="1600" dirty="0">
              <a:solidFill>
                <a:schemeClr val="bg2"/>
              </a:solidFill>
            </a:endParaRPr>
          </a:p>
          <a:p>
            <a:r>
              <a:rPr lang="fr-FR" sz="1600" dirty="0"/>
              <a:t>2 appels à projets par </a:t>
            </a:r>
            <a:r>
              <a:rPr lang="fr-FR" sz="1600" dirty="0" smtClean="0"/>
              <a:t>an. A terme peut-être un seul.</a:t>
            </a:r>
          </a:p>
          <a:p>
            <a:r>
              <a:rPr lang="fr-FR" sz="1600" dirty="0"/>
              <a:t>	</a:t>
            </a:r>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22</a:t>
            </a:fld>
            <a:endParaRPr lang="fr-FR" dirty="0"/>
          </a:p>
        </p:txBody>
      </p:sp>
      <p:sp>
        <p:nvSpPr>
          <p:cNvPr id="8" name="Titre 9"/>
          <p:cNvSpPr>
            <a:spLocks noGrp="1"/>
          </p:cNvSpPr>
          <p:nvPr>
            <p:ph type="title"/>
          </p:nvPr>
        </p:nvSpPr>
        <p:spPr>
          <a:xfrm>
            <a:off x="1332275" y="339502"/>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bg1"/>
                </a:solidFill>
              </a:rPr>
              <a:t>CO FINANCEMENT DE FORMATIONS D’INITIATIVE LOCALE</a:t>
            </a:r>
            <a:endParaRPr lang="fr-FR" sz="1600" b="1" dirty="0">
              <a:solidFill>
                <a:schemeClr val="bg1"/>
              </a:solidFill>
            </a:endParaRPr>
          </a:p>
        </p:txBody>
      </p:sp>
    </p:spTree>
    <p:extLst>
      <p:ext uri="{BB962C8B-B14F-4D97-AF65-F5344CB8AC3E}">
        <p14:creationId xmlns:p14="http://schemas.microsoft.com/office/powerpoint/2010/main" val="11515568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23</a:t>
            </a:fld>
            <a:endParaRPr lang="fr-FR" dirty="0"/>
          </a:p>
        </p:txBody>
      </p:sp>
      <p:sp>
        <p:nvSpPr>
          <p:cNvPr id="8" name="Titre 9"/>
          <p:cNvSpPr>
            <a:spLocks noGrp="1"/>
          </p:cNvSpPr>
          <p:nvPr>
            <p:ph type="title"/>
          </p:nvPr>
        </p:nvSpPr>
        <p:spPr>
          <a:xfrm>
            <a:off x="1259632" y="165102"/>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solidFill>
              </a:rPr>
              <a:t>Cap Management 1/2</a:t>
            </a:r>
            <a:endParaRPr lang="fr-FR" sz="1600" b="1" dirty="0">
              <a:solidFill>
                <a:schemeClr val="bg1"/>
              </a:solidFill>
            </a:endParaRPr>
          </a:p>
        </p:txBody>
      </p:sp>
      <p:sp>
        <p:nvSpPr>
          <p:cNvPr id="5" name="Rectangle 1"/>
          <p:cNvSpPr>
            <a:spLocks noGrp="1" noChangeArrowheads="1"/>
          </p:cNvSpPr>
          <p:nvPr>
            <p:ph type="body" sz="quarter" idx="14"/>
          </p:nvPr>
        </p:nvSpPr>
        <p:spPr bwMode="auto">
          <a:xfrm>
            <a:off x="528639" y="762175"/>
            <a:ext cx="8254999" cy="423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chemeClr val="tx1"/>
                </a:solidFill>
                <a:effectLst/>
                <a:latin typeface="Arial" panose="020B0604020202020204" pitchFamily="34" charset="0"/>
              </a:rPr>
              <a:t>Parcours </a:t>
            </a:r>
            <a:r>
              <a:rPr kumimoji="0" lang="fr-FR" altLang="fr-FR" sz="1100" b="1" i="1" u="none" strike="noStrike" cap="none" normalizeH="0" baseline="0" dirty="0" smtClean="0">
                <a:ln>
                  <a:noFill/>
                </a:ln>
                <a:solidFill>
                  <a:srgbClr val="339999"/>
                </a:solidFill>
                <a:effectLst/>
                <a:latin typeface="Arial" panose="020B0604020202020204" pitchFamily="34" charset="0"/>
              </a:rPr>
              <a:t>Cap Management</a:t>
            </a:r>
            <a:r>
              <a:rPr kumimoji="0" lang="fr-FR" altLang="fr-FR" sz="1100" b="0" i="0" u="none" strike="noStrike" cap="none" normalizeH="0" baseline="0" dirty="0" smtClean="0">
                <a:ln>
                  <a:noFill/>
                </a:ln>
                <a:solidFill>
                  <a:schemeClr val="tx1"/>
                </a:solidFill>
                <a:effectLst/>
                <a:latin typeface="Arial" panose="020B0604020202020204" pitchFamily="34" charset="0"/>
              </a:rPr>
              <a:t> , piloté par le SGAR (PFRH)</a:t>
            </a:r>
            <a:r>
              <a:rPr kumimoji="0" lang="fr-FR" altLang="fr-FR" sz="1100" b="0" i="0" u="none" strike="noStrike" cap="none" normalizeH="0" dirty="0" smtClean="0">
                <a:ln>
                  <a:noFill/>
                </a:ln>
                <a:solidFill>
                  <a:schemeClr val="tx1"/>
                </a:solidFill>
                <a:effectLst/>
                <a:latin typeface="Arial" panose="020B0604020202020204" pitchFamily="34" charset="0"/>
              </a:rPr>
              <a:t> = </a:t>
            </a:r>
            <a:r>
              <a:rPr kumimoji="0" lang="fr-FR" altLang="fr-FR" sz="1100" b="0" i="0" u="none" strike="noStrike" cap="none" normalizeH="0" baseline="0" dirty="0" smtClean="0">
                <a:ln>
                  <a:noFill/>
                </a:ln>
                <a:solidFill>
                  <a:schemeClr val="tx1"/>
                </a:solidFill>
                <a:effectLst/>
                <a:latin typeface="Arial" panose="020B0604020202020204" pitchFamily="34" charset="0"/>
              </a:rPr>
              <a:t>entre novembre 2023 et juin 2024, </a:t>
            </a:r>
            <a:r>
              <a:rPr lang="fr-FR" altLang="fr-FR" sz="1100" dirty="0" smtClean="0">
                <a:latin typeface="Arial" panose="020B0604020202020204" pitchFamily="34" charset="0"/>
              </a:rPr>
              <a:t>une </a:t>
            </a:r>
            <a:r>
              <a:rPr kumimoji="0" lang="fr-FR" altLang="fr-FR" sz="1100" b="0" i="0" u="none" strike="noStrike" cap="none" normalizeH="0" baseline="0" dirty="0" smtClean="0">
                <a:ln>
                  <a:noFill/>
                </a:ln>
                <a:solidFill>
                  <a:schemeClr val="tx1"/>
                </a:solidFill>
                <a:effectLst/>
                <a:latin typeface="Arial" panose="020B0604020202020204" pitchFamily="34" charset="0"/>
              </a:rPr>
              <a:t>douzaine de jours</a:t>
            </a:r>
            <a:r>
              <a:rPr kumimoji="0" lang="fr-FR" altLang="fr-FR" sz="1100" b="0" i="0" u="none" strike="noStrike" cap="none" normalizeH="0" dirty="0" smtClean="0">
                <a:ln>
                  <a:noFill/>
                </a:ln>
                <a:solidFill>
                  <a:schemeClr val="tx1"/>
                </a:solidFill>
                <a:effectLst/>
                <a:latin typeface="Arial" panose="020B0604020202020204" pitchFamily="34" charset="0"/>
              </a:rPr>
              <a:t> (</a:t>
            </a:r>
            <a:r>
              <a:rPr kumimoji="0" lang="fr-FR" altLang="fr-FR" sz="1100" b="0" i="0" u="none" strike="noStrike" cap="none" normalizeH="0" baseline="0" dirty="0" smtClean="0">
                <a:ln>
                  <a:noFill/>
                </a:ln>
                <a:solidFill>
                  <a:schemeClr val="tx1"/>
                </a:solidFill>
                <a:effectLst/>
                <a:latin typeface="Arial" panose="020B0604020202020204" pitchFamily="34" charset="0"/>
              </a:rPr>
              <a:t>tronc commun de 11 jours + 3 séances complémentaires, choisies à la carte, selon les thèmes ou les besoins). Par ailleurs, deux modules sont proposés aux primo-managers.</a:t>
            </a:r>
            <a:br>
              <a:rPr kumimoji="0" lang="fr-FR" altLang="fr-FR" sz="1100" b="0" i="0" u="none" strike="noStrike" cap="none" normalizeH="0" baseline="0" dirty="0" smtClean="0">
                <a:ln>
                  <a:noFill/>
                </a:ln>
                <a:solidFill>
                  <a:schemeClr val="tx1"/>
                </a:solidFill>
                <a:effectLst/>
                <a:latin typeface="Arial" panose="020B0604020202020204" pitchFamily="34" charset="0"/>
              </a:rPr>
            </a:br>
            <a:r>
              <a:rPr kumimoji="0" lang="fr-FR" altLang="fr-FR" sz="1100" b="0" i="0" u="none" strike="noStrike" cap="none" normalizeH="0" baseline="0" dirty="0" smtClean="0">
                <a:ln>
                  <a:noFill/>
                </a:ln>
                <a:solidFill>
                  <a:schemeClr val="tx1"/>
                </a:solidFill>
                <a:effectLst/>
                <a:latin typeface="Arial" panose="020B0604020202020204" pitchFamily="34" charset="0"/>
              </a:rPr>
              <a:t/>
            </a:r>
            <a:br>
              <a:rPr kumimoji="0" lang="fr-FR" altLang="fr-FR" sz="1100" b="0" i="0" u="none" strike="noStrike" cap="none" normalizeH="0" baseline="0" dirty="0" smtClean="0">
                <a:ln>
                  <a:noFill/>
                </a:ln>
                <a:solidFill>
                  <a:schemeClr val="tx1"/>
                </a:solidFill>
                <a:effectLst/>
                <a:latin typeface="Arial" panose="020B0604020202020204" pitchFamily="34" charset="0"/>
              </a:rPr>
            </a:br>
            <a:r>
              <a:rPr kumimoji="0" lang="fr-FR" altLang="fr-FR" sz="1100" b="1" i="0" u="sng" strike="noStrike" cap="none" normalizeH="0" baseline="0" dirty="0" smtClean="0">
                <a:ln>
                  <a:noFill/>
                </a:ln>
                <a:solidFill>
                  <a:schemeClr val="tx1"/>
                </a:solidFill>
                <a:effectLst/>
                <a:latin typeface="Arial" panose="020B0604020202020204" pitchFamily="34" charset="0"/>
              </a:rPr>
              <a:t>Engagement du cadre</a:t>
            </a:r>
            <a:r>
              <a:rPr kumimoji="0" lang="fr-FR" altLang="fr-FR" sz="1100" b="0" i="0" u="none" strike="noStrike" cap="none" normalizeH="0" baseline="0" dirty="0" smtClean="0">
                <a:ln>
                  <a:noFill/>
                </a:ln>
                <a:solidFill>
                  <a:schemeClr val="tx1"/>
                </a:solidFill>
                <a:effectLst/>
                <a:latin typeface="Arial" panose="020B0604020202020204" pitchFamily="34" charset="0"/>
              </a:rPr>
              <a:t> à participer et à </a:t>
            </a:r>
            <a:r>
              <a:rPr kumimoji="0" lang="fr-FR" altLang="fr-FR" sz="1100" b="0" i="0" u="sng" strike="noStrike" cap="none" normalizeH="0" baseline="0" dirty="0" smtClean="0">
                <a:ln>
                  <a:noFill/>
                </a:ln>
                <a:solidFill>
                  <a:schemeClr val="tx1"/>
                </a:solidFill>
                <a:effectLst/>
                <a:latin typeface="Arial" panose="020B0604020202020204" pitchFamily="34" charset="0"/>
              </a:rPr>
              <a:t>suivre tous les modules</a:t>
            </a:r>
            <a:r>
              <a:rPr kumimoji="0" lang="fr-FR" altLang="fr-FR" sz="1100" b="0" i="0" u="none" strike="noStrike" cap="none" normalizeH="0" baseline="0" dirty="0" smtClean="0">
                <a:ln>
                  <a:noFill/>
                </a:ln>
                <a:solidFill>
                  <a:schemeClr val="tx1"/>
                </a:solidFill>
                <a:effectLst/>
                <a:latin typeface="Arial" panose="020B0604020202020204" pitchFamily="34" charset="0"/>
              </a:rPr>
              <a:t> du parcours dans leur complétude.</a:t>
            </a:r>
            <a:br>
              <a:rPr kumimoji="0" lang="fr-FR" altLang="fr-FR" sz="1100" b="0" i="0" u="none" strike="noStrike" cap="none" normalizeH="0" baseline="0" dirty="0" smtClean="0">
                <a:ln>
                  <a:noFill/>
                </a:ln>
                <a:solidFill>
                  <a:schemeClr val="tx1"/>
                </a:solidFill>
                <a:effectLst/>
                <a:latin typeface="Arial" panose="020B0604020202020204" pitchFamily="34" charset="0"/>
              </a:rPr>
            </a:br>
            <a:r>
              <a:rPr kumimoji="0" lang="fr-FR" altLang="fr-FR" sz="1100" b="0" i="0" u="none" strike="noStrike" cap="none" normalizeH="0" baseline="0" dirty="0" smtClean="0">
                <a:ln>
                  <a:noFill/>
                </a:ln>
                <a:solidFill>
                  <a:schemeClr val="tx1"/>
                </a:solidFill>
                <a:effectLst/>
                <a:latin typeface="Arial" panose="020B0604020202020204" pitchFamily="34" charset="0"/>
              </a:rPr>
              <a:t/>
            </a:r>
            <a:br>
              <a:rPr kumimoji="0" lang="fr-FR" altLang="fr-FR" sz="1100" b="0" i="0" u="none" strike="noStrike" cap="none" normalizeH="0" baseline="0" dirty="0" smtClean="0">
                <a:ln>
                  <a:noFill/>
                </a:ln>
                <a:solidFill>
                  <a:schemeClr val="tx1"/>
                </a:solidFill>
                <a:effectLst/>
                <a:latin typeface="Arial" panose="020B0604020202020204" pitchFamily="34" charset="0"/>
              </a:rPr>
            </a:br>
            <a:r>
              <a:rPr kumimoji="0" lang="fr-FR" altLang="fr-FR" sz="1100" b="0" i="0" u="none" strike="noStrike" cap="none" normalizeH="0" baseline="0" dirty="0" smtClean="0">
                <a:ln>
                  <a:noFill/>
                </a:ln>
                <a:solidFill>
                  <a:schemeClr val="tx1"/>
                </a:solidFill>
                <a:effectLst/>
                <a:latin typeface="Arial" panose="020B0604020202020204" pitchFamily="34" charset="0"/>
              </a:rPr>
              <a:t>Il est </a:t>
            </a:r>
            <a:r>
              <a:rPr kumimoji="0" lang="fr-FR" altLang="fr-FR" sz="1100" b="1" i="0" u="none" strike="noStrike" cap="none" normalizeH="0" baseline="0" dirty="0" smtClean="0">
                <a:ln>
                  <a:noFill/>
                </a:ln>
                <a:solidFill>
                  <a:schemeClr val="tx1"/>
                </a:solidFill>
                <a:effectLst/>
                <a:latin typeface="Arial" panose="020B0604020202020204" pitchFamily="34" charset="0"/>
              </a:rPr>
              <a:t>diplômant</a:t>
            </a:r>
            <a:r>
              <a:rPr kumimoji="0" lang="fr-FR" altLang="fr-FR" sz="1100" b="0" i="0" u="none" strike="noStrike" cap="none" normalizeH="0" baseline="0" dirty="0" smtClean="0">
                <a:ln>
                  <a:noFill/>
                </a:ln>
                <a:solidFill>
                  <a:schemeClr val="tx1"/>
                </a:solidFill>
                <a:effectLst/>
                <a:latin typeface="Arial" panose="020B0604020202020204" pitchFamily="34" charset="0"/>
              </a:rPr>
              <a:t> car peut être associé à : </a:t>
            </a:r>
            <a:br>
              <a:rPr kumimoji="0" lang="fr-FR" altLang="fr-FR" sz="1100" b="0" i="0" u="none" strike="noStrike" cap="none" normalizeH="0" baseline="0" dirty="0" smtClean="0">
                <a:ln>
                  <a:noFill/>
                </a:ln>
                <a:solidFill>
                  <a:schemeClr val="tx1"/>
                </a:solidFill>
                <a:effectLst/>
                <a:latin typeface="Arial" panose="020B0604020202020204" pitchFamily="34" charset="0"/>
              </a:rPr>
            </a:br>
            <a:r>
              <a:rPr kumimoji="0" lang="fr-FR" altLang="fr-FR" sz="1100" b="0" i="0" u="none" strike="noStrike" cap="none" normalizeH="0" baseline="0" dirty="0" smtClean="0">
                <a:ln>
                  <a:noFill/>
                </a:ln>
                <a:solidFill>
                  <a:schemeClr val="tx1"/>
                </a:solidFill>
                <a:effectLst/>
                <a:latin typeface="Arial" panose="020B0604020202020204" pitchFamily="34" charset="0"/>
              </a:rPr>
              <a:t/>
            </a:r>
            <a:br>
              <a:rPr kumimoji="0" lang="fr-FR" altLang="fr-FR" sz="1100" b="0" i="0" u="none" strike="noStrike" cap="none" normalizeH="0" baseline="0" dirty="0" smtClean="0">
                <a:ln>
                  <a:noFill/>
                </a:ln>
                <a:solidFill>
                  <a:schemeClr val="tx1"/>
                </a:solidFill>
                <a:effectLst/>
                <a:latin typeface="Arial" panose="020B0604020202020204" pitchFamily="34" charset="0"/>
              </a:rPr>
            </a:br>
            <a:r>
              <a:rPr kumimoji="0" lang="fr-FR" altLang="fr-FR" sz="1100" b="0" i="0" u="none" strike="noStrike" cap="none" normalizeH="0" baseline="0" dirty="0" smtClean="0">
                <a:ln>
                  <a:noFill/>
                </a:ln>
                <a:solidFill>
                  <a:schemeClr val="tx1"/>
                </a:solidFill>
                <a:effectLst/>
                <a:latin typeface="Arial" panose="020B0604020202020204" pitchFamily="34" charset="0"/>
              </a:rPr>
              <a:t>1/ à un </a:t>
            </a:r>
            <a:r>
              <a:rPr kumimoji="0" lang="fr-FR" altLang="fr-FR" sz="1100" b="1" i="0" u="none" strike="noStrike" cap="none" normalizeH="0" baseline="0" dirty="0" smtClean="0">
                <a:ln>
                  <a:noFill/>
                </a:ln>
                <a:solidFill>
                  <a:srgbClr val="000099"/>
                </a:solidFill>
                <a:effectLst/>
                <a:latin typeface="Arial" panose="020B0604020202020204" pitchFamily="34" charset="0"/>
              </a:rPr>
              <a:t>diplôme universitaire</a:t>
            </a:r>
            <a:r>
              <a:rPr kumimoji="0" lang="fr-FR" altLang="fr-FR" sz="1100" b="0" i="0" u="none" strike="noStrike" cap="none" normalizeH="0" baseline="0" dirty="0" smtClean="0">
                <a:ln>
                  <a:noFill/>
                </a:ln>
                <a:solidFill>
                  <a:srgbClr val="000099"/>
                </a:solidFill>
                <a:effectLst/>
                <a:latin typeface="Arial" panose="020B0604020202020204" pitchFamily="34" charset="0"/>
              </a:rPr>
              <a:t> (DU)</a:t>
            </a:r>
            <a:r>
              <a:rPr kumimoji="0" lang="fr-FR" altLang="fr-FR" sz="1100" b="0" i="0" u="none" strike="noStrike" cap="none" normalizeH="0" baseline="0" dirty="0" smtClean="0">
                <a:ln>
                  <a:noFill/>
                </a:ln>
                <a:solidFill>
                  <a:schemeClr val="tx1"/>
                </a:solidFill>
                <a:effectLst/>
                <a:latin typeface="Arial" panose="020B0604020202020204" pitchFamily="34" charset="0"/>
              </a:rPr>
              <a:t> niveau MASTER  "</a:t>
            </a:r>
            <a:r>
              <a:rPr kumimoji="0" lang="fr-FR" altLang="fr-FR" sz="1100" b="1" i="0" u="none" strike="noStrike" cap="none" normalizeH="0" baseline="0" dirty="0" smtClean="0">
                <a:ln>
                  <a:noFill/>
                </a:ln>
                <a:solidFill>
                  <a:srgbClr val="000099"/>
                </a:solidFill>
                <a:effectLst/>
                <a:latin typeface="Arial" panose="020B0604020202020204" pitchFamily="34" charset="0"/>
              </a:rPr>
              <a:t>Réservé aux Primo-encadrants</a:t>
            </a:r>
            <a:r>
              <a:rPr kumimoji="0" lang="fr-FR" altLang="fr-FR" sz="1100" b="0" i="0" u="none" strike="noStrike" cap="none" normalizeH="0" baseline="0" dirty="0" smtClean="0">
                <a:ln>
                  <a:noFill/>
                </a:ln>
                <a:solidFill>
                  <a:schemeClr val="tx1"/>
                </a:solidFill>
                <a:effectLst/>
                <a:latin typeface="Arial" panose="020B0604020202020204" pitchFamily="34" charset="0"/>
              </a:rPr>
              <a:t>" délivré par la </a:t>
            </a:r>
            <a:r>
              <a:rPr kumimoji="0" lang="fr-FR" altLang="fr-FR" sz="1100" b="1" i="0" u="none" strike="noStrike" cap="none" normalizeH="0" baseline="0" dirty="0" smtClean="0">
                <a:ln>
                  <a:noFill/>
                </a:ln>
                <a:solidFill>
                  <a:schemeClr val="tx1"/>
                </a:solidFill>
                <a:effectLst/>
                <a:latin typeface="Arial" panose="020B0604020202020204" pitchFamily="34" charset="0"/>
              </a:rPr>
              <a:t>Faculté de Droit Julie-Victoire DAUBIE de LYON II.</a:t>
            </a:r>
            <a:r>
              <a:rPr kumimoji="0" lang="fr-FR" altLang="fr-FR" sz="1100" b="0" i="0" u="none" strike="noStrike" cap="none" normalizeH="0" baseline="0" dirty="0" smtClean="0">
                <a:ln>
                  <a:noFill/>
                </a:ln>
                <a:solidFill>
                  <a:schemeClr val="tx1"/>
                </a:solidFill>
                <a:effectLst/>
                <a:latin typeface="Arial" panose="020B0604020202020204" pitchFamily="34" charset="0"/>
              </a:rPr>
              <a:t> (Avec 2 modules (UE) complémentaires (durée 3 jours) et une soutenance finale).</a:t>
            </a:r>
            <a:br>
              <a:rPr kumimoji="0" lang="fr-FR" altLang="fr-FR" sz="1100" b="0" i="0" u="none" strike="noStrike" cap="none" normalizeH="0" baseline="0" dirty="0" smtClean="0">
                <a:ln>
                  <a:noFill/>
                </a:ln>
                <a:solidFill>
                  <a:schemeClr val="tx1"/>
                </a:solidFill>
                <a:effectLst/>
                <a:latin typeface="Arial" panose="020B0604020202020204" pitchFamily="34" charset="0"/>
              </a:rPr>
            </a:br>
            <a:r>
              <a:rPr kumimoji="0" lang="fr-FR" altLang="fr-FR" sz="1100" b="0" i="0" u="none" strike="noStrike" cap="none" normalizeH="0" baseline="0" dirty="0" smtClean="0">
                <a:ln>
                  <a:noFill/>
                </a:ln>
                <a:solidFill>
                  <a:schemeClr val="tx1"/>
                </a:solidFill>
                <a:effectLst/>
                <a:latin typeface="Arial" panose="020B0604020202020204" pitchFamily="34" charset="0"/>
              </a:rPr>
              <a:t>Pour ce DU, 14 places seront disponibles pour les managers participants à CAP Management. Leurs motivations et leur assiduité seront prises en compte lors de l'inscription.</a:t>
            </a:r>
            <a:br>
              <a:rPr kumimoji="0" lang="fr-FR" altLang="fr-FR" sz="1100" b="0" i="0" u="none" strike="noStrike" cap="none" normalizeH="0" baseline="0" dirty="0" smtClean="0">
                <a:ln>
                  <a:noFill/>
                </a:ln>
                <a:solidFill>
                  <a:schemeClr val="tx1"/>
                </a:solidFill>
                <a:effectLst/>
                <a:latin typeface="Arial" panose="020B0604020202020204" pitchFamily="34" charset="0"/>
              </a:rPr>
            </a:br>
            <a:r>
              <a:rPr kumimoji="0" lang="fr-FR" altLang="fr-FR" sz="1100" b="0" i="0" u="none" strike="noStrike" cap="none" normalizeH="0" baseline="0" dirty="0" smtClean="0">
                <a:ln>
                  <a:noFill/>
                </a:ln>
                <a:solidFill>
                  <a:schemeClr val="tx1"/>
                </a:solidFill>
                <a:effectLst/>
                <a:latin typeface="Arial" panose="020B0604020202020204" pitchFamily="34" charset="0"/>
              </a:rPr>
              <a:t>Les employeurs seront invités à prendre en charge le coût de l'inscription universitaire (environ 400 €)  pour les candidats retenus.</a:t>
            </a:r>
            <a:br>
              <a:rPr kumimoji="0" lang="fr-FR" altLang="fr-FR" sz="1100" b="0" i="0" u="none" strike="noStrike" cap="none" normalizeH="0" baseline="0" dirty="0" smtClean="0">
                <a:ln>
                  <a:noFill/>
                </a:ln>
                <a:solidFill>
                  <a:schemeClr val="tx1"/>
                </a:solidFill>
                <a:effectLst/>
                <a:latin typeface="Arial" panose="020B0604020202020204" pitchFamily="34" charset="0"/>
              </a:rPr>
            </a:br>
            <a:r>
              <a:rPr kumimoji="0" lang="fr-FR" altLang="fr-FR" sz="1100" b="0" i="0" u="none" strike="noStrike" cap="none" normalizeH="0" baseline="0" dirty="0" smtClean="0">
                <a:ln>
                  <a:noFill/>
                </a:ln>
                <a:solidFill>
                  <a:schemeClr val="tx1"/>
                </a:solidFill>
                <a:effectLst/>
                <a:latin typeface="Arial" panose="020B0604020202020204" pitchFamily="34" charset="0"/>
              </a:rPr>
              <a:t/>
            </a:r>
            <a:br>
              <a:rPr kumimoji="0" lang="fr-FR" altLang="fr-FR" sz="1100" b="0" i="0" u="none" strike="noStrike" cap="none" normalizeH="0" baseline="0" dirty="0" smtClean="0">
                <a:ln>
                  <a:noFill/>
                </a:ln>
                <a:solidFill>
                  <a:schemeClr val="tx1"/>
                </a:solidFill>
                <a:effectLst/>
                <a:latin typeface="Arial" panose="020B0604020202020204" pitchFamily="34" charset="0"/>
              </a:rPr>
            </a:br>
            <a:r>
              <a:rPr kumimoji="0" lang="fr-FR" altLang="fr-FR" sz="1100" b="0" i="0" u="none" strike="noStrike" cap="none" normalizeH="0" baseline="0" dirty="0" smtClean="0">
                <a:ln>
                  <a:noFill/>
                </a:ln>
                <a:solidFill>
                  <a:schemeClr val="tx1"/>
                </a:solidFill>
                <a:effectLst/>
                <a:latin typeface="Arial" panose="020B0604020202020204" pitchFamily="34" charset="0"/>
              </a:rPr>
              <a:t>2/</a:t>
            </a:r>
            <a:r>
              <a:rPr kumimoji="0" lang="fr-FR" altLang="fr-FR" sz="1100" b="1" i="1" u="none" strike="noStrike" cap="none" normalizeH="0" baseline="0" dirty="0" smtClean="0">
                <a:ln>
                  <a:noFill/>
                </a:ln>
                <a:solidFill>
                  <a:srgbClr val="993399"/>
                </a:solidFill>
                <a:effectLst/>
                <a:latin typeface="Arial" panose="020B0604020202020204" pitchFamily="34" charset="0"/>
              </a:rPr>
              <a:t> </a:t>
            </a:r>
            <a:r>
              <a:rPr kumimoji="0" lang="fr-FR" altLang="fr-FR" sz="1100" b="1" i="1" u="sng" strike="noStrike" cap="none" normalizeH="0" baseline="0" dirty="0" smtClean="0">
                <a:ln>
                  <a:noFill/>
                </a:ln>
                <a:solidFill>
                  <a:srgbClr val="993399"/>
                </a:solidFill>
                <a:effectLst/>
                <a:latin typeface="Arial" panose="020B0604020202020204" pitchFamily="34" charset="0"/>
              </a:rPr>
              <a:t>NEWS</a:t>
            </a:r>
            <a:r>
              <a:rPr kumimoji="0" lang="fr-FR" altLang="fr-FR" sz="1100" b="0" i="0" u="none" strike="noStrike" cap="none" normalizeH="0" baseline="0" dirty="0" smtClean="0">
                <a:ln>
                  <a:noFill/>
                </a:ln>
                <a:solidFill>
                  <a:schemeClr val="tx1"/>
                </a:solidFill>
                <a:effectLst/>
                <a:latin typeface="Arial" panose="020B0604020202020204" pitchFamily="34" charset="0"/>
              </a:rPr>
              <a:t> : à un Master Administration Publique - 2ème année : Parcours "Manageur des Organisations Publiques" délivré par la facultés (voir informations en </a:t>
            </a:r>
            <a:r>
              <a:rPr kumimoji="0" lang="fr-FR" altLang="fr-FR" sz="1100" b="0" i="0" u="none" strike="noStrike" cap="none" normalizeH="0" baseline="0" dirty="0" err="1" smtClean="0">
                <a:ln>
                  <a:noFill/>
                </a:ln>
                <a:solidFill>
                  <a:schemeClr val="tx1"/>
                </a:solidFill>
                <a:effectLst/>
                <a:latin typeface="Arial" panose="020B0604020202020204" pitchFamily="34" charset="0"/>
              </a:rPr>
              <a:t>p.j</a:t>
            </a:r>
            <a:r>
              <a:rPr kumimoji="0" lang="fr-FR" altLang="fr-FR" sz="1100" b="0" i="0" u="none" strike="noStrike" cap="none" normalizeH="0" baseline="0" dirty="0" smtClean="0">
                <a:ln>
                  <a:noFill/>
                </a:ln>
                <a:solidFill>
                  <a:schemeClr val="tx1"/>
                </a:solidFill>
                <a:effectLst/>
                <a:latin typeface="Arial" panose="020B0604020202020204" pitchFamily="34" charset="0"/>
              </a:rPr>
              <a:t>)</a:t>
            </a:r>
            <a:r>
              <a:rPr kumimoji="0" lang="fr-FR" altLang="zh-CN" sz="11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rPr>
              <a:t/>
            </a:r>
            <a:br>
              <a:rPr kumimoji="0" lang="fr-FR" altLang="zh-CN" sz="11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rPr>
            </a:br>
            <a:r>
              <a:rPr kumimoji="0" lang="fr-FR" altLang="zh-CN" sz="11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rPr>
              <a:t>La validation du M2 nécessite la satisfaction de trois conditions :</a:t>
            </a:r>
            <a:r>
              <a:rPr kumimoji="0" lang="fr-FR" altLang="zh-CN" sz="11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fr-FR" altLang="zh-CN" sz="11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rPr>
              <a:t>1) le suivi complet de la formation CAP MANAGEMENT organisé par la PFRH AURA ;</a:t>
            </a:r>
            <a:endParaRPr kumimoji="0" lang="fr-FR" altLang="zh-CN"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zh-CN" sz="11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rPr>
              <a:t>2) le suivi de deux des enseignements de l’unité d’enseignement « nouveaux enjeux du management social » du parcours MOP, validés par une soutenance orale ;</a:t>
            </a:r>
            <a:endParaRPr kumimoji="0" lang="fr-FR" altLang="zh-CN"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zh-CN" sz="11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rPr>
              <a:t>3) la rédaction et la soutenance d’un mémoire de fin d’études.</a:t>
            </a:r>
            <a:endParaRPr kumimoji="0" lang="fr-FR" altLang="zh-CN"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zh-CN" sz="1100" b="0" i="0" u="none" strike="noStrike" cap="none" normalizeH="0" baseline="0" dirty="0" smtClean="0">
                <a:ln>
                  <a:noFill/>
                </a:ln>
                <a:solidFill>
                  <a:schemeClr val="tx1"/>
                </a:solidFill>
                <a:effectLst/>
                <a:latin typeface="Arial" panose="020B0604020202020204" pitchFamily="34" charset="0"/>
              </a:rPr>
              <a:t>Pour ce Master, le nombre de places vous sera communiqué ultérieurement (il est proposé aux cadres du parcours Cap Management). Leurs motivations et leur assiduité seront prises en compte lors de l'inscription</a:t>
            </a:r>
            <a:br>
              <a:rPr kumimoji="0" lang="fr-FR" altLang="zh-CN" sz="1100" b="0" i="0" u="none" strike="noStrike" cap="none" normalizeH="0" baseline="0" dirty="0" smtClean="0">
                <a:ln>
                  <a:noFill/>
                </a:ln>
                <a:solidFill>
                  <a:schemeClr val="tx1"/>
                </a:solidFill>
                <a:effectLst/>
                <a:latin typeface="Arial" panose="020B0604020202020204" pitchFamily="34" charset="0"/>
              </a:rPr>
            </a:br>
            <a:r>
              <a:rPr kumimoji="0" lang="fr-FR" altLang="zh-CN" sz="800" b="0" i="0" u="none" strike="noStrike" cap="none" normalizeH="0" baseline="0" dirty="0" smtClean="0">
                <a:ln>
                  <a:noFill/>
                </a:ln>
                <a:solidFill>
                  <a:schemeClr val="tx1"/>
                </a:solidFill>
                <a:effectLst/>
                <a:latin typeface="Arial" panose="020B0604020202020204" pitchFamily="34" charset="0"/>
              </a:rPr>
              <a:t/>
            </a:r>
            <a:br>
              <a:rPr kumimoji="0" lang="fr-FR" altLang="zh-CN" sz="800" b="0" i="0" u="none" strike="noStrike" cap="none" normalizeH="0" baseline="0" dirty="0" smtClean="0">
                <a:ln>
                  <a:noFill/>
                </a:ln>
                <a:solidFill>
                  <a:schemeClr val="tx1"/>
                </a:solidFill>
                <a:effectLst/>
                <a:latin typeface="Arial" panose="020B0604020202020204" pitchFamily="34" charset="0"/>
              </a:rPr>
            </a:br>
            <a:endParaRPr kumimoji="0" lang="fr-FR" altLang="zh-CN" sz="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383937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24</a:t>
            </a:fld>
            <a:endParaRPr lang="fr-FR" dirty="0"/>
          </a:p>
        </p:txBody>
      </p:sp>
      <p:sp>
        <p:nvSpPr>
          <p:cNvPr id="8" name="Titre 9"/>
          <p:cNvSpPr>
            <a:spLocks noGrp="1"/>
          </p:cNvSpPr>
          <p:nvPr>
            <p:ph type="title"/>
          </p:nvPr>
        </p:nvSpPr>
        <p:spPr>
          <a:xfrm>
            <a:off x="1348071" y="339502"/>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solidFill>
              </a:rPr>
              <a:t>Cap Management 2/2</a:t>
            </a:r>
            <a:endParaRPr lang="fr-FR" sz="1600" b="1" dirty="0">
              <a:solidFill>
                <a:schemeClr val="bg1"/>
              </a:solidFill>
            </a:endParaRPr>
          </a:p>
        </p:txBody>
      </p:sp>
      <p:sp>
        <p:nvSpPr>
          <p:cNvPr id="5" name="Rectangle 1"/>
          <p:cNvSpPr>
            <a:spLocks noGrp="1" noChangeArrowheads="1"/>
          </p:cNvSpPr>
          <p:nvPr>
            <p:ph type="body" sz="quarter" idx="14"/>
          </p:nvPr>
        </p:nvSpPr>
        <p:spPr bwMode="auto">
          <a:xfrm>
            <a:off x="539552" y="987574"/>
            <a:ext cx="7931793"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zh-CN" sz="1400" b="0" i="0" u="none" strike="noStrike" cap="none" normalizeH="0" baseline="0" dirty="0" smtClean="0">
                <a:ln>
                  <a:noFill/>
                </a:ln>
                <a:solidFill>
                  <a:schemeClr val="tx1"/>
                </a:solidFill>
                <a:effectLst/>
                <a:latin typeface="Arial" panose="020B0604020202020204" pitchFamily="34" charset="0"/>
              </a:rPr>
              <a:t/>
            </a:r>
            <a:br>
              <a:rPr kumimoji="0" lang="fr-FR" altLang="zh-CN" sz="1400" b="0" i="0" u="none" strike="noStrike" cap="none" normalizeH="0" baseline="0" dirty="0" smtClean="0">
                <a:ln>
                  <a:noFill/>
                </a:ln>
                <a:solidFill>
                  <a:schemeClr val="tx1"/>
                </a:solidFill>
                <a:effectLst/>
                <a:latin typeface="Arial" panose="020B0604020202020204" pitchFamily="34" charset="0"/>
              </a:rPr>
            </a:br>
            <a:r>
              <a:rPr kumimoji="0" lang="fr-FR" altLang="zh-CN" sz="1400" b="0" i="0" u="none" strike="noStrike" cap="none" normalizeH="0" baseline="0" dirty="0" smtClean="0">
                <a:ln>
                  <a:noFill/>
                </a:ln>
                <a:solidFill>
                  <a:schemeClr val="tx1"/>
                </a:solidFill>
                <a:effectLst/>
                <a:latin typeface="Arial" panose="020B0604020202020204" pitchFamily="34" charset="0"/>
              </a:rPr>
              <a:t>Pour cette septième promotion de managers formés, </a:t>
            </a:r>
            <a:r>
              <a:rPr kumimoji="0" lang="fr-FR" altLang="zh-CN" sz="1400" b="1" i="0" u="none" strike="noStrike" cap="none" normalizeH="0" baseline="0" dirty="0" smtClean="0">
                <a:ln>
                  <a:noFill/>
                </a:ln>
                <a:solidFill>
                  <a:schemeClr val="tx1"/>
                </a:solidFill>
                <a:effectLst/>
                <a:latin typeface="Arial" panose="020B0604020202020204" pitchFamily="34" charset="0"/>
              </a:rPr>
              <a:t>2 groupes d'environ quatorze managers</a:t>
            </a:r>
            <a:r>
              <a:rPr kumimoji="0" lang="fr-FR" altLang="zh-CN" sz="1400" b="0" i="0" u="none" strike="noStrike" cap="none" normalizeH="0" baseline="0" dirty="0" smtClean="0">
                <a:ln>
                  <a:noFill/>
                </a:ln>
                <a:solidFill>
                  <a:schemeClr val="tx1"/>
                </a:solidFill>
                <a:effectLst/>
                <a:latin typeface="Arial" panose="020B0604020202020204" pitchFamily="34" charset="0"/>
              </a:rPr>
              <a:t>.</a:t>
            </a:r>
            <a:endParaRPr lang="fr-FR" altLang="zh-CN" sz="1400" dirty="0">
              <a:latin typeface="Arial" panose="020B0604020202020204" pitchFamily="34" charset="0"/>
            </a:endParaRPr>
          </a:p>
          <a:p>
            <a:pPr lvl="0" eaLnBrk="0" fontAlgn="base" hangingPunct="0">
              <a:spcBef>
                <a:spcPct val="0"/>
              </a:spcBef>
              <a:spcAft>
                <a:spcPct val="0"/>
              </a:spcAft>
            </a:pPr>
            <a:endParaRPr lang="fr-FR" altLang="fr-FR" sz="1400" dirty="0">
              <a:latin typeface="Arial" panose="020B0604020202020204" pitchFamily="34" charset="0"/>
            </a:endParaRPr>
          </a:p>
          <a:p>
            <a:pPr lvl="0" eaLnBrk="0" fontAlgn="base" hangingPunct="0">
              <a:spcBef>
                <a:spcPct val="0"/>
              </a:spcBef>
              <a:spcAft>
                <a:spcPct val="0"/>
              </a:spcAft>
            </a:pPr>
            <a:r>
              <a:rPr lang="fr-FR" altLang="fr-FR" sz="1400" dirty="0">
                <a:latin typeface="Arial" panose="020B0604020202020204" pitchFamily="34" charset="0"/>
              </a:rPr>
              <a:t>2 à 3 cadres </a:t>
            </a:r>
            <a:r>
              <a:rPr lang="fr-FR" altLang="fr-FR" sz="1400" dirty="0" smtClean="0">
                <a:latin typeface="Arial" panose="020B0604020202020204" pitchFamily="34" charset="0"/>
              </a:rPr>
              <a:t>MASA (DRAAF + EPL) retenus </a:t>
            </a:r>
            <a:r>
              <a:rPr lang="fr-FR" altLang="fr-FR" sz="1400" dirty="0">
                <a:latin typeface="Arial" panose="020B0604020202020204" pitchFamily="34" charset="0"/>
              </a:rPr>
              <a:t>chaque année.</a:t>
            </a:r>
            <a:r>
              <a:rPr kumimoji="0" lang="fr-FR" altLang="zh-CN" sz="1400" b="0" i="0" u="none" strike="noStrike" cap="none" normalizeH="0" baseline="0" dirty="0" smtClean="0">
                <a:ln>
                  <a:noFill/>
                </a:ln>
                <a:solidFill>
                  <a:schemeClr val="tx1"/>
                </a:solidFill>
                <a:effectLst/>
                <a:latin typeface="Arial" panose="020B0604020202020204" pitchFamily="34" charset="0"/>
              </a:rPr>
              <a:t/>
            </a:r>
            <a:br>
              <a:rPr kumimoji="0" lang="fr-FR" altLang="zh-CN" sz="1400" b="0" i="0" u="none" strike="noStrike" cap="none" normalizeH="0" baseline="0" dirty="0" smtClean="0">
                <a:ln>
                  <a:noFill/>
                </a:ln>
                <a:solidFill>
                  <a:schemeClr val="tx1"/>
                </a:solidFill>
                <a:effectLst/>
                <a:latin typeface="Arial" panose="020B0604020202020204" pitchFamily="34" charset="0"/>
              </a:rPr>
            </a:br>
            <a:r>
              <a:rPr kumimoji="0" lang="fr-FR" altLang="zh-CN" sz="1400" b="0" i="0" u="none" strike="noStrike" cap="none" normalizeH="0" baseline="0" dirty="0" smtClean="0">
                <a:ln>
                  <a:noFill/>
                </a:ln>
                <a:solidFill>
                  <a:schemeClr val="tx1"/>
                </a:solidFill>
                <a:effectLst/>
                <a:latin typeface="Arial" panose="020B0604020202020204" pitchFamily="34" charset="0"/>
              </a:rPr>
              <a:t/>
            </a:r>
            <a:br>
              <a:rPr kumimoji="0" lang="fr-FR" altLang="zh-CN" sz="1400" b="0" i="0" u="none" strike="noStrike" cap="none" normalizeH="0" baseline="0" dirty="0" smtClean="0">
                <a:ln>
                  <a:noFill/>
                </a:ln>
                <a:solidFill>
                  <a:schemeClr val="tx1"/>
                </a:solidFill>
                <a:effectLst/>
                <a:latin typeface="Arial" panose="020B0604020202020204" pitchFamily="34" charset="0"/>
              </a:rPr>
            </a:br>
            <a:r>
              <a:rPr kumimoji="0" lang="fr-FR" altLang="zh-CN" sz="1400" b="1" i="0" u="sng" strike="noStrike" cap="none" normalizeH="0" baseline="0" dirty="0" smtClean="0">
                <a:ln>
                  <a:noFill/>
                </a:ln>
                <a:solidFill>
                  <a:srgbClr val="000066"/>
                </a:solidFill>
                <a:effectLst/>
                <a:latin typeface="Arial" panose="020B0604020202020204" pitchFamily="34" charset="0"/>
              </a:rPr>
              <a:t>Lien inscription</a:t>
            </a:r>
            <a:r>
              <a:rPr kumimoji="0" lang="fr-FR" altLang="zh-CN" sz="1400" b="1" i="0" u="none" strike="noStrike" cap="none" normalizeH="0" baseline="0" dirty="0" smtClean="0">
                <a:ln>
                  <a:noFill/>
                </a:ln>
                <a:solidFill>
                  <a:srgbClr val="000066"/>
                </a:solidFill>
                <a:effectLst/>
                <a:latin typeface="Arial" panose="020B0604020202020204" pitchFamily="34" charset="0"/>
              </a:rPr>
              <a:t> : </a:t>
            </a:r>
            <a:r>
              <a:rPr kumimoji="0" lang="fr-FR" altLang="zh-CN" sz="1400" b="1" i="0" u="none" strike="noStrike" cap="none" normalizeH="0" baseline="0" dirty="0" smtClean="0">
                <a:ln>
                  <a:noFill/>
                </a:ln>
                <a:solidFill>
                  <a:srgbClr val="000066"/>
                </a:solidFill>
                <a:effectLst/>
                <a:latin typeface="Arial" panose="020B0604020202020204" pitchFamily="34" charset="0"/>
                <a:hlinkClick r:id="rId2"/>
              </a:rPr>
              <a:t>https://www.demarches-simplifiees.fr/commencer/demande-d-inscription-cap-management-promotion-7</a:t>
            </a:r>
            <a:r>
              <a:rPr kumimoji="0" lang="fr-FR" altLang="zh-CN" sz="1400" b="0" i="0" u="none" strike="noStrike" cap="none" normalizeH="0" baseline="0" dirty="0" smtClean="0">
                <a:ln>
                  <a:noFill/>
                </a:ln>
                <a:solidFill>
                  <a:srgbClr val="000066"/>
                </a:solidFill>
                <a:effectLst/>
                <a:latin typeface="Arial" panose="020B0604020202020204" pitchFamily="34" charset="0"/>
              </a:rPr>
              <a:t/>
            </a:r>
            <a:br>
              <a:rPr kumimoji="0" lang="fr-FR" altLang="zh-CN" sz="1400" b="0" i="0" u="none" strike="noStrike" cap="none" normalizeH="0" baseline="0" dirty="0" smtClean="0">
                <a:ln>
                  <a:noFill/>
                </a:ln>
                <a:solidFill>
                  <a:srgbClr val="000066"/>
                </a:solidFill>
                <a:effectLst/>
                <a:latin typeface="Arial" panose="020B0604020202020204" pitchFamily="34" charset="0"/>
              </a:rPr>
            </a:br>
            <a:r>
              <a:rPr kumimoji="0" lang="fr-FR" altLang="zh-CN" sz="1400" b="0" i="0" u="none" strike="noStrike" cap="none" normalizeH="0" baseline="0" dirty="0" smtClean="0">
                <a:ln>
                  <a:noFill/>
                </a:ln>
                <a:solidFill>
                  <a:schemeClr val="tx1"/>
                </a:solidFill>
                <a:effectLst/>
                <a:latin typeface="Arial" panose="020B0604020202020204" pitchFamily="34" charset="0"/>
              </a:rPr>
              <a:t/>
            </a:r>
            <a:br>
              <a:rPr kumimoji="0" lang="fr-FR" altLang="zh-CN" sz="1400" b="0" i="0" u="none" strike="noStrike" cap="none" normalizeH="0" baseline="0" dirty="0" smtClean="0">
                <a:ln>
                  <a:noFill/>
                </a:ln>
                <a:solidFill>
                  <a:schemeClr val="tx1"/>
                </a:solidFill>
                <a:effectLst/>
                <a:latin typeface="Arial" panose="020B0604020202020204" pitchFamily="34" charset="0"/>
              </a:rPr>
            </a:br>
            <a:r>
              <a:rPr kumimoji="0" lang="fr-FR" altLang="zh-CN" sz="1400" b="0" i="0" u="none" strike="noStrike" cap="none" normalizeH="0" baseline="0" dirty="0" smtClean="0">
                <a:ln>
                  <a:noFill/>
                </a:ln>
                <a:solidFill>
                  <a:schemeClr val="tx1"/>
                </a:solidFill>
                <a:effectLst/>
                <a:latin typeface="Arial" panose="020B0604020202020204" pitchFamily="34" charset="0"/>
              </a:rPr>
              <a:t>Les inscriptions sont à effectuer</a:t>
            </a:r>
            <a:r>
              <a:rPr kumimoji="0" lang="fr-FR" altLang="zh-CN" sz="1400" b="0" i="0" u="none" strike="noStrike" cap="none" normalizeH="0" baseline="0" dirty="0" smtClean="0">
                <a:ln>
                  <a:noFill/>
                </a:ln>
                <a:solidFill>
                  <a:srgbClr val="3333FF"/>
                </a:solidFill>
                <a:effectLst/>
                <a:latin typeface="Arial" panose="020B0604020202020204" pitchFamily="34" charset="0"/>
              </a:rPr>
              <a:t> </a:t>
            </a:r>
            <a:r>
              <a:rPr kumimoji="0" lang="fr-FR" altLang="zh-CN" sz="1400" b="0" i="0" u="none" strike="noStrike" cap="none" normalizeH="0" baseline="0" dirty="0" smtClean="0">
                <a:ln>
                  <a:noFill/>
                </a:ln>
                <a:solidFill>
                  <a:schemeClr val="tx1"/>
                </a:solidFill>
                <a:effectLst/>
                <a:latin typeface="Arial" panose="020B0604020202020204" pitchFamily="34" charset="0"/>
              </a:rPr>
              <a:t>jusqu'au </a:t>
            </a:r>
            <a:r>
              <a:rPr kumimoji="0" lang="fr-FR" altLang="zh-CN" sz="1400" b="1" i="0" u="sng" strike="noStrike" cap="none" normalizeH="0" baseline="0" dirty="0" smtClean="0">
                <a:ln>
                  <a:noFill/>
                </a:ln>
                <a:solidFill>
                  <a:schemeClr val="tx1"/>
                </a:solidFill>
                <a:effectLst/>
                <a:latin typeface="Arial" panose="020B0604020202020204" pitchFamily="34" charset="0"/>
              </a:rPr>
              <a:t>22 septembre 2023 (inclus)</a:t>
            </a:r>
            <a:r>
              <a:rPr kumimoji="0" lang="fr-FR" altLang="zh-CN" sz="1400" b="1" i="0" u="none" strike="noStrike" cap="none" normalizeH="0" baseline="0" dirty="0" smtClean="0">
                <a:ln>
                  <a:noFill/>
                </a:ln>
                <a:solidFill>
                  <a:schemeClr val="tx1"/>
                </a:solidFill>
                <a:effectLst/>
                <a:latin typeface="Arial" panose="020B0604020202020204" pitchFamily="34" charset="0"/>
              </a:rPr>
              <a:t>. </a:t>
            </a:r>
            <a:r>
              <a:rPr kumimoji="0" lang="fr-FR" altLang="zh-CN" sz="1400" b="0" i="0" u="none" strike="noStrike" cap="none" normalizeH="0" baseline="0" dirty="0" smtClean="0">
                <a:ln>
                  <a:noFill/>
                </a:ln>
                <a:solidFill>
                  <a:schemeClr val="tx1"/>
                </a:solidFill>
                <a:effectLst/>
                <a:latin typeface="Arial" panose="020B0604020202020204" pitchFamily="34" charset="0"/>
              </a:rPr>
              <a:t/>
            </a:r>
            <a:br>
              <a:rPr kumimoji="0" lang="fr-FR" altLang="zh-CN" sz="1400" b="0" i="0" u="none" strike="noStrike" cap="none" normalizeH="0" baseline="0" dirty="0" smtClean="0">
                <a:ln>
                  <a:noFill/>
                </a:ln>
                <a:solidFill>
                  <a:schemeClr val="tx1"/>
                </a:solidFill>
                <a:effectLst/>
                <a:latin typeface="Arial" panose="020B0604020202020204" pitchFamily="34" charset="0"/>
              </a:rPr>
            </a:br>
            <a:r>
              <a:rPr kumimoji="0" lang="fr-FR" altLang="zh-CN" sz="1400" b="0" i="0" u="none" strike="noStrike" cap="none" normalizeH="0" baseline="0" dirty="0" smtClean="0">
                <a:ln>
                  <a:noFill/>
                </a:ln>
                <a:solidFill>
                  <a:schemeClr val="tx1"/>
                </a:solidFill>
                <a:effectLst/>
                <a:latin typeface="Arial" panose="020B0604020202020204" pitchFamily="34" charset="0"/>
              </a:rPr>
              <a:t/>
            </a:r>
            <a:br>
              <a:rPr kumimoji="0" lang="fr-FR" altLang="zh-CN" sz="1400" b="0" i="0" u="none" strike="noStrike" cap="none" normalizeH="0" baseline="0" dirty="0" smtClean="0">
                <a:ln>
                  <a:noFill/>
                </a:ln>
                <a:solidFill>
                  <a:schemeClr val="tx1"/>
                </a:solidFill>
                <a:effectLst/>
                <a:latin typeface="Arial" panose="020B0604020202020204" pitchFamily="34" charset="0"/>
              </a:rPr>
            </a:br>
            <a:r>
              <a:rPr kumimoji="0" lang="fr-FR" altLang="zh-CN" sz="1400" b="0" i="0" u="none" strike="noStrike" cap="none" normalizeH="0" baseline="0" dirty="0" smtClean="0">
                <a:ln>
                  <a:noFill/>
                </a:ln>
                <a:solidFill>
                  <a:schemeClr val="tx1"/>
                </a:solidFill>
                <a:effectLst/>
                <a:latin typeface="Arial" panose="020B0604020202020204" pitchFamily="34" charset="0"/>
              </a:rPr>
              <a:t>La plateforme RH, et plus particulièrement Madame Monique FREMION, est à votre disposition pour répondre à toute question sur ce parcours ou ses modalités d'inscription, à l'adresse :</a:t>
            </a:r>
            <a:br>
              <a:rPr kumimoji="0" lang="fr-FR" altLang="zh-CN" sz="1400" b="0" i="0" u="none" strike="noStrike" cap="none" normalizeH="0" baseline="0" dirty="0" smtClean="0">
                <a:ln>
                  <a:noFill/>
                </a:ln>
                <a:solidFill>
                  <a:schemeClr val="tx1"/>
                </a:solidFill>
                <a:effectLst/>
                <a:latin typeface="Arial" panose="020B0604020202020204" pitchFamily="34" charset="0"/>
              </a:rPr>
            </a:br>
            <a:r>
              <a:rPr kumimoji="0" lang="fr-FR" altLang="zh-CN" sz="1400" b="1" i="0" u="none" strike="noStrike" cap="none" normalizeH="0" baseline="0" dirty="0" smtClean="0">
                <a:ln>
                  <a:noFill/>
                </a:ln>
                <a:solidFill>
                  <a:schemeClr val="tx1"/>
                </a:solidFill>
                <a:effectLst/>
                <a:latin typeface="Arial" panose="020B0604020202020204" pitchFamily="34" charset="0"/>
                <a:hlinkClick r:id="rId3"/>
              </a:rPr>
              <a:t>plate-forme-rh-formation@auvergne-rhone-alpes.gouv.fr</a:t>
            </a:r>
            <a:r>
              <a:rPr kumimoji="0" lang="fr-FR" altLang="zh-CN" sz="1400" b="1" i="0" u="none" strike="noStrike" cap="none" normalizeH="0" baseline="0" dirty="0" smtClean="0">
                <a:ln>
                  <a:noFill/>
                </a:ln>
                <a:solidFill>
                  <a:schemeClr val="tx1"/>
                </a:solidFill>
                <a:effectLst/>
                <a:latin typeface="Arial" panose="020B0604020202020204" pitchFamily="34" charset="0"/>
              </a:rPr>
              <a:t>.</a:t>
            </a:r>
            <a:r>
              <a:rPr kumimoji="0" lang="fr-FR" altLang="zh-CN" sz="1400" b="0" i="0" u="none" strike="noStrike" cap="none" normalizeH="0" baseline="0" dirty="0" smtClean="0">
                <a:ln>
                  <a:noFill/>
                </a:ln>
                <a:solidFill>
                  <a:schemeClr val="tx1"/>
                </a:solidFill>
                <a:effectLst/>
                <a:latin typeface="Arial" panose="020B0604020202020204" pitchFamily="34" charset="0"/>
              </a:rPr>
              <a:t/>
            </a:r>
            <a:br>
              <a:rPr kumimoji="0" lang="fr-FR" altLang="zh-CN" sz="1400" b="0" i="0" u="none" strike="noStrike" cap="none" normalizeH="0" baseline="0" dirty="0" smtClean="0">
                <a:ln>
                  <a:noFill/>
                </a:ln>
                <a:solidFill>
                  <a:schemeClr val="tx1"/>
                </a:solidFill>
                <a:effectLst/>
                <a:latin typeface="Arial" panose="020B0604020202020204" pitchFamily="34" charset="0"/>
              </a:rPr>
            </a:br>
            <a:r>
              <a:rPr kumimoji="0" lang="fr-FR" altLang="zh-CN" sz="1400" b="0" i="0" u="none" strike="noStrike" cap="none" normalizeH="0" baseline="0" dirty="0" smtClean="0">
                <a:ln>
                  <a:noFill/>
                </a:ln>
                <a:solidFill>
                  <a:schemeClr val="tx1"/>
                </a:solidFill>
                <a:effectLst/>
                <a:latin typeface="Arial" panose="020B0604020202020204" pitchFamily="34" charset="0"/>
              </a:rPr>
              <a:t/>
            </a:r>
            <a:br>
              <a:rPr kumimoji="0" lang="fr-FR" altLang="zh-CN" sz="1400" b="0" i="0" u="none" strike="noStrike" cap="none" normalizeH="0" baseline="0" dirty="0" smtClean="0">
                <a:ln>
                  <a:noFill/>
                </a:ln>
                <a:solidFill>
                  <a:schemeClr val="tx1"/>
                </a:solidFill>
                <a:effectLst/>
                <a:latin typeface="Arial" panose="020B0604020202020204" pitchFamily="34" charset="0"/>
              </a:rPr>
            </a:br>
            <a:r>
              <a:rPr kumimoji="0" lang="fr-FR" altLang="zh-CN" sz="1400" b="0" i="0" u="none" strike="noStrike" cap="none" normalizeH="0" baseline="0" dirty="0" smtClean="0">
                <a:ln>
                  <a:noFill/>
                </a:ln>
                <a:solidFill>
                  <a:schemeClr val="tx1"/>
                </a:solidFill>
                <a:effectLst/>
                <a:latin typeface="Arial" panose="020B0604020202020204" pitchFamily="34" charset="0"/>
              </a:rPr>
              <a:t>Le </a:t>
            </a:r>
            <a:r>
              <a:rPr kumimoji="0" lang="fr-FR" altLang="zh-CN" sz="1400" b="1" i="0" u="none" strike="noStrike" cap="none" normalizeH="0" baseline="0" dirty="0" smtClean="0">
                <a:ln>
                  <a:noFill/>
                </a:ln>
                <a:solidFill>
                  <a:schemeClr val="tx1"/>
                </a:solidFill>
                <a:effectLst/>
                <a:latin typeface="Arial" panose="020B0604020202020204" pitchFamily="34" charset="0"/>
              </a:rPr>
              <a:t>séminaire d'ouverture de la promotion 7 aura lieu la journée du mardi 5 décembre 2023</a:t>
            </a:r>
            <a:r>
              <a:rPr kumimoji="0" lang="fr-FR" altLang="zh-CN" sz="14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1759803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261613" y="699542"/>
            <a:ext cx="8521146" cy="4608512"/>
          </a:xfrm>
        </p:spPr>
        <p:txBody>
          <a:bodyPr/>
          <a:lstStyle/>
          <a:p>
            <a:r>
              <a:rPr lang="fr-FR" sz="1600" dirty="0" smtClean="0"/>
              <a:t>En </a:t>
            </a:r>
            <a:r>
              <a:rPr lang="fr-FR" sz="1600" dirty="0"/>
              <a:t>cas de </a:t>
            </a:r>
            <a:r>
              <a:rPr lang="fr-FR" sz="1600" b="1" dirty="0"/>
              <a:t>départ ou d’arrivée </a:t>
            </a:r>
            <a:r>
              <a:rPr lang="fr-FR" sz="1600" dirty="0"/>
              <a:t>d’un/e </a:t>
            </a:r>
            <a:r>
              <a:rPr lang="fr-FR" sz="1600" u="sng" dirty="0"/>
              <a:t>nouveau/elle RLF</a:t>
            </a:r>
            <a:r>
              <a:rPr lang="fr-FR" sz="1600" dirty="0"/>
              <a:t>, l’EPL doit : </a:t>
            </a:r>
          </a:p>
          <a:p>
            <a:pPr marL="171450" indent="-171450">
              <a:buFontTx/>
              <a:buChar char="-"/>
            </a:pPr>
            <a:r>
              <a:rPr lang="fr-FR" sz="1600" dirty="0"/>
              <a:t>informer la DRFC par mail </a:t>
            </a:r>
            <a:endParaRPr lang="fr-FR" sz="1600" dirty="0" smtClean="0"/>
          </a:p>
          <a:p>
            <a:pPr marL="171450" indent="-171450">
              <a:buFontTx/>
              <a:buChar char="-"/>
            </a:pPr>
            <a:r>
              <a:rPr lang="fr-FR" sz="1600" dirty="0" smtClean="0"/>
              <a:t>demander </a:t>
            </a:r>
            <a:r>
              <a:rPr lang="fr-FR" sz="1600" dirty="0"/>
              <a:t>la suppression d’habilitation </a:t>
            </a:r>
            <a:r>
              <a:rPr lang="fr-FR" sz="1600" dirty="0" err="1"/>
              <a:t>RenoiRH</a:t>
            </a:r>
            <a:r>
              <a:rPr lang="fr-FR" sz="1600" dirty="0"/>
              <a:t> Formation pour le partant</a:t>
            </a:r>
          </a:p>
          <a:p>
            <a:pPr marL="171450" indent="-171450">
              <a:buFontTx/>
              <a:buChar char="-"/>
            </a:pPr>
            <a:r>
              <a:rPr lang="fr-FR" sz="1600" dirty="0"/>
              <a:t>Demander </a:t>
            </a:r>
            <a:r>
              <a:rPr lang="fr-FR" sz="1600" b="1" dirty="0"/>
              <a:t>l’habilitation </a:t>
            </a:r>
            <a:r>
              <a:rPr lang="fr-FR" sz="1600" b="1" dirty="0" err="1"/>
              <a:t>RenoiRH</a:t>
            </a:r>
            <a:r>
              <a:rPr lang="fr-FR" sz="1600" b="1" dirty="0"/>
              <a:t> Formation pour </a:t>
            </a:r>
            <a:r>
              <a:rPr lang="fr-FR" sz="1600" b="1" dirty="0" smtClean="0"/>
              <a:t>l’arrivant.</a:t>
            </a:r>
          </a:p>
          <a:p>
            <a:pPr marL="171450" indent="-171450">
              <a:buFontTx/>
              <a:buChar char="-"/>
            </a:pPr>
            <a:endParaRPr lang="fr-FR" sz="1600" dirty="0"/>
          </a:p>
          <a:p>
            <a:r>
              <a:rPr lang="fr-FR" sz="1600" u="sng" dirty="0"/>
              <a:t>Animation et professionnalisation du réseau des RLF </a:t>
            </a:r>
            <a:r>
              <a:rPr lang="fr-FR" sz="1600" dirty="0" smtClean="0"/>
              <a:t>:</a:t>
            </a:r>
          </a:p>
          <a:p>
            <a:r>
              <a:rPr lang="fr-FR" sz="1600" dirty="0" smtClean="0"/>
              <a:t>-  Visio d’accueil des nouveaux RLF : </a:t>
            </a:r>
            <a:r>
              <a:rPr lang="fr-FR" sz="1600" dirty="0" smtClean="0">
                <a:solidFill>
                  <a:srgbClr val="FF0000"/>
                </a:solidFill>
              </a:rPr>
              <a:t>14 septembre 9h ;</a:t>
            </a:r>
            <a:endParaRPr lang="fr-FR" sz="1600" dirty="0">
              <a:solidFill>
                <a:srgbClr val="FF0000"/>
              </a:solidFill>
            </a:endParaRPr>
          </a:p>
          <a:p>
            <a:r>
              <a:rPr lang="fr-FR" sz="1600" dirty="0" smtClean="0"/>
              <a:t>- Visio tout au long de l’année avec actualités et </a:t>
            </a:r>
            <a:r>
              <a:rPr lang="fr-FR" sz="1600" dirty="0"/>
              <a:t>questions-réponses </a:t>
            </a:r>
            <a:r>
              <a:rPr lang="fr-FR" sz="1600" dirty="0" smtClean="0"/>
              <a:t>: </a:t>
            </a:r>
            <a:r>
              <a:rPr lang="fr-FR" sz="1600" dirty="0">
                <a:solidFill>
                  <a:srgbClr val="FF0000"/>
                </a:solidFill>
              </a:rPr>
              <a:t>21 septembre </a:t>
            </a:r>
            <a:r>
              <a:rPr lang="fr-FR" sz="1600" dirty="0" smtClean="0"/>
              <a:t>;</a:t>
            </a:r>
          </a:p>
          <a:p>
            <a:r>
              <a:rPr lang="fr-FR" sz="1600" dirty="0" smtClean="0"/>
              <a:t>- Séminaire en présentiel à la fin de l’année scolaire ;</a:t>
            </a:r>
            <a:endParaRPr lang="fr-FR" sz="1600" dirty="0"/>
          </a:p>
          <a:p>
            <a:endParaRPr lang="fr-FR" sz="1600" dirty="0" smtClean="0"/>
          </a:p>
          <a:p>
            <a:r>
              <a:rPr lang="fr-FR" sz="1600" u="sng" dirty="0" smtClean="0">
                <a:solidFill>
                  <a:srgbClr val="FF0000"/>
                </a:solidFill>
              </a:rPr>
              <a:t>Créer une adresse de messagerie fonctionnelle RLF par EPL</a:t>
            </a:r>
            <a:r>
              <a:rPr lang="fr-FR" sz="1600" dirty="0" smtClean="0">
                <a:solidFill>
                  <a:srgbClr val="FF0000"/>
                </a:solidFill>
              </a:rPr>
              <a:t> </a:t>
            </a:r>
            <a:r>
              <a:rPr lang="fr-FR" sz="1600" dirty="0" smtClean="0"/>
              <a:t>sous la forme (BALF) :</a:t>
            </a:r>
          </a:p>
          <a:p>
            <a:r>
              <a:rPr lang="fr-FR" sz="1600" dirty="0" smtClean="0"/>
              <a:t>	rlf.epl-nomdel’EPL@educagri.fr</a:t>
            </a:r>
            <a:endParaRPr lang="fr-FR" sz="1600" dirty="0"/>
          </a:p>
          <a:p>
            <a:r>
              <a:rPr lang="fr-FR" sz="1600" dirty="0" smtClean="0"/>
              <a:t>Un tableau sera transmis pour que vous complétiez les noms de vos BALF</a:t>
            </a:r>
            <a:endParaRPr lang="fr-FR" sz="1600" dirty="0"/>
          </a:p>
          <a:p>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25</a:t>
            </a:fld>
            <a:endParaRPr lang="fr-FR" dirty="0"/>
          </a:p>
        </p:txBody>
      </p:sp>
      <p:sp>
        <p:nvSpPr>
          <p:cNvPr id="8" name="Titre 9"/>
          <p:cNvSpPr>
            <a:spLocks noGrp="1"/>
          </p:cNvSpPr>
          <p:nvPr>
            <p:ph type="title"/>
          </p:nvPr>
        </p:nvSpPr>
        <p:spPr>
          <a:xfrm>
            <a:off x="1475656" y="56381"/>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LE RESEAU DE RESPONSABLES </a:t>
            </a:r>
            <a:r>
              <a:rPr lang="fr-FR" sz="1600" dirty="0"/>
              <a:t>LOCAUX DE FORMATION EN EPL</a:t>
            </a:r>
            <a:endParaRPr lang="fr-FR" sz="1600" b="1" dirty="0">
              <a:solidFill>
                <a:schemeClr val="tx1"/>
              </a:solidFill>
            </a:endParaRPr>
          </a:p>
        </p:txBody>
      </p:sp>
    </p:spTree>
    <p:extLst>
      <p:ext uri="{BB962C8B-B14F-4D97-AF65-F5344CB8AC3E}">
        <p14:creationId xmlns:p14="http://schemas.microsoft.com/office/powerpoint/2010/main" val="2322039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771550"/>
            <a:ext cx="8244448" cy="4011950"/>
          </a:xfrm>
        </p:spPr>
        <p:txBody>
          <a:bodyPr/>
          <a:lstStyle/>
          <a:p>
            <a:pPr marL="285750" indent="-285750">
              <a:buFontTx/>
              <a:buChar char="-"/>
            </a:pPr>
            <a:r>
              <a:rPr lang="fr-FR" sz="1600" b="1" dirty="0" smtClean="0"/>
              <a:t>Valider les demandes de formation régulièrement</a:t>
            </a:r>
            <a:r>
              <a:rPr lang="fr-FR" sz="1600" dirty="0" smtClean="0"/>
              <a:t> dans </a:t>
            </a:r>
            <a:r>
              <a:rPr lang="fr-FR" sz="1600" dirty="0" err="1" smtClean="0"/>
              <a:t>RenoiRH</a:t>
            </a:r>
            <a:r>
              <a:rPr lang="fr-FR" sz="1600" dirty="0" smtClean="0"/>
              <a:t>.</a:t>
            </a:r>
          </a:p>
          <a:p>
            <a:pPr marL="285750" indent="-285750">
              <a:buFontTx/>
              <a:buChar char="-"/>
            </a:pPr>
            <a:r>
              <a:rPr lang="fr-FR" sz="1600" dirty="0" smtClean="0"/>
              <a:t>Générer </a:t>
            </a:r>
            <a:r>
              <a:rPr lang="fr-FR" sz="1600" b="1" dirty="0" smtClean="0"/>
              <a:t>la Requête </a:t>
            </a:r>
            <a:r>
              <a:rPr lang="fr-FR" sz="1600" b="1" dirty="0"/>
              <a:t>XZPIC010 - Demandes de formation self non </a:t>
            </a:r>
            <a:r>
              <a:rPr lang="fr-FR" sz="1600" b="1" dirty="0" err="1"/>
              <a:t>valid</a:t>
            </a:r>
            <a:r>
              <a:rPr lang="fr-FR" sz="1600" b="1" dirty="0"/>
              <a:t>  </a:t>
            </a:r>
            <a:r>
              <a:rPr lang="fr-FR" sz="1600" dirty="0" smtClean="0"/>
              <a:t>pour vérifier s’il y a des demandes en attente de validation par le supérieur hiérarchique.</a:t>
            </a:r>
          </a:p>
          <a:p>
            <a:pPr marL="285750" indent="-285750">
              <a:buFontTx/>
              <a:buChar char="-"/>
            </a:pPr>
            <a:r>
              <a:rPr lang="fr-FR" sz="1600" b="1" dirty="0" smtClean="0"/>
              <a:t>Principes de transmission des fiches d’inscription </a:t>
            </a:r>
            <a:r>
              <a:rPr lang="fr-FR" sz="1600" dirty="0" smtClean="0"/>
              <a:t>lorsque l’agent n’a pas accès au Self Mobile : </a:t>
            </a:r>
          </a:p>
          <a:p>
            <a:r>
              <a:rPr lang="fr-FR" sz="1600" b="1" dirty="0" smtClean="0"/>
              <a:t> =&gt; Ne transmettre à la DRFCP que les formations commençant par R.</a:t>
            </a:r>
          </a:p>
          <a:p>
            <a:pPr lvl="1" indent="0">
              <a:buNone/>
            </a:pPr>
            <a:r>
              <a:rPr lang="fr-FR" sz="1500" dirty="0" smtClean="0"/>
              <a:t>* R63 car la DRFCP </a:t>
            </a:r>
            <a:r>
              <a:rPr lang="fr-FR" sz="1500" dirty="0" err="1" smtClean="0"/>
              <a:t>AuRA</a:t>
            </a:r>
            <a:r>
              <a:rPr lang="fr-FR" sz="1500" dirty="0" smtClean="0"/>
              <a:t> est la </a:t>
            </a:r>
            <a:r>
              <a:rPr lang="fr-FR" sz="1400" dirty="0" smtClean="0"/>
              <a:t>Structure Organisatrice (SO) </a:t>
            </a:r>
            <a:r>
              <a:rPr lang="fr-FR" sz="1500" dirty="0" smtClean="0"/>
              <a:t>.</a:t>
            </a:r>
          </a:p>
          <a:p>
            <a:pPr lvl="1" indent="0">
              <a:buNone/>
            </a:pPr>
            <a:r>
              <a:rPr lang="fr-FR" sz="1500" dirty="0" smtClean="0"/>
              <a:t>* </a:t>
            </a:r>
            <a:r>
              <a:rPr lang="fr-FR" sz="1500" dirty="0" err="1" smtClean="0"/>
              <a:t>Rxx</a:t>
            </a:r>
            <a:r>
              <a:rPr lang="fr-FR" sz="1500" dirty="0" smtClean="0"/>
              <a:t> (autre région) pour demander la prise en charge par la DRFCP </a:t>
            </a:r>
            <a:r>
              <a:rPr lang="fr-FR" sz="1500" dirty="0" err="1" smtClean="0"/>
              <a:t>AuRA</a:t>
            </a:r>
            <a:r>
              <a:rPr lang="fr-FR" sz="1500" dirty="0" smtClean="0"/>
              <a:t> des frais de déplacement de l’agent en cas d’inscription à une formation organisée par la DRFCP d’une autre région (uniquement pour agents Etat).</a:t>
            </a:r>
          </a:p>
          <a:p>
            <a:r>
              <a:rPr lang="fr-FR" sz="1600" dirty="0" smtClean="0"/>
              <a:t>=&gt; Les fiches d’inscriptions aux </a:t>
            </a:r>
            <a:r>
              <a:rPr lang="fr-FR" sz="1600" b="1" dirty="0" smtClean="0"/>
              <a:t>formations commençant par </a:t>
            </a:r>
            <a:r>
              <a:rPr lang="fr-FR" sz="1600" dirty="0" smtClean="0"/>
              <a:t>N doivent être transmises à la Structure </a:t>
            </a:r>
            <a:r>
              <a:rPr lang="fr-FR" sz="1600" dirty="0"/>
              <a:t>O</a:t>
            </a:r>
            <a:r>
              <a:rPr lang="fr-FR" sz="1600" dirty="0" smtClean="0"/>
              <a:t>rganisatrice (faire une recherche sur le site FORMCO pour trouver le nom de la SO et le contact).</a:t>
            </a:r>
            <a:endParaRPr lang="fr-FR" sz="1600" dirty="0"/>
          </a:p>
          <a:p>
            <a:endParaRPr lang="fr-FR" sz="1600" dirty="0">
              <a:solidFill>
                <a:schemeClr val="bg2"/>
              </a:solidFill>
            </a:endParaRPr>
          </a:p>
          <a:p>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26</a:t>
            </a:fld>
            <a:endParaRPr lang="fr-FR" dirty="0"/>
          </a:p>
        </p:txBody>
      </p:sp>
      <p:sp>
        <p:nvSpPr>
          <p:cNvPr id="8" name="Titre 9"/>
          <p:cNvSpPr>
            <a:spLocks noGrp="1"/>
          </p:cNvSpPr>
          <p:nvPr>
            <p:ph type="title"/>
          </p:nvPr>
        </p:nvSpPr>
        <p:spPr>
          <a:xfrm>
            <a:off x="1475656" y="123478"/>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RENOIR RH FORMATION</a:t>
            </a:r>
            <a:endParaRPr lang="fr-FR" sz="1600" b="1" dirty="0">
              <a:solidFill>
                <a:schemeClr val="tx1"/>
              </a:solidFill>
            </a:endParaRPr>
          </a:p>
        </p:txBody>
      </p:sp>
    </p:spTree>
    <p:extLst>
      <p:ext uri="{BB962C8B-B14F-4D97-AF65-F5344CB8AC3E}">
        <p14:creationId xmlns:p14="http://schemas.microsoft.com/office/powerpoint/2010/main" val="11047363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A5FFB3-0E9F-4022-9107-493968A47875}"/>
              </a:ext>
            </a:extLst>
          </p:cNvPr>
          <p:cNvSpPr>
            <a:spLocks noGrp="1"/>
          </p:cNvSpPr>
          <p:nvPr>
            <p:ph type="title"/>
          </p:nvPr>
        </p:nvSpPr>
        <p:spPr>
          <a:xfrm>
            <a:off x="1081417" y="134483"/>
            <a:ext cx="8062583" cy="389585"/>
          </a:xfrm>
        </p:spPr>
        <p:txBody>
          <a:bodyPr>
            <a:normAutofit fontScale="90000"/>
          </a:bodyPr>
          <a:lstStyle/>
          <a:p>
            <a:r>
              <a:rPr lang="fr-FR" sz="2100" dirty="0" smtClean="0"/>
              <a:t>Rapport </a:t>
            </a:r>
            <a:r>
              <a:rPr lang="fr-FR" sz="2100" dirty="0"/>
              <a:t>standard XZPIC010 - Demandes de formation self non </a:t>
            </a:r>
            <a:r>
              <a:rPr lang="fr-FR" sz="2100" dirty="0" err="1"/>
              <a:t>valid</a:t>
            </a:r>
            <a:r>
              <a:rPr lang="fr-FR" sz="2100" dirty="0"/>
              <a:t> </a:t>
            </a:r>
          </a:p>
        </p:txBody>
      </p:sp>
      <p:sp>
        <p:nvSpPr>
          <p:cNvPr id="3" name="Espace réservé du contenu 2">
            <a:extLst>
              <a:ext uri="{FF2B5EF4-FFF2-40B4-BE49-F238E27FC236}">
                <a16:creationId xmlns:a16="http://schemas.microsoft.com/office/drawing/2014/main" id="{245DF3F7-B700-4DAD-BAB4-095DBD79FC00}"/>
              </a:ext>
            </a:extLst>
          </p:cNvPr>
          <p:cNvSpPr>
            <a:spLocks noGrp="1"/>
          </p:cNvSpPr>
          <p:nvPr>
            <p:ph idx="1"/>
          </p:nvPr>
        </p:nvSpPr>
        <p:spPr>
          <a:xfrm>
            <a:off x="935443" y="976522"/>
            <a:ext cx="7787933" cy="3656201"/>
          </a:xfrm>
        </p:spPr>
        <p:txBody>
          <a:bodyPr>
            <a:normAutofit/>
          </a:bodyPr>
          <a:lstStyle/>
          <a:p>
            <a:pPr>
              <a:buFont typeface="Wingdings" panose="05000000000000000000" pitchFamily="2" charset="2"/>
              <a:buChar char="Ø"/>
            </a:pPr>
            <a:r>
              <a:rPr lang="fr-FR" sz="1800" dirty="0" smtClean="0">
                <a:latin typeface="+mn-lt"/>
              </a:rPr>
              <a:t>Il</a:t>
            </a:r>
            <a:r>
              <a:rPr lang="fr-FR" sz="1800" b="1" dirty="0" smtClean="0">
                <a:latin typeface="+mn-lt"/>
              </a:rPr>
              <a:t> </a:t>
            </a:r>
            <a:r>
              <a:rPr lang="fr-FR" sz="1800" dirty="0" smtClean="0">
                <a:latin typeface="+mn-lt"/>
              </a:rPr>
              <a:t>donne </a:t>
            </a:r>
            <a:r>
              <a:rPr lang="fr-FR" sz="1800" dirty="0">
                <a:latin typeface="+mn-lt"/>
              </a:rPr>
              <a:t>la liste des demandes Self des agents de son périmètre (en tant que RLF) en attente de validation par le responsable hiérarchique.</a:t>
            </a:r>
          </a:p>
          <a:p>
            <a:pPr>
              <a:buFont typeface="Wingdings" panose="05000000000000000000" pitchFamily="2" charset="2"/>
              <a:buChar char="Ø"/>
            </a:pPr>
            <a:r>
              <a:rPr lang="fr-FR" sz="1800" b="1" dirty="0">
                <a:latin typeface="+mn-lt"/>
              </a:rPr>
              <a:t>Paramètres saisissables : tous sont obligatoires</a:t>
            </a:r>
          </a:p>
          <a:p>
            <a:pPr marL="342900" lvl="1" indent="0">
              <a:buNone/>
            </a:pPr>
            <a:endParaRPr lang="fr-FR" sz="1350" dirty="0"/>
          </a:p>
          <a:p>
            <a:pPr lvl="2">
              <a:buFont typeface="Wingdings" panose="05000000000000000000" pitchFamily="2" charset="2"/>
              <a:buChar char="Ø"/>
            </a:pPr>
            <a:endParaRPr lang="fr-FR" sz="1500" b="1" dirty="0">
              <a:latin typeface="+mn-lt"/>
            </a:endParaRPr>
          </a:p>
        </p:txBody>
      </p:sp>
      <p:sp>
        <p:nvSpPr>
          <p:cNvPr id="36" name="Espace réservé du pied de page 35">
            <a:extLst>
              <a:ext uri="{FF2B5EF4-FFF2-40B4-BE49-F238E27FC236}">
                <a16:creationId xmlns:a16="http://schemas.microsoft.com/office/drawing/2014/main" id="{B9A8880B-E702-419B-B39F-4F2EC0B495AF}"/>
              </a:ext>
            </a:extLst>
          </p:cNvPr>
          <p:cNvSpPr>
            <a:spLocks noGrp="1"/>
          </p:cNvSpPr>
          <p:nvPr>
            <p:ph type="ftr" sz="quarter" idx="11"/>
          </p:nvPr>
        </p:nvSpPr>
        <p:spPr/>
        <p:txBody>
          <a:bodyPr/>
          <a:lstStyle/>
          <a:p>
            <a:r>
              <a:rPr lang="fr-FR" dirty="0"/>
              <a:t>Module </a:t>
            </a:r>
            <a:r>
              <a:rPr lang="fr-FR" dirty="0" smtClean="0"/>
              <a:t>3</a:t>
            </a:r>
            <a:endParaRPr lang="fr-FR" dirty="0"/>
          </a:p>
        </p:txBody>
      </p:sp>
      <p:sp>
        <p:nvSpPr>
          <p:cNvPr id="38" name="ZoneTexte 37">
            <a:extLst>
              <a:ext uri="{FF2B5EF4-FFF2-40B4-BE49-F238E27FC236}">
                <a16:creationId xmlns:a16="http://schemas.microsoft.com/office/drawing/2014/main" id="{A79CFCCB-1F5D-4E77-A563-210676A0CAC9}"/>
              </a:ext>
            </a:extLst>
          </p:cNvPr>
          <p:cNvSpPr txBox="1"/>
          <p:nvPr/>
        </p:nvSpPr>
        <p:spPr>
          <a:xfrm>
            <a:off x="935443" y="618188"/>
            <a:ext cx="3979457" cy="300082"/>
          </a:xfrm>
          <a:prstGeom prst="rect">
            <a:avLst/>
          </a:prstGeom>
          <a:noFill/>
        </p:spPr>
        <p:txBody>
          <a:bodyPr wrap="square" rtlCol="0">
            <a:spAutoFit/>
          </a:bodyPr>
          <a:lstStyle/>
          <a:p>
            <a:r>
              <a:rPr lang="fr-FR" sz="1350" i="1" dirty="0">
                <a:latin typeface="+mj-lt"/>
              </a:rPr>
              <a:t>BI &amp; Reporting – Rapports standards</a:t>
            </a:r>
          </a:p>
        </p:txBody>
      </p:sp>
      <p:sp>
        <p:nvSpPr>
          <p:cNvPr id="40" name="Rectangle : avec coins arrondis en diagonale 39">
            <a:extLst>
              <a:ext uri="{FF2B5EF4-FFF2-40B4-BE49-F238E27FC236}">
                <a16:creationId xmlns:a16="http://schemas.microsoft.com/office/drawing/2014/main" id="{F6D28928-18BD-431E-AD11-837DCB9F9423}"/>
              </a:ext>
            </a:extLst>
          </p:cNvPr>
          <p:cNvSpPr/>
          <p:nvPr/>
        </p:nvSpPr>
        <p:spPr>
          <a:xfrm>
            <a:off x="45720" y="1203532"/>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2 –</a:t>
            </a:r>
            <a:br>
              <a:rPr lang="fr-FR" sz="750" dirty="0">
                <a:solidFill>
                  <a:srgbClr val="00AC8C"/>
                </a:solidFill>
              </a:rPr>
            </a:br>
            <a:r>
              <a:rPr lang="fr-FR" sz="750" dirty="0">
                <a:solidFill>
                  <a:srgbClr val="00AC8C"/>
                </a:solidFill>
              </a:rPr>
              <a:t>extractions directes</a:t>
            </a:r>
            <a:endParaRPr lang="fr-FR" sz="2100" dirty="0">
              <a:solidFill>
                <a:srgbClr val="00AC8C"/>
              </a:solidFill>
            </a:endParaRPr>
          </a:p>
        </p:txBody>
      </p:sp>
      <p:sp>
        <p:nvSpPr>
          <p:cNvPr id="41" name="Rectangle : avec coins arrondis en diagonale 40">
            <a:extLst>
              <a:ext uri="{FF2B5EF4-FFF2-40B4-BE49-F238E27FC236}">
                <a16:creationId xmlns:a16="http://schemas.microsoft.com/office/drawing/2014/main" id="{22BCF035-78ED-4844-8B5D-6652F426E2D2}"/>
              </a:ext>
            </a:extLst>
          </p:cNvPr>
          <p:cNvSpPr/>
          <p:nvPr/>
        </p:nvSpPr>
        <p:spPr>
          <a:xfrm>
            <a:off x="45720" y="2061814"/>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4 –</a:t>
            </a:r>
            <a:br>
              <a:rPr lang="fr-FR" sz="750" dirty="0">
                <a:solidFill>
                  <a:srgbClr val="00AC8C"/>
                </a:solidFill>
              </a:rPr>
            </a:br>
            <a:r>
              <a:rPr lang="fr-FR" sz="750" dirty="0">
                <a:solidFill>
                  <a:srgbClr val="00AC8C"/>
                </a:solidFill>
              </a:rPr>
              <a:t>Rapports standards</a:t>
            </a:r>
          </a:p>
        </p:txBody>
      </p:sp>
      <p:sp>
        <p:nvSpPr>
          <p:cNvPr id="42" name="Rectangle : avec coins arrondis en diagonale 41">
            <a:extLst>
              <a:ext uri="{FF2B5EF4-FFF2-40B4-BE49-F238E27FC236}">
                <a16:creationId xmlns:a16="http://schemas.microsoft.com/office/drawing/2014/main" id="{EB5A92BB-77B0-433C-9D39-C9B54C03A704}"/>
              </a:ext>
            </a:extLst>
          </p:cNvPr>
          <p:cNvSpPr/>
          <p:nvPr/>
        </p:nvSpPr>
        <p:spPr>
          <a:xfrm>
            <a:off x="45720" y="2490955"/>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5 –</a:t>
            </a:r>
            <a:br>
              <a:rPr lang="fr-FR" sz="750" dirty="0">
                <a:solidFill>
                  <a:srgbClr val="00AC8C"/>
                </a:solidFill>
              </a:rPr>
            </a:br>
            <a:r>
              <a:rPr lang="fr-FR" sz="750" dirty="0">
                <a:solidFill>
                  <a:srgbClr val="00AC8C"/>
                </a:solidFill>
              </a:rPr>
              <a:t>Rapports ad-hoc</a:t>
            </a:r>
          </a:p>
        </p:txBody>
      </p:sp>
      <p:sp>
        <p:nvSpPr>
          <p:cNvPr id="22" name="Rectangle : avec coins arrondis en diagonale 21">
            <a:extLst>
              <a:ext uri="{FF2B5EF4-FFF2-40B4-BE49-F238E27FC236}">
                <a16:creationId xmlns:a16="http://schemas.microsoft.com/office/drawing/2014/main" id="{85440E84-C5A6-4093-BFB5-9AB6831C5AC4}"/>
              </a:ext>
            </a:extLst>
          </p:cNvPr>
          <p:cNvSpPr/>
          <p:nvPr/>
        </p:nvSpPr>
        <p:spPr>
          <a:xfrm>
            <a:off x="45720" y="1632673"/>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3 –</a:t>
            </a:r>
            <a:br>
              <a:rPr lang="fr-FR" sz="750" dirty="0">
                <a:solidFill>
                  <a:srgbClr val="00AC8C"/>
                </a:solidFill>
              </a:rPr>
            </a:br>
            <a:r>
              <a:rPr lang="fr-FR" sz="750" dirty="0">
                <a:solidFill>
                  <a:srgbClr val="00AC8C"/>
                </a:solidFill>
              </a:rPr>
              <a:t>accès BI &amp; Reporting</a:t>
            </a:r>
            <a:endParaRPr lang="fr-FR" sz="2100" dirty="0">
              <a:solidFill>
                <a:srgbClr val="00AC8C"/>
              </a:solidFill>
            </a:endParaRPr>
          </a:p>
        </p:txBody>
      </p:sp>
      <p:sp>
        <p:nvSpPr>
          <p:cNvPr id="5" name="Espace réservé du numéro de diapositive 4">
            <a:extLst>
              <a:ext uri="{FF2B5EF4-FFF2-40B4-BE49-F238E27FC236}">
                <a16:creationId xmlns:a16="http://schemas.microsoft.com/office/drawing/2014/main" id="{85BFEC0E-2B65-434F-8DE1-05F434A0D75A}"/>
              </a:ext>
            </a:extLst>
          </p:cNvPr>
          <p:cNvSpPr>
            <a:spLocks noGrp="1"/>
          </p:cNvSpPr>
          <p:nvPr>
            <p:ph type="sldNum" sz="quarter" idx="12"/>
          </p:nvPr>
        </p:nvSpPr>
        <p:spPr/>
        <p:txBody>
          <a:bodyPr/>
          <a:lstStyle/>
          <a:p>
            <a:fld id="{FE954997-C674-43B3-87A7-1C878AE16C45}" type="slidenum">
              <a:rPr lang="fr-FR" smtClean="0"/>
              <a:pPr/>
              <a:t>27</a:t>
            </a:fld>
            <a:endParaRPr lang="fr-FR" dirty="0"/>
          </a:p>
        </p:txBody>
      </p:sp>
      <p:sp>
        <p:nvSpPr>
          <p:cNvPr id="15" name="Rectangle : avec coins arrondis en diagonale 21">
            <a:extLst>
              <a:ext uri="{FF2B5EF4-FFF2-40B4-BE49-F238E27FC236}">
                <a16:creationId xmlns:a16="http://schemas.microsoft.com/office/drawing/2014/main" id="{85440E84-C5A6-4093-BFB5-9AB6831C5AC4}"/>
              </a:ext>
            </a:extLst>
          </p:cNvPr>
          <p:cNvSpPr/>
          <p:nvPr/>
        </p:nvSpPr>
        <p:spPr>
          <a:xfrm>
            <a:off x="45720" y="779857"/>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1 –</a:t>
            </a:r>
            <a:br>
              <a:rPr lang="fr-FR" sz="750" dirty="0">
                <a:solidFill>
                  <a:srgbClr val="00AC8C"/>
                </a:solidFill>
              </a:rPr>
            </a:br>
            <a:r>
              <a:rPr lang="fr-FR" sz="750" dirty="0">
                <a:solidFill>
                  <a:srgbClr val="00AC8C"/>
                </a:solidFill>
              </a:rPr>
              <a:t>Présentation générale</a:t>
            </a:r>
            <a:endParaRPr lang="fr-FR" sz="2100" dirty="0">
              <a:solidFill>
                <a:srgbClr val="00AC8C"/>
              </a:solidFill>
            </a:endParaRPr>
          </a:p>
        </p:txBody>
      </p:sp>
      <p:sp>
        <p:nvSpPr>
          <p:cNvPr id="21" name="Rectangle : avec coins arrondis en diagonale 38">
            <a:extLst>
              <a:ext uri="{FF2B5EF4-FFF2-40B4-BE49-F238E27FC236}">
                <a16:creationId xmlns:a16="http://schemas.microsoft.com/office/drawing/2014/main" id="{2BABEF1C-5728-4FA2-B589-0666FB176380}"/>
              </a:ext>
            </a:extLst>
          </p:cNvPr>
          <p:cNvSpPr/>
          <p:nvPr/>
        </p:nvSpPr>
        <p:spPr>
          <a:xfrm>
            <a:off x="43434" y="2061814"/>
            <a:ext cx="756000" cy="351000"/>
          </a:xfrm>
          <a:prstGeom prst="round2DiagRect">
            <a:avLst>
              <a:gd name="adj1" fmla="val 16667"/>
              <a:gd name="adj2" fmla="val 0"/>
            </a:avLst>
          </a:prstGeom>
          <a:solidFill>
            <a:srgbClr val="00AC8C"/>
          </a:solid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t>4 – </a:t>
            </a:r>
          </a:p>
          <a:p>
            <a:pPr algn="ctr"/>
            <a:r>
              <a:rPr lang="fr-FR" sz="750" dirty="0"/>
              <a:t>Rapports standards</a:t>
            </a:r>
            <a:endParaRPr lang="fr-FR" sz="2100" dirty="0"/>
          </a:p>
        </p:txBody>
      </p:sp>
      <p:pic>
        <p:nvPicPr>
          <p:cNvPr id="16" name="Image 15"/>
          <p:cNvPicPr/>
          <p:nvPr/>
        </p:nvPicPr>
        <p:blipFill>
          <a:blip r:embed="rId2">
            <a:extLst>
              <a:ext uri="{28A0092B-C50C-407E-A947-70E740481C1C}">
                <a14:useLocalDpi xmlns:a14="http://schemas.microsoft.com/office/drawing/2010/main" val="0"/>
              </a:ext>
            </a:extLst>
          </a:blip>
          <a:stretch>
            <a:fillRect/>
          </a:stretch>
        </p:blipFill>
        <p:spPr>
          <a:xfrm>
            <a:off x="1115616" y="2490955"/>
            <a:ext cx="6568808" cy="1790637"/>
          </a:xfrm>
          <a:prstGeom prst="rect">
            <a:avLst/>
          </a:prstGeom>
          <a:ln>
            <a:solidFill>
              <a:schemeClr val="accent1"/>
            </a:solidFill>
          </a:ln>
        </p:spPr>
      </p:pic>
    </p:spTree>
    <p:extLst>
      <p:ext uri="{BB962C8B-B14F-4D97-AF65-F5344CB8AC3E}">
        <p14:creationId xmlns:p14="http://schemas.microsoft.com/office/powerpoint/2010/main" val="42765183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A5FFB3-0E9F-4022-9107-493968A47875}"/>
              </a:ext>
            </a:extLst>
          </p:cNvPr>
          <p:cNvSpPr>
            <a:spLocks noGrp="1"/>
          </p:cNvSpPr>
          <p:nvPr>
            <p:ph type="title"/>
          </p:nvPr>
        </p:nvSpPr>
        <p:spPr/>
        <p:txBody>
          <a:bodyPr>
            <a:normAutofit/>
          </a:bodyPr>
          <a:lstStyle/>
          <a:p>
            <a:r>
              <a:rPr lang="fr-FR" sz="2000" dirty="0" smtClean="0"/>
              <a:t>accès au menu « </a:t>
            </a:r>
            <a:r>
              <a:rPr lang="fr-FR" sz="2000" dirty="0" err="1" smtClean="0"/>
              <a:t>BI&amp;Reporting</a:t>
            </a:r>
            <a:r>
              <a:rPr lang="fr-FR" sz="2000" dirty="0" smtClean="0"/>
              <a:t> » dans </a:t>
            </a:r>
            <a:r>
              <a:rPr lang="fr-FR" sz="2000" dirty="0" err="1" smtClean="0"/>
              <a:t>RenoiRH</a:t>
            </a:r>
            <a:r>
              <a:rPr lang="fr-FR" sz="2000" dirty="0" smtClean="0"/>
              <a:t> </a:t>
            </a:r>
            <a:endParaRPr lang="fr-FR" sz="2000" dirty="0"/>
          </a:p>
        </p:txBody>
      </p:sp>
      <p:sp>
        <p:nvSpPr>
          <p:cNvPr id="3" name="Espace réservé du contenu 2">
            <a:extLst>
              <a:ext uri="{FF2B5EF4-FFF2-40B4-BE49-F238E27FC236}">
                <a16:creationId xmlns:a16="http://schemas.microsoft.com/office/drawing/2014/main" id="{245DF3F7-B700-4DAD-BAB4-095DBD79FC00}"/>
              </a:ext>
            </a:extLst>
          </p:cNvPr>
          <p:cNvSpPr>
            <a:spLocks noGrp="1"/>
          </p:cNvSpPr>
          <p:nvPr>
            <p:ph idx="1"/>
          </p:nvPr>
        </p:nvSpPr>
        <p:spPr>
          <a:xfrm>
            <a:off x="935444" y="1013854"/>
            <a:ext cx="7787933" cy="3656201"/>
          </a:xfrm>
        </p:spPr>
        <p:txBody>
          <a:bodyPr>
            <a:normAutofit fontScale="85000" lnSpcReduction="10000"/>
          </a:bodyPr>
          <a:lstStyle/>
          <a:p>
            <a:pPr lvl="0">
              <a:buFont typeface="Wingdings" panose="05000000000000000000" pitchFamily="2" charset="2"/>
              <a:buChar char="Ø"/>
            </a:pPr>
            <a:r>
              <a:rPr lang="fr-FR" sz="1800" b="1" dirty="0">
                <a:latin typeface="+mn-lt"/>
              </a:rPr>
              <a:t>Dans RenoiRH-formation : sélectionner le rôle puis le menu « </a:t>
            </a:r>
            <a:r>
              <a:rPr lang="fr-FR" sz="1800" b="1" dirty="0" err="1">
                <a:latin typeface="+mn-lt"/>
              </a:rPr>
              <a:t>BI&amp;Reporting</a:t>
            </a:r>
            <a:r>
              <a:rPr lang="fr-FR" sz="1800" b="1" dirty="0">
                <a:latin typeface="+mn-lt"/>
              </a:rPr>
              <a:t> »</a:t>
            </a:r>
          </a:p>
          <a:p>
            <a:pPr lvl="0">
              <a:buFont typeface="Wingdings" panose="05000000000000000000" pitchFamily="2" charset="2"/>
              <a:buChar char="Ø"/>
            </a:pPr>
            <a:endParaRPr lang="fr-FR" sz="1800" b="1" dirty="0">
              <a:latin typeface="+mn-lt"/>
            </a:endParaRPr>
          </a:p>
          <a:p>
            <a:endParaRPr lang="fr-FR" sz="1800" b="1" dirty="0">
              <a:latin typeface="+mn-lt"/>
            </a:endParaRPr>
          </a:p>
          <a:p>
            <a:pPr lvl="0">
              <a:buFont typeface="Wingdings" panose="05000000000000000000" pitchFamily="2" charset="2"/>
              <a:buChar char="Ø"/>
            </a:pPr>
            <a:endParaRPr lang="fr-FR" sz="1800" b="1" dirty="0">
              <a:latin typeface="+mn-lt"/>
            </a:endParaRPr>
          </a:p>
          <a:p>
            <a:pPr lvl="0">
              <a:buFont typeface="Wingdings" panose="05000000000000000000" pitchFamily="2" charset="2"/>
              <a:buChar char="Ø"/>
            </a:pPr>
            <a:endParaRPr lang="fr-FR" sz="1800" b="1" dirty="0">
              <a:latin typeface="+mn-lt"/>
            </a:endParaRPr>
          </a:p>
          <a:p>
            <a:pPr lvl="0">
              <a:buFont typeface="Wingdings" panose="05000000000000000000" pitchFamily="2" charset="2"/>
              <a:buChar char="Ø"/>
            </a:pPr>
            <a:endParaRPr lang="fr-FR" sz="1800" b="1" dirty="0">
              <a:latin typeface="+mn-lt"/>
            </a:endParaRPr>
          </a:p>
          <a:p>
            <a:pPr lvl="0">
              <a:buFont typeface="Wingdings" panose="05000000000000000000" pitchFamily="2" charset="2"/>
              <a:buChar char="Ø"/>
            </a:pPr>
            <a:endParaRPr lang="fr-FR" sz="1800" b="1" dirty="0">
              <a:latin typeface="+mn-lt"/>
            </a:endParaRPr>
          </a:p>
          <a:p>
            <a:pPr lvl="0">
              <a:buFont typeface="Wingdings" panose="05000000000000000000" pitchFamily="2" charset="2"/>
              <a:buChar char="Ø"/>
            </a:pPr>
            <a:r>
              <a:rPr lang="fr-FR" sz="1800" b="1" dirty="0">
                <a:latin typeface="+mn-lt"/>
              </a:rPr>
              <a:t>Deux rubriques disponibles :</a:t>
            </a:r>
          </a:p>
          <a:p>
            <a:pPr lvl="1">
              <a:buFont typeface="Wingdings" panose="05000000000000000000" pitchFamily="2" charset="2"/>
              <a:buChar char="Ø"/>
            </a:pPr>
            <a:r>
              <a:rPr lang="fr-FR" sz="1650" b="1" dirty="0">
                <a:latin typeface="+mn-lt"/>
              </a:rPr>
              <a:t>Création de rapport ad-hoc (pour créer des requêtes)</a:t>
            </a:r>
          </a:p>
          <a:p>
            <a:pPr lvl="1">
              <a:buFont typeface="Wingdings" panose="05000000000000000000" pitchFamily="2" charset="2"/>
              <a:buChar char="Ø"/>
            </a:pPr>
            <a:r>
              <a:rPr lang="fr-FR" sz="1650" b="1" dirty="0">
                <a:latin typeface="+mn-lt"/>
              </a:rPr>
              <a:t>Listes des rapports : 3 outils</a:t>
            </a:r>
          </a:p>
          <a:p>
            <a:pPr lvl="2">
              <a:buFont typeface="Wingdings" panose="05000000000000000000" pitchFamily="2" charset="2"/>
              <a:buChar char="Ø"/>
            </a:pPr>
            <a:r>
              <a:rPr lang="fr-FR" sz="1500" dirty="0">
                <a:latin typeface="+mn-lt"/>
              </a:rPr>
              <a:t>Rapports standards (rapports conçus par le CISIRH)</a:t>
            </a:r>
          </a:p>
          <a:p>
            <a:pPr lvl="2">
              <a:buFont typeface="Wingdings" panose="05000000000000000000" pitchFamily="2" charset="2"/>
              <a:buChar char="Ø"/>
            </a:pPr>
            <a:r>
              <a:rPr lang="fr-FR" sz="1500" dirty="0">
                <a:latin typeface="+mn-lt"/>
              </a:rPr>
              <a:t>Rapports ad-hoc (créés et partagés par d’autres utilisateurs)</a:t>
            </a:r>
          </a:p>
          <a:p>
            <a:pPr lvl="2">
              <a:buFont typeface="Wingdings" panose="05000000000000000000" pitchFamily="2" charset="2"/>
              <a:buChar char="Ø"/>
            </a:pPr>
            <a:r>
              <a:rPr lang="fr-FR" sz="1500" dirty="0">
                <a:latin typeface="+mn-lt"/>
              </a:rPr>
              <a:t>Mes résultats de rapports (pour retrouver les requêtes exécutées précédemment)</a:t>
            </a:r>
            <a:endParaRPr lang="fr-FR" dirty="0">
              <a:latin typeface="+mn-lt"/>
            </a:endParaRPr>
          </a:p>
        </p:txBody>
      </p:sp>
      <p:sp>
        <p:nvSpPr>
          <p:cNvPr id="36" name="Espace réservé du pied de page 35">
            <a:extLst>
              <a:ext uri="{FF2B5EF4-FFF2-40B4-BE49-F238E27FC236}">
                <a16:creationId xmlns:a16="http://schemas.microsoft.com/office/drawing/2014/main" id="{B9A8880B-E702-419B-B39F-4F2EC0B495AF}"/>
              </a:ext>
            </a:extLst>
          </p:cNvPr>
          <p:cNvSpPr>
            <a:spLocks noGrp="1"/>
          </p:cNvSpPr>
          <p:nvPr>
            <p:ph type="ftr" sz="quarter" idx="11"/>
          </p:nvPr>
        </p:nvSpPr>
        <p:spPr/>
        <p:txBody>
          <a:bodyPr/>
          <a:lstStyle/>
          <a:p>
            <a:r>
              <a:rPr lang="fr-FR" dirty="0"/>
              <a:t>Module </a:t>
            </a:r>
            <a:r>
              <a:rPr lang="fr-FR" dirty="0" smtClean="0"/>
              <a:t>3</a:t>
            </a:r>
            <a:endParaRPr lang="fr-FR" dirty="0"/>
          </a:p>
        </p:txBody>
      </p:sp>
      <p:sp>
        <p:nvSpPr>
          <p:cNvPr id="38" name="ZoneTexte 37">
            <a:extLst>
              <a:ext uri="{FF2B5EF4-FFF2-40B4-BE49-F238E27FC236}">
                <a16:creationId xmlns:a16="http://schemas.microsoft.com/office/drawing/2014/main" id="{A79CFCCB-1F5D-4E77-A563-210676A0CAC9}"/>
              </a:ext>
            </a:extLst>
          </p:cNvPr>
          <p:cNvSpPr txBox="1"/>
          <p:nvPr/>
        </p:nvSpPr>
        <p:spPr>
          <a:xfrm>
            <a:off x="1290767" y="479775"/>
            <a:ext cx="3979457" cy="300082"/>
          </a:xfrm>
          <a:prstGeom prst="rect">
            <a:avLst/>
          </a:prstGeom>
          <a:noFill/>
        </p:spPr>
        <p:txBody>
          <a:bodyPr wrap="square" rtlCol="0">
            <a:spAutoFit/>
          </a:bodyPr>
          <a:lstStyle/>
          <a:p>
            <a:r>
              <a:rPr lang="fr-FR" sz="1350" i="1" dirty="0">
                <a:latin typeface="+mj-lt"/>
              </a:rPr>
              <a:t>BI &amp; Reporting – accès au menu « rapports »</a:t>
            </a:r>
          </a:p>
        </p:txBody>
      </p:sp>
      <p:sp>
        <p:nvSpPr>
          <p:cNvPr id="40" name="Rectangle : avec coins arrondis en diagonale 39">
            <a:extLst>
              <a:ext uri="{FF2B5EF4-FFF2-40B4-BE49-F238E27FC236}">
                <a16:creationId xmlns:a16="http://schemas.microsoft.com/office/drawing/2014/main" id="{F6D28928-18BD-431E-AD11-837DCB9F9423}"/>
              </a:ext>
            </a:extLst>
          </p:cNvPr>
          <p:cNvSpPr/>
          <p:nvPr/>
        </p:nvSpPr>
        <p:spPr>
          <a:xfrm>
            <a:off x="45720" y="1203532"/>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2 –</a:t>
            </a:r>
            <a:br>
              <a:rPr lang="fr-FR" sz="750" dirty="0">
                <a:solidFill>
                  <a:srgbClr val="00AC8C"/>
                </a:solidFill>
              </a:rPr>
            </a:br>
            <a:r>
              <a:rPr lang="fr-FR" sz="750" dirty="0">
                <a:solidFill>
                  <a:srgbClr val="00AC8C"/>
                </a:solidFill>
              </a:rPr>
              <a:t>extractions directes</a:t>
            </a:r>
            <a:endParaRPr lang="fr-FR" sz="2100" dirty="0">
              <a:solidFill>
                <a:srgbClr val="00AC8C"/>
              </a:solidFill>
            </a:endParaRPr>
          </a:p>
        </p:txBody>
      </p:sp>
      <p:sp>
        <p:nvSpPr>
          <p:cNvPr id="41" name="Rectangle : avec coins arrondis en diagonale 40">
            <a:extLst>
              <a:ext uri="{FF2B5EF4-FFF2-40B4-BE49-F238E27FC236}">
                <a16:creationId xmlns:a16="http://schemas.microsoft.com/office/drawing/2014/main" id="{22BCF035-78ED-4844-8B5D-6652F426E2D2}"/>
              </a:ext>
            </a:extLst>
          </p:cNvPr>
          <p:cNvSpPr/>
          <p:nvPr/>
        </p:nvSpPr>
        <p:spPr>
          <a:xfrm>
            <a:off x="45720" y="2061814"/>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4 –</a:t>
            </a:r>
            <a:br>
              <a:rPr lang="fr-FR" sz="750" dirty="0">
                <a:solidFill>
                  <a:srgbClr val="00AC8C"/>
                </a:solidFill>
              </a:rPr>
            </a:br>
            <a:r>
              <a:rPr lang="fr-FR" sz="750" dirty="0">
                <a:solidFill>
                  <a:srgbClr val="00AC8C"/>
                </a:solidFill>
              </a:rPr>
              <a:t>Rapports standards</a:t>
            </a:r>
          </a:p>
        </p:txBody>
      </p:sp>
      <p:sp>
        <p:nvSpPr>
          <p:cNvPr id="42" name="Rectangle : avec coins arrondis en diagonale 41">
            <a:extLst>
              <a:ext uri="{FF2B5EF4-FFF2-40B4-BE49-F238E27FC236}">
                <a16:creationId xmlns:a16="http://schemas.microsoft.com/office/drawing/2014/main" id="{EB5A92BB-77B0-433C-9D39-C9B54C03A704}"/>
              </a:ext>
            </a:extLst>
          </p:cNvPr>
          <p:cNvSpPr/>
          <p:nvPr/>
        </p:nvSpPr>
        <p:spPr>
          <a:xfrm>
            <a:off x="45720" y="2490955"/>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5 –</a:t>
            </a:r>
            <a:br>
              <a:rPr lang="fr-FR" sz="750" dirty="0">
                <a:solidFill>
                  <a:srgbClr val="00AC8C"/>
                </a:solidFill>
              </a:rPr>
            </a:br>
            <a:r>
              <a:rPr lang="fr-FR" sz="750" dirty="0">
                <a:solidFill>
                  <a:srgbClr val="00AC8C"/>
                </a:solidFill>
              </a:rPr>
              <a:t>Rapports ad-hoc</a:t>
            </a:r>
          </a:p>
        </p:txBody>
      </p:sp>
      <p:sp>
        <p:nvSpPr>
          <p:cNvPr id="22" name="Rectangle : avec coins arrondis en diagonale 21">
            <a:extLst>
              <a:ext uri="{FF2B5EF4-FFF2-40B4-BE49-F238E27FC236}">
                <a16:creationId xmlns:a16="http://schemas.microsoft.com/office/drawing/2014/main" id="{85440E84-C5A6-4093-BFB5-9AB6831C5AC4}"/>
              </a:ext>
            </a:extLst>
          </p:cNvPr>
          <p:cNvSpPr/>
          <p:nvPr/>
        </p:nvSpPr>
        <p:spPr>
          <a:xfrm>
            <a:off x="45720" y="1632673"/>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3 –</a:t>
            </a:r>
            <a:br>
              <a:rPr lang="fr-FR" sz="750" dirty="0">
                <a:solidFill>
                  <a:srgbClr val="00AC8C"/>
                </a:solidFill>
              </a:rPr>
            </a:br>
            <a:r>
              <a:rPr lang="fr-FR" sz="750" dirty="0">
                <a:solidFill>
                  <a:srgbClr val="00AC8C"/>
                </a:solidFill>
              </a:rPr>
              <a:t>accès BI &amp; Reporting</a:t>
            </a:r>
            <a:endParaRPr lang="fr-FR" sz="2100" dirty="0">
              <a:solidFill>
                <a:srgbClr val="00AC8C"/>
              </a:solidFill>
            </a:endParaRPr>
          </a:p>
        </p:txBody>
      </p:sp>
      <p:sp>
        <p:nvSpPr>
          <p:cNvPr id="5" name="Espace réservé du numéro de diapositive 4">
            <a:extLst>
              <a:ext uri="{FF2B5EF4-FFF2-40B4-BE49-F238E27FC236}">
                <a16:creationId xmlns:a16="http://schemas.microsoft.com/office/drawing/2014/main" id="{85BFEC0E-2B65-434F-8DE1-05F434A0D75A}"/>
              </a:ext>
            </a:extLst>
          </p:cNvPr>
          <p:cNvSpPr>
            <a:spLocks noGrp="1"/>
          </p:cNvSpPr>
          <p:nvPr>
            <p:ph type="sldNum" sz="quarter" idx="12"/>
          </p:nvPr>
        </p:nvSpPr>
        <p:spPr/>
        <p:txBody>
          <a:bodyPr/>
          <a:lstStyle/>
          <a:p>
            <a:fld id="{FE954997-C674-43B3-87A7-1C878AE16C45}" type="slidenum">
              <a:rPr lang="fr-FR" smtClean="0"/>
              <a:pPr/>
              <a:t>28</a:t>
            </a:fld>
            <a:endParaRPr lang="fr-FR" dirty="0"/>
          </a:p>
        </p:txBody>
      </p:sp>
      <p:sp>
        <p:nvSpPr>
          <p:cNvPr id="15" name="Rectangle : avec coins arrondis en diagonale 21">
            <a:extLst>
              <a:ext uri="{FF2B5EF4-FFF2-40B4-BE49-F238E27FC236}">
                <a16:creationId xmlns:a16="http://schemas.microsoft.com/office/drawing/2014/main" id="{85440E84-C5A6-4093-BFB5-9AB6831C5AC4}"/>
              </a:ext>
            </a:extLst>
          </p:cNvPr>
          <p:cNvSpPr/>
          <p:nvPr/>
        </p:nvSpPr>
        <p:spPr>
          <a:xfrm>
            <a:off x="45720" y="779857"/>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1 –</a:t>
            </a:r>
            <a:br>
              <a:rPr lang="fr-FR" sz="750" dirty="0">
                <a:solidFill>
                  <a:srgbClr val="00AC8C"/>
                </a:solidFill>
              </a:rPr>
            </a:br>
            <a:r>
              <a:rPr lang="fr-FR" sz="750" dirty="0">
                <a:solidFill>
                  <a:srgbClr val="00AC8C"/>
                </a:solidFill>
              </a:rPr>
              <a:t>Présentation générale</a:t>
            </a:r>
            <a:endParaRPr lang="fr-FR" sz="2100" dirty="0">
              <a:solidFill>
                <a:srgbClr val="00AC8C"/>
              </a:solidFill>
            </a:endParaRPr>
          </a:p>
        </p:txBody>
      </p:sp>
      <p:sp>
        <p:nvSpPr>
          <p:cNvPr id="17" name="Rectangle : avec coins arrondis en diagonale 38">
            <a:extLst>
              <a:ext uri="{FF2B5EF4-FFF2-40B4-BE49-F238E27FC236}">
                <a16:creationId xmlns:a16="http://schemas.microsoft.com/office/drawing/2014/main" id="{2BABEF1C-5728-4FA2-B589-0666FB176380}"/>
              </a:ext>
            </a:extLst>
          </p:cNvPr>
          <p:cNvSpPr/>
          <p:nvPr/>
        </p:nvSpPr>
        <p:spPr>
          <a:xfrm>
            <a:off x="45720" y="1632673"/>
            <a:ext cx="756000" cy="351000"/>
          </a:xfrm>
          <a:prstGeom prst="round2DiagRect">
            <a:avLst>
              <a:gd name="adj1" fmla="val 16667"/>
              <a:gd name="adj2" fmla="val 0"/>
            </a:avLst>
          </a:prstGeom>
          <a:solidFill>
            <a:srgbClr val="00AC8C"/>
          </a:solid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t>3 – </a:t>
            </a:r>
          </a:p>
          <a:p>
            <a:pPr algn="ctr"/>
            <a:r>
              <a:rPr lang="fr-FR" sz="750" dirty="0"/>
              <a:t>Accès BI &amp; Reporting</a:t>
            </a:r>
            <a:endParaRPr lang="fr-FR" sz="2100" dirty="0"/>
          </a:p>
        </p:txBody>
      </p:sp>
      <p:pic>
        <p:nvPicPr>
          <p:cNvPr id="18" name="Image 17"/>
          <p:cNvPicPr/>
          <p:nvPr/>
        </p:nvPicPr>
        <p:blipFill rotWithShape="1">
          <a:blip r:embed="rId2" cstate="hqprint">
            <a:extLst>
              <a:ext uri="{28A0092B-C50C-407E-A947-70E740481C1C}">
                <a14:useLocalDpi xmlns:a14="http://schemas.microsoft.com/office/drawing/2010/main" val="0"/>
              </a:ext>
            </a:extLst>
          </a:blip>
          <a:srcRect/>
          <a:stretch/>
        </p:blipFill>
        <p:spPr bwMode="auto">
          <a:xfrm>
            <a:off x="1427607" y="1265120"/>
            <a:ext cx="6240737" cy="1576835"/>
          </a:xfrm>
          <a:prstGeom prst="rect">
            <a:avLst/>
          </a:prstGeom>
          <a:ln>
            <a:solidFill>
              <a:schemeClr val="accent1"/>
            </a:solidFill>
          </a:ln>
          <a:extLst>
            <a:ext uri="{53640926-AAD7-44D8-BBD7-CCE9431645EC}">
              <a14:shadowObscured xmlns:a14="http://schemas.microsoft.com/office/drawing/2010/main"/>
            </a:ext>
          </a:extLst>
        </p:spPr>
      </p:pic>
      <p:sp>
        <p:nvSpPr>
          <p:cNvPr id="19" name="Rectangle 18"/>
          <p:cNvSpPr/>
          <p:nvPr/>
        </p:nvSpPr>
        <p:spPr>
          <a:xfrm>
            <a:off x="1427607" y="1516890"/>
            <a:ext cx="852678" cy="23156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fr-FR" sz="1350"/>
          </a:p>
        </p:txBody>
      </p:sp>
      <p:sp>
        <p:nvSpPr>
          <p:cNvPr id="20" name="Rectangle 19"/>
          <p:cNvSpPr/>
          <p:nvPr/>
        </p:nvSpPr>
        <p:spPr>
          <a:xfrm>
            <a:off x="4514155" y="1324137"/>
            <a:ext cx="2020824" cy="23156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fr-FR" sz="1350"/>
          </a:p>
        </p:txBody>
      </p:sp>
    </p:spTree>
    <p:extLst>
      <p:ext uri="{BB962C8B-B14F-4D97-AF65-F5344CB8AC3E}">
        <p14:creationId xmlns:p14="http://schemas.microsoft.com/office/powerpoint/2010/main" val="1041301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A5FFB3-0E9F-4022-9107-493968A47875}"/>
              </a:ext>
            </a:extLst>
          </p:cNvPr>
          <p:cNvSpPr>
            <a:spLocks noGrp="1"/>
          </p:cNvSpPr>
          <p:nvPr>
            <p:ph type="title"/>
          </p:nvPr>
        </p:nvSpPr>
        <p:spPr/>
        <p:txBody>
          <a:bodyPr>
            <a:normAutofit/>
          </a:bodyPr>
          <a:lstStyle/>
          <a:p>
            <a:r>
              <a:rPr lang="fr-FR" sz="2000" dirty="0" smtClean="0"/>
              <a:t>Généralités sur les rapports standards</a:t>
            </a:r>
            <a:endParaRPr lang="fr-FR" sz="2000" dirty="0"/>
          </a:p>
        </p:txBody>
      </p:sp>
      <p:sp>
        <p:nvSpPr>
          <p:cNvPr id="3" name="Espace réservé du contenu 2">
            <a:extLst>
              <a:ext uri="{FF2B5EF4-FFF2-40B4-BE49-F238E27FC236}">
                <a16:creationId xmlns:a16="http://schemas.microsoft.com/office/drawing/2014/main" id="{245DF3F7-B700-4DAD-BAB4-095DBD79FC00}"/>
              </a:ext>
            </a:extLst>
          </p:cNvPr>
          <p:cNvSpPr>
            <a:spLocks noGrp="1"/>
          </p:cNvSpPr>
          <p:nvPr>
            <p:ph idx="1"/>
          </p:nvPr>
        </p:nvSpPr>
        <p:spPr>
          <a:xfrm>
            <a:off x="935443" y="976522"/>
            <a:ext cx="7787933" cy="3656201"/>
          </a:xfrm>
        </p:spPr>
        <p:txBody>
          <a:bodyPr>
            <a:normAutofit/>
          </a:bodyPr>
          <a:lstStyle/>
          <a:p>
            <a:pPr lvl="0">
              <a:buFont typeface="Wingdings" panose="05000000000000000000" pitchFamily="2" charset="2"/>
              <a:buChar char="Ø"/>
            </a:pPr>
            <a:r>
              <a:rPr lang="fr-FR" sz="1800" b="1" dirty="0">
                <a:latin typeface="+mn-lt"/>
              </a:rPr>
              <a:t>Réaliser une recherche de rapport :</a:t>
            </a:r>
          </a:p>
          <a:p>
            <a:pPr lvl="1">
              <a:buFont typeface="Wingdings" panose="05000000000000000000" pitchFamily="2" charset="2"/>
              <a:buChar char="Ø"/>
            </a:pPr>
            <a:r>
              <a:rPr lang="fr-FR" sz="1650" b="1" dirty="0">
                <a:latin typeface="+mn-lt"/>
              </a:rPr>
              <a:t>Pour avoir la liste complète des rapports :</a:t>
            </a:r>
          </a:p>
          <a:p>
            <a:pPr lvl="2">
              <a:buFont typeface="Wingdings" panose="05000000000000000000" pitchFamily="2" charset="2"/>
              <a:buChar char="Ø"/>
            </a:pPr>
            <a:r>
              <a:rPr lang="fr-FR" sz="1500" b="1" dirty="0">
                <a:latin typeface="+mn-lt"/>
              </a:rPr>
              <a:t>Cliquer directement sur « rechercher »</a:t>
            </a:r>
          </a:p>
          <a:p>
            <a:pPr lvl="1">
              <a:buFont typeface="Wingdings" panose="05000000000000000000" pitchFamily="2" charset="2"/>
              <a:buChar char="Ø"/>
            </a:pPr>
            <a:r>
              <a:rPr lang="fr-FR" sz="1650" b="1" dirty="0">
                <a:latin typeface="+mn-lt"/>
              </a:rPr>
              <a:t> Pour un rapport précis recherché :</a:t>
            </a:r>
          </a:p>
          <a:p>
            <a:pPr lvl="2">
              <a:buFont typeface="Wingdings" panose="05000000000000000000" pitchFamily="2" charset="2"/>
              <a:buChar char="Ø"/>
            </a:pPr>
            <a:r>
              <a:rPr lang="fr-FR" sz="1500" b="1" dirty="0">
                <a:latin typeface="+mn-lt"/>
              </a:rPr>
              <a:t>Par un mot clé présent dans son nom </a:t>
            </a:r>
          </a:p>
          <a:p>
            <a:pPr marL="685800" lvl="2" indent="0">
              <a:buNone/>
            </a:pPr>
            <a:r>
              <a:rPr lang="fr-FR" sz="1500" b="1" dirty="0">
                <a:latin typeface="+mn-lt"/>
              </a:rPr>
              <a:t>	</a:t>
            </a:r>
            <a:r>
              <a:rPr lang="fr-FR" sz="1500" dirty="0">
                <a:latin typeface="+mn-lt"/>
              </a:rPr>
              <a:t>dans « Rechercher parmi les titres de rapport » </a:t>
            </a:r>
            <a:r>
              <a:rPr lang="fr-FR" sz="1500" dirty="0"/>
              <a:t>(sans « % ») </a:t>
            </a:r>
            <a:endParaRPr lang="fr-FR" sz="1500" dirty="0">
              <a:latin typeface="+mn-lt"/>
            </a:endParaRPr>
          </a:p>
          <a:p>
            <a:pPr lvl="2">
              <a:buFont typeface="Wingdings" panose="05000000000000000000" pitchFamily="2" charset="2"/>
              <a:buChar char="Ø"/>
            </a:pPr>
            <a:r>
              <a:rPr lang="fr-FR" sz="1500" b="1" dirty="0">
                <a:latin typeface="+mn-lt"/>
              </a:rPr>
              <a:t>Par le code du rapport</a:t>
            </a:r>
          </a:p>
          <a:p>
            <a:pPr marL="1028700" lvl="3" indent="0">
              <a:buNone/>
            </a:pPr>
            <a:r>
              <a:rPr lang="fr-FR" sz="1350" dirty="0"/>
              <a:t>	dans « et les codes » (sans « % ») </a:t>
            </a:r>
          </a:p>
          <a:p>
            <a:pPr marL="1028700" lvl="3" indent="0">
              <a:buNone/>
            </a:pPr>
            <a:endParaRPr lang="fr-FR" sz="1350" dirty="0"/>
          </a:p>
          <a:p>
            <a:pPr lvl="2">
              <a:buFont typeface="Wingdings" panose="05000000000000000000" pitchFamily="2" charset="2"/>
              <a:buChar char="Ø"/>
            </a:pPr>
            <a:endParaRPr lang="fr-FR" sz="1500" b="1" dirty="0">
              <a:latin typeface="+mn-lt"/>
            </a:endParaRPr>
          </a:p>
        </p:txBody>
      </p:sp>
      <p:sp>
        <p:nvSpPr>
          <p:cNvPr id="36" name="Espace réservé du pied de page 35">
            <a:extLst>
              <a:ext uri="{FF2B5EF4-FFF2-40B4-BE49-F238E27FC236}">
                <a16:creationId xmlns:a16="http://schemas.microsoft.com/office/drawing/2014/main" id="{B9A8880B-E702-419B-B39F-4F2EC0B495AF}"/>
              </a:ext>
            </a:extLst>
          </p:cNvPr>
          <p:cNvSpPr>
            <a:spLocks noGrp="1"/>
          </p:cNvSpPr>
          <p:nvPr>
            <p:ph type="ftr" sz="quarter" idx="11"/>
          </p:nvPr>
        </p:nvSpPr>
        <p:spPr/>
        <p:txBody>
          <a:bodyPr/>
          <a:lstStyle/>
          <a:p>
            <a:r>
              <a:rPr lang="fr-FR" dirty="0"/>
              <a:t>Module </a:t>
            </a:r>
            <a:r>
              <a:rPr lang="fr-FR" dirty="0" smtClean="0"/>
              <a:t>3</a:t>
            </a:r>
            <a:endParaRPr lang="fr-FR" dirty="0"/>
          </a:p>
        </p:txBody>
      </p:sp>
      <p:sp>
        <p:nvSpPr>
          <p:cNvPr id="38" name="ZoneTexte 37">
            <a:extLst>
              <a:ext uri="{FF2B5EF4-FFF2-40B4-BE49-F238E27FC236}">
                <a16:creationId xmlns:a16="http://schemas.microsoft.com/office/drawing/2014/main" id="{A79CFCCB-1F5D-4E77-A563-210676A0CAC9}"/>
              </a:ext>
            </a:extLst>
          </p:cNvPr>
          <p:cNvSpPr txBox="1"/>
          <p:nvPr/>
        </p:nvSpPr>
        <p:spPr>
          <a:xfrm>
            <a:off x="924013" y="502858"/>
            <a:ext cx="3979457" cy="300082"/>
          </a:xfrm>
          <a:prstGeom prst="rect">
            <a:avLst/>
          </a:prstGeom>
          <a:noFill/>
        </p:spPr>
        <p:txBody>
          <a:bodyPr wrap="square" rtlCol="0">
            <a:spAutoFit/>
          </a:bodyPr>
          <a:lstStyle/>
          <a:p>
            <a:r>
              <a:rPr lang="fr-FR" sz="1350" i="1" dirty="0">
                <a:latin typeface="+mj-lt"/>
              </a:rPr>
              <a:t>BI &amp; Reporting – Rapports standards</a:t>
            </a:r>
          </a:p>
        </p:txBody>
      </p:sp>
      <p:sp>
        <p:nvSpPr>
          <p:cNvPr id="40" name="Rectangle : avec coins arrondis en diagonale 39">
            <a:extLst>
              <a:ext uri="{FF2B5EF4-FFF2-40B4-BE49-F238E27FC236}">
                <a16:creationId xmlns:a16="http://schemas.microsoft.com/office/drawing/2014/main" id="{F6D28928-18BD-431E-AD11-837DCB9F9423}"/>
              </a:ext>
            </a:extLst>
          </p:cNvPr>
          <p:cNvSpPr/>
          <p:nvPr/>
        </p:nvSpPr>
        <p:spPr>
          <a:xfrm>
            <a:off x="45720" y="1203532"/>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2 –</a:t>
            </a:r>
            <a:br>
              <a:rPr lang="fr-FR" sz="750" dirty="0">
                <a:solidFill>
                  <a:srgbClr val="00AC8C"/>
                </a:solidFill>
              </a:rPr>
            </a:br>
            <a:r>
              <a:rPr lang="fr-FR" sz="750" dirty="0">
                <a:solidFill>
                  <a:srgbClr val="00AC8C"/>
                </a:solidFill>
              </a:rPr>
              <a:t>extractions directes</a:t>
            </a:r>
            <a:endParaRPr lang="fr-FR" sz="2100" dirty="0">
              <a:solidFill>
                <a:srgbClr val="00AC8C"/>
              </a:solidFill>
            </a:endParaRPr>
          </a:p>
        </p:txBody>
      </p:sp>
      <p:sp>
        <p:nvSpPr>
          <p:cNvPr id="41" name="Rectangle : avec coins arrondis en diagonale 40">
            <a:extLst>
              <a:ext uri="{FF2B5EF4-FFF2-40B4-BE49-F238E27FC236}">
                <a16:creationId xmlns:a16="http://schemas.microsoft.com/office/drawing/2014/main" id="{22BCF035-78ED-4844-8B5D-6652F426E2D2}"/>
              </a:ext>
            </a:extLst>
          </p:cNvPr>
          <p:cNvSpPr/>
          <p:nvPr/>
        </p:nvSpPr>
        <p:spPr>
          <a:xfrm>
            <a:off x="45720" y="2061814"/>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4 –</a:t>
            </a:r>
            <a:br>
              <a:rPr lang="fr-FR" sz="750" dirty="0">
                <a:solidFill>
                  <a:srgbClr val="00AC8C"/>
                </a:solidFill>
              </a:rPr>
            </a:br>
            <a:r>
              <a:rPr lang="fr-FR" sz="750" dirty="0">
                <a:solidFill>
                  <a:srgbClr val="00AC8C"/>
                </a:solidFill>
              </a:rPr>
              <a:t>Rapports standards</a:t>
            </a:r>
          </a:p>
        </p:txBody>
      </p:sp>
      <p:sp>
        <p:nvSpPr>
          <p:cNvPr id="42" name="Rectangle : avec coins arrondis en diagonale 41">
            <a:extLst>
              <a:ext uri="{FF2B5EF4-FFF2-40B4-BE49-F238E27FC236}">
                <a16:creationId xmlns:a16="http://schemas.microsoft.com/office/drawing/2014/main" id="{EB5A92BB-77B0-433C-9D39-C9B54C03A704}"/>
              </a:ext>
            </a:extLst>
          </p:cNvPr>
          <p:cNvSpPr/>
          <p:nvPr/>
        </p:nvSpPr>
        <p:spPr>
          <a:xfrm>
            <a:off x="45720" y="2490955"/>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5 –</a:t>
            </a:r>
            <a:br>
              <a:rPr lang="fr-FR" sz="750" dirty="0">
                <a:solidFill>
                  <a:srgbClr val="00AC8C"/>
                </a:solidFill>
              </a:rPr>
            </a:br>
            <a:r>
              <a:rPr lang="fr-FR" sz="750" dirty="0">
                <a:solidFill>
                  <a:srgbClr val="00AC8C"/>
                </a:solidFill>
              </a:rPr>
              <a:t>Rapports ad-hoc</a:t>
            </a:r>
          </a:p>
        </p:txBody>
      </p:sp>
      <p:sp>
        <p:nvSpPr>
          <p:cNvPr id="22" name="Rectangle : avec coins arrondis en diagonale 21">
            <a:extLst>
              <a:ext uri="{FF2B5EF4-FFF2-40B4-BE49-F238E27FC236}">
                <a16:creationId xmlns:a16="http://schemas.microsoft.com/office/drawing/2014/main" id="{85440E84-C5A6-4093-BFB5-9AB6831C5AC4}"/>
              </a:ext>
            </a:extLst>
          </p:cNvPr>
          <p:cNvSpPr/>
          <p:nvPr/>
        </p:nvSpPr>
        <p:spPr>
          <a:xfrm>
            <a:off x="45720" y="1632673"/>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3 –</a:t>
            </a:r>
            <a:br>
              <a:rPr lang="fr-FR" sz="750" dirty="0">
                <a:solidFill>
                  <a:srgbClr val="00AC8C"/>
                </a:solidFill>
              </a:rPr>
            </a:br>
            <a:r>
              <a:rPr lang="fr-FR" sz="750" dirty="0">
                <a:solidFill>
                  <a:srgbClr val="00AC8C"/>
                </a:solidFill>
              </a:rPr>
              <a:t>accès BI &amp; Reporting</a:t>
            </a:r>
            <a:endParaRPr lang="fr-FR" sz="2100" dirty="0">
              <a:solidFill>
                <a:srgbClr val="00AC8C"/>
              </a:solidFill>
            </a:endParaRPr>
          </a:p>
        </p:txBody>
      </p:sp>
      <p:sp>
        <p:nvSpPr>
          <p:cNvPr id="5" name="Espace réservé du numéro de diapositive 4">
            <a:extLst>
              <a:ext uri="{FF2B5EF4-FFF2-40B4-BE49-F238E27FC236}">
                <a16:creationId xmlns:a16="http://schemas.microsoft.com/office/drawing/2014/main" id="{85BFEC0E-2B65-434F-8DE1-05F434A0D75A}"/>
              </a:ext>
            </a:extLst>
          </p:cNvPr>
          <p:cNvSpPr>
            <a:spLocks noGrp="1"/>
          </p:cNvSpPr>
          <p:nvPr>
            <p:ph type="sldNum" sz="quarter" idx="12"/>
          </p:nvPr>
        </p:nvSpPr>
        <p:spPr/>
        <p:txBody>
          <a:bodyPr/>
          <a:lstStyle/>
          <a:p>
            <a:fld id="{FE954997-C674-43B3-87A7-1C878AE16C45}" type="slidenum">
              <a:rPr lang="fr-FR" smtClean="0"/>
              <a:pPr/>
              <a:t>29</a:t>
            </a:fld>
            <a:endParaRPr lang="fr-FR" dirty="0"/>
          </a:p>
        </p:txBody>
      </p:sp>
      <p:sp>
        <p:nvSpPr>
          <p:cNvPr id="15" name="Rectangle : avec coins arrondis en diagonale 21">
            <a:extLst>
              <a:ext uri="{FF2B5EF4-FFF2-40B4-BE49-F238E27FC236}">
                <a16:creationId xmlns:a16="http://schemas.microsoft.com/office/drawing/2014/main" id="{85440E84-C5A6-4093-BFB5-9AB6831C5AC4}"/>
              </a:ext>
            </a:extLst>
          </p:cNvPr>
          <p:cNvSpPr/>
          <p:nvPr/>
        </p:nvSpPr>
        <p:spPr>
          <a:xfrm>
            <a:off x="45720" y="779857"/>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1 –</a:t>
            </a:r>
            <a:br>
              <a:rPr lang="fr-FR" sz="750" dirty="0">
                <a:solidFill>
                  <a:srgbClr val="00AC8C"/>
                </a:solidFill>
              </a:rPr>
            </a:br>
            <a:r>
              <a:rPr lang="fr-FR" sz="750" dirty="0">
                <a:solidFill>
                  <a:srgbClr val="00AC8C"/>
                </a:solidFill>
              </a:rPr>
              <a:t>Présentation générale</a:t>
            </a:r>
            <a:endParaRPr lang="fr-FR" sz="2100" dirty="0">
              <a:solidFill>
                <a:srgbClr val="00AC8C"/>
              </a:solidFill>
            </a:endParaRPr>
          </a:p>
        </p:txBody>
      </p:sp>
      <p:sp>
        <p:nvSpPr>
          <p:cNvPr id="21" name="Rectangle : avec coins arrondis en diagonale 38">
            <a:extLst>
              <a:ext uri="{FF2B5EF4-FFF2-40B4-BE49-F238E27FC236}">
                <a16:creationId xmlns:a16="http://schemas.microsoft.com/office/drawing/2014/main" id="{2BABEF1C-5728-4FA2-B589-0666FB176380}"/>
              </a:ext>
            </a:extLst>
          </p:cNvPr>
          <p:cNvSpPr/>
          <p:nvPr/>
        </p:nvSpPr>
        <p:spPr>
          <a:xfrm>
            <a:off x="43434" y="2061814"/>
            <a:ext cx="756000" cy="351000"/>
          </a:xfrm>
          <a:prstGeom prst="round2DiagRect">
            <a:avLst>
              <a:gd name="adj1" fmla="val 16667"/>
              <a:gd name="adj2" fmla="val 0"/>
            </a:avLst>
          </a:prstGeom>
          <a:solidFill>
            <a:srgbClr val="00AC8C"/>
          </a:solid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t>4 – </a:t>
            </a:r>
          </a:p>
          <a:p>
            <a:pPr algn="ctr"/>
            <a:r>
              <a:rPr lang="fr-FR" sz="750" dirty="0"/>
              <a:t>Rapports standards</a:t>
            </a:r>
            <a:endParaRPr lang="fr-FR" sz="2100" dirty="0"/>
          </a:p>
        </p:txBody>
      </p:sp>
      <p:pic>
        <p:nvPicPr>
          <p:cNvPr id="14" name="Image 13"/>
          <p:cNvPicPr/>
          <p:nvPr/>
        </p:nvPicPr>
        <p:blipFill rotWithShape="1">
          <a:blip r:embed="rId2" cstate="hqprint">
            <a:extLst>
              <a:ext uri="{28A0092B-C50C-407E-A947-70E740481C1C}">
                <a14:useLocalDpi xmlns:a14="http://schemas.microsoft.com/office/drawing/2010/main" val="0"/>
              </a:ext>
            </a:extLst>
          </a:blip>
          <a:srcRect t="20879"/>
          <a:stretch/>
        </p:blipFill>
        <p:spPr bwMode="auto">
          <a:xfrm>
            <a:off x="2043541" y="3150679"/>
            <a:ext cx="4590574" cy="1543050"/>
          </a:xfrm>
          <a:prstGeom prst="rect">
            <a:avLst/>
          </a:prstGeom>
          <a:ln w="9525" cap="flat" cmpd="sng" algn="ctr">
            <a:solidFill>
              <a:srgbClr val="5B9BD5"/>
            </a:solid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66381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14" y="2571750"/>
            <a:ext cx="1046609" cy="845660"/>
          </a:xfrm>
          <a:prstGeom prst="rect">
            <a:avLst/>
          </a:prstGeom>
        </p:spPr>
      </p:pic>
      <p:sp>
        <p:nvSpPr>
          <p:cNvPr id="9" name="Espace réservé du texte 8"/>
          <p:cNvSpPr>
            <a:spLocks noGrp="1"/>
          </p:cNvSpPr>
          <p:nvPr>
            <p:ph type="body" sz="quarter" idx="14"/>
          </p:nvPr>
        </p:nvSpPr>
        <p:spPr>
          <a:xfrm>
            <a:off x="899592" y="915566"/>
            <a:ext cx="7884408" cy="3867934"/>
          </a:xfrm>
        </p:spPr>
        <p:txBody>
          <a:bodyPr/>
          <a:lstStyle/>
          <a:p>
            <a:endParaRPr lang="fr-FR" sz="1600" b="1" dirty="0"/>
          </a:p>
          <a:p>
            <a:r>
              <a:rPr lang="fr-FR" sz="1600" dirty="0"/>
              <a:t>Objectif interministériel (Code de la Fonction Publique) : </a:t>
            </a:r>
            <a:r>
              <a:rPr lang="fr-FR" sz="1600" b="1" dirty="0"/>
              <a:t> former tous les agents publics d’ici fin 2025 (obligation de formation).</a:t>
            </a:r>
          </a:p>
          <a:p>
            <a:endParaRPr lang="fr-FR" sz="1600" b="1" dirty="0"/>
          </a:p>
          <a:p>
            <a:r>
              <a:rPr lang="fr-FR" sz="1600" dirty="0" smtClean="0"/>
              <a:t>S’applique aux agents publics </a:t>
            </a:r>
            <a:r>
              <a:rPr lang="fr-FR" sz="1600" b="1" dirty="0" smtClean="0"/>
              <a:t>relevant </a:t>
            </a:r>
            <a:r>
              <a:rPr lang="fr-FR" sz="1600" b="1" dirty="0"/>
              <a:t>du </a:t>
            </a:r>
            <a:r>
              <a:rPr lang="fr-FR" sz="1600" b="1" u="sng" dirty="0" smtClean="0"/>
              <a:t>MASA </a:t>
            </a:r>
            <a:r>
              <a:rPr lang="fr-FR" sz="1600" b="1" dirty="0" smtClean="0"/>
              <a:t>: contractuels et titulaires</a:t>
            </a:r>
          </a:p>
          <a:p>
            <a:endParaRPr lang="fr-FR" sz="1600" b="1" dirty="0"/>
          </a:p>
          <a:p>
            <a:r>
              <a:rPr lang="fr-FR" sz="1600" dirty="0">
                <a:solidFill>
                  <a:srgbClr val="FF0000"/>
                </a:solidFill>
              </a:rPr>
              <a:t>Note de service SG/SRH/SDDPRS/2022-767 </a:t>
            </a:r>
            <a:r>
              <a:rPr lang="fr-FR" sz="1600" dirty="0"/>
              <a:t>du 07/10/2022 relative au </a:t>
            </a:r>
            <a:r>
              <a:rPr lang="fr-FR" sz="1600" dirty="0">
                <a:solidFill>
                  <a:schemeClr val="tx2">
                    <a:lumMod val="60000"/>
                    <a:lumOff val="40000"/>
                  </a:schemeClr>
                </a:solidFill>
              </a:rPr>
              <a:t>plan de               formation 2022-2024 à la laïcité et la neutralité des agents </a:t>
            </a:r>
            <a:r>
              <a:rPr lang="fr-FR" sz="1600" dirty="0" smtClean="0">
                <a:solidFill>
                  <a:schemeClr val="tx2">
                    <a:lumMod val="60000"/>
                    <a:lumOff val="40000"/>
                  </a:schemeClr>
                </a:solidFill>
              </a:rPr>
              <a:t>publics</a:t>
            </a:r>
          </a:p>
          <a:p>
            <a:endParaRPr lang="fr-FR" sz="1600" b="1" dirty="0" smtClean="0"/>
          </a:p>
          <a:p>
            <a:pPr marL="285750" indent="-285750">
              <a:buFont typeface="Symbol" panose="05050102010706020507" pitchFamily="18" charset="2"/>
              <a:buChar char="Þ"/>
            </a:pPr>
            <a:r>
              <a:rPr lang="fr-FR" sz="1600" b="1" dirty="0" smtClean="0"/>
              <a:t>chaque année </a:t>
            </a:r>
            <a:r>
              <a:rPr lang="fr-FR" sz="1600" dirty="0" smtClean="0"/>
              <a:t>en 2023, en 2024 et en 2025 : </a:t>
            </a:r>
            <a:r>
              <a:rPr lang="fr-FR" sz="1600" b="1" dirty="0" smtClean="0"/>
              <a:t>1/3</a:t>
            </a:r>
            <a:r>
              <a:rPr lang="fr-FR" sz="1600" dirty="0" smtClean="0"/>
              <a:t> </a:t>
            </a:r>
            <a:r>
              <a:rPr lang="fr-FR" sz="1600" dirty="0"/>
              <a:t>des agents </a:t>
            </a:r>
            <a:r>
              <a:rPr lang="fr-FR" sz="1600" dirty="0" smtClean="0"/>
              <a:t>publics de </a:t>
            </a:r>
            <a:r>
              <a:rPr lang="fr-FR" sz="1600" dirty="0"/>
              <a:t>DRAAF, EPLEFPA et </a:t>
            </a:r>
            <a:r>
              <a:rPr lang="fr-FR" sz="1600" b="1" dirty="0"/>
              <a:t>agents MASA affectés dans les </a:t>
            </a:r>
            <a:r>
              <a:rPr lang="fr-FR" sz="1600" b="1" dirty="0" smtClean="0"/>
              <a:t>DDI</a:t>
            </a:r>
          </a:p>
          <a:p>
            <a:endParaRPr lang="fr-FR" sz="1600" dirty="0" smtClean="0"/>
          </a:p>
        </p:txBody>
      </p:sp>
      <p:sp>
        <p:nvSpPr>
          <p:cNvPr id="2" name="Espace réservé de la date 1"/>
          <p:cNvSpPr>
            <a:spLocks noGrp="1"/>
          </p:cNvSpPr>
          <p:nvPr>
            <p:ph type="dt" sz="half" idx="10"/>
          </p:nvPr>
        </p:nvSpPr>
        <p:spPr/>
        <p:txBody>
          <a:bodyPr/>
          <a:lstStyle/>
          <a:p>
            <a:pPr algn="r"/>
            <a:r>
              <a:rPr lang="fr-FR" cap="all" dirty="0" smtClean="0"/>
              <a:t>01/09/2023</a:t>
            </a:r>
            <a:endParaRPr lang="fr-FR" cap="all" dirty="0"/>
          </a:p>
        </p:txBody>
      </p:sp>
      <p:sp>
        <p:nvSpPr>
          <p:cNvPr id="3" name="Espace réservé du pied de page 2"/>
          <p:cNvSpPr>
            <a:spLocks noGrp="1"/>
          </p:cNvSpPr>
          <p:nvPr>
            <p:ph type="ftr" sz="quarter" idx="11"/>
          </p:nvPr>
        </p:nvSpPr>
        <p:spPr/>
        <p:txBody>
          <a:bodyPr/>
          <a:lstStyle/>
          <a:p>
            <a:r>
              <a:rPr lang="fr-FR" dirty="0" smtClean="0"/>
              <a:t>Direction régionale de l'alimentation, de l'agriculture et de la forêt Auvergne Rhône Alpes</a:t>
            </a:r>
            <a:endParaRPr lang="fr-FR"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pic>
        <p:nvPicPr>
          <p:cNvPr id="13" name="Imag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794" y="1131590"/>
            <a:ext cx="639514" cy="639514"/>
          </a:xfrm>
          <a:prstGeom prst="rect">
            <a:avLst/>
          </a:prstGeom>
        </p:spPr>
      </p:pic>
      <p:sp>
        <p:nvSpPr>
          <p:cNvPr id="10" name="Titre 9"/>
          <p:cNvSpPr txBox="1">
            <a:spLocks/>
          </p:cNvSpPr>
          <p:nvPr/>
        </p:nvSpPr>
        <p:spPr bwMode="gray">
          <a:xfrm>
            <a:off x="1547664" y="195486"/>
            <a:ext cx="7344816" cy="720080"/>
          </a:xfrm>
          <a:prstGeom prst="rect">
            <a:avLst/>
          </a:prstGeom>
          <a:solidFill>
            <a:schemeClr val="tx2">
              <a:lumMod val="40000"/>
              <a:lumOff val="6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noAutofit/>
          </a:bodyPr>
          <a:lstStyle>
            <a:lvl1pPr algn="l" defTabSz="914400" rtl="0" eaLnBrk="1" latinLnBrk="0" hangingPunct="1">
              <a:lnSpc>
                <a:spcPct val="90000"/>
              </a:lnSpc>
              <a:spcBef>
                <a:spcPct val="0"/>
              </a:spcBef>
              <a:buNone/>
              <a:defRPr sz="255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fr-FR" sz="1800" u="sng" dirty="0" smtClean="0"/>
              <a:t>Plan de formation Laïcité </a:t>
            </a:r>
            <a:r>
              <a:rPr lang="fr-FR" sz="1800" u="sng" dirty="0"/>
              <a:t>N</a:t>
            </a:r>
            <a:r>
              <a:rPr lang="fr-FR" sz="1800" u="sng" dirty="0" smtClean="0"/>
              <a:t>eutralité des agents publics</a:t>
            </a:r>
            <a:endParaRPr lang="fr-FR" sz="1800" u="sng" dirty="0"/>
          </a:p>
          <a:p>
            <a:pPr algn="ctr"/>
            <a:r>
              <a:rPr lang="fr-FR" sz="1800" dirty="0" smtClean="0"/>
              <a:t>Note de </a:t>
            </a:r>
            <a:r>
              <a:rPr lang="fr-FR" sz="1800" dirty="0"/>
              <a:t>service publiée sur BO-Agri le 13/10/2022</a:t>
            </a:r>
            <a:endParaRPr lang="fr-FR" sz="1800" dirty="0">
              <a:solidFill>
                <a:schemeClr val="tx1"/>
              </a:solidFill>
            </a:endParaRPr>
          </a:p>
        </p:txBody>
      </p:sp>
    </p:spTree>
    <p:extLst>
      <p:ext uri="{BB962C8B-B14F-4D97-AF65-F5344CB8AC3E}">
        <p14:creationId xmlns:p14="http://schemas.microsoft.com/office/powerpoint/2010/main" val="19247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A5FFB3-0E9F-4022-9107-493968A47875}"/>
              </a:ext>
            </a:extLst>
          </p:cNvPr>
          <p:cNvSpPr>
            <a:spLocks noGrp="1"/>
          </p:cNvSpPr>
          <p:nvPr>
            <p:ph type="title"/>
          </p:nvPr>
        </p:nvSpPr>
        <p:spPr/>
        <p:txBody>
          <a:bodyPr>
            <a:normAutofit/>
          </a:bodyPr>
          <a:lstStyle/>
          <a:p>
            <a:r>
              <a:rPr lang="fr-FR" sz="2000" dirty="0" smtClean="0"/>
              <a:t>Généralités sur les rapports standards</a:t>
            </a:r>
            <a:endParaRPr lang="fr-FR" dirty="0"/>
          </a:p>
        </p:txBody>
      </p:sp>
      <p:sp>
        <p:nvSpPr>
          <p:cNvPr id="3" name="Espace réservé du contenu 2">
            <a:extLst>
              <a:ext uri="{FF2B5EF4-FFF2-40B4-BE49-F238E27FC236}">
                <a16:creationId xmlns:a16="http://schemas.microsoft.com/office/drawing/2014/main" id="{245DF3F7-B700-4DAD-BAB4-095DBD79FC00}"/>
              </a:ext>
            </a:extLst>
          </p:cNvPr>
          <p:cNvSpPr>
            <a:spLocks noGrp="1"/>
          </p:cNvSpPr>
          <p:nvPr>
            <p:ph idx="1"/>
          </p:nvPr>
        </p:nvSpPr>
        <p:spPr>
          <a:xfrm>
            <a:off x="935443" y="976522"/>
            <a:ext cx="8004745" cy="3656201"/>
          </a:xfrm>
        </p:spPr>
        <p:txBody>
          <a:bodyPr>
            <a:normAutofit/>
          </a:bodyPr>
          <a:lstStyle/>
          <a:p>
            <a:pPr lvl="0">
              <a:buFont typeface="Wingdings" panose="05000000000000000000" pitchFamily="2" charset="2"/>
              <a:buChar char="Ø"/>
            </a:pPr>
            <a:r>
              <a:rPr lang="fr-FR" sz="1800" b="1" dirty="0">
                <a:latin typeface="+mn-lt"/>
              </a:rPr>
              <a:t>Exécuter un rapport  :</a:t>
            </a:r>
          </a:p>
          <a:p>
            <a:pPr lvl="1">
              <a:buFont typeface="Wingdings" panose="05000000000000000000" pitchFamily="2" charset="2"/>
              <a:buChar char="Ø"/>
            </a:pPr>
            <a:r>
              <a:rPr lang="fr-FR" sz="1650" b="1" dirty="0">
                <a:latin typeface="+mn-lt"/>
              </a:rPr>
              <a:t>Cliquer sur le titre du rapport </a:t>
            </a:r>
            <a:r>
              <a:rPr lang="fr-FR" sz="1650" b="1" dirty="0" smtClean="0">
                <a:latin typeface="+mn-lt"/>
              </a:rPr>
              <a:t>pour </a:t>
            </a:r>
            <a:r>
              <a:rPr lang="fr-FR" sz="1650" b="1" dirty="0">
                <a:latin typeface="+mn-lt"/>
              </a:rPr>
              <a:t>l’exécuter :</a:t>
            </a:r>
          </a:p>
          <a:p>
            <a:pPr lvl="2">
              <a:buFont typeface="Wingdings" panose="05000000000000000000" pitchFamily="2" charset="2"/>
              <a:buChar char="Ø"/>
            </a:pPr>
            <a:r>
              <a:rPr lang="fr-FR" sz="1500" dirty="0">
                <a:latin typeface="+mn-lt"/>
              </a:rPr>
              <a:t>Une nouvelle fenêtre s’ouvrira afin de saisir les paramètres pour son exécution</a:t>
            </a:r>
          </a:p>
          <a:p>
            <a:pPr lvl="2">
              <a:buFont typeface="Wingdings" panose="05000000000000000000" pitchFamily="2" charset="2"/>
              <a:buChar char="Ø"/>
            </a:pPr>
            <a:r>
              <a:rPr lang="fr-FR" sz="1500" dirty="0">
                <a:latin typeface="+mn-lt"/>
              </a:rPr>
              <a:t>Après saisie de ces critères, cliquer sur « soumissions immédiate » ou « soumission différée »</a:t>
            </a:r>
          </a:p>
          <a:p>
            <a:pPr lvl="1">
              <a:buFont typeface="Wingdings" panose="05000000000000000000" pitchFamily="2" charset="2"/>
              <a:buChar char="Ø"/>
            </a:pPr>
            <a:r>
              <a:rPr lang="fr-FR" sz="1650" b="1" dirty="0">
                <a:latin typeface="+mn-lt"/>
              </a:rPr>
              <a:t> Remarques sur la saisie des paramètres de la requête :</a:t>
            </a:r>
          </a:p>
          <a:p>
            <a:pPr lvl="2">
              <a:buFont typeface="Wingdings" panose="05000000000000000000" pitchFamily="2" charset="2"/>
              <a:buChar char="Ø"/>
            </a:pPr>
            <a:r>
              <a:rPr lang="fr-FR" sz="1500" dirty="0">
                <a:latin typeface="+mn-lt"/>
              </a:rPr>
              <a:t>Seule la saisie des champs dans un cadre rouge est obligatoire</a:t>
            </a:r>
          </a:p>
          <a:p>
            <a:pPr lvl="2">
              <a:buFont typeface="Wingdings" panose="05000000000000000000" pitchFamily="2" charset="2"/>
              <a:buChar char="Ø"/>
            </a:pPr>
            <a:r>
              <a:rPr lang="fr-FR" sz="1500" dirty="0">
                <a:latin typeface="+mn-lt"/>
              </a:rPr>
              <a:t>Possibilité de rechercher les critères de certains champs ou d’ajouter plusieurs fois le même champ à l’aide des boutons  : </a:t>
            </a:r>
          </a:p>
          <a:p>
            <a:pPr marL="685800" lvl="2" indent="0">
              <a:buNone/>
            </a:pPr>
            <a:r>
              <a:rPr lang="fr-FR" sz="1500" b="1" dirty="0">
                <a:latin typeface="+mn-lt"/>
              </a:rPr>
              <a:t>	</a:t>
            </a:r>
            <a:endParaRPr lang="fr-FR" sz="1350" dirty="0"/>
          </a:p>
          <a:p>
            <a:pPr marL="685800" lvl="2" indent="0">
              <a:buNone/>
            </a:pPr>
            <a:endParaRPr lang="fr-FR" sz="1500" b="1" dirty="0">
              <a:latin typeface="+mn-lt"/>
            </a:endParaRPr>
          </a:p>
        </p:txBody>
      </p:sp>
      <p:sp>
        <p:nvSpPr>
          <p:cNvPr id="36" name="Espace réservé du pied de page 35">
            <a:extLst>
              <a:ext uri="{FF2B5EF4-FFF2-40B4-BE49-F238E27FC236}">
                <a16:creationId xmlns:a16="http://schemas.microsoft.com/office/drawing/2014/main" id="{B9A8880B-E702-419B-B39F-4F2EC0B495AF}"/>
              </a:ext>
            </a:extLst>
          </p:cNvPr>
          <p:cNvSpPr>
            <a:spLocks noGrp="1"/>
          </p:cNvSpPr>
          <p:nvPr>
            <p:ph type="ftr" sz="quarter" idx="11"/>
          </p:nvPr>
        </p:nvSpPr>
        <p:spPr/>
        <p:txBody>
          <a:bodyPr/>
          <a:lstStyle/>
          <a:p>
            <a:r>
              <a:rPr lang="fr-FR" dirty="0"/>
              <a:t>Module </a:t>
            </a:r>
            <a:r>
              <a:rPr lang="fr-FR" dirty="0" smtClean="0"/>
              <a:t>3</a:t>
            </a:r>
            <a:endParaRPr lang="fr-FR" dirty="0"/>
          </a:p>
        </p:txBody>
      </p:sp>
      <p:sp>
        <p:nvSpPr>
          <p:cNvPr id="38" name="ZoneTexte 37">
            <a:extLst>
              <a:ext uri="{FF2B5EF4-FFF2-40B4-BE49-F238E27FC236}">
                <a16:creationId xmlns:a16="http://schemas.microsoft.com/office/drawing/2014/main" id="{A79CFCCB-1F5D-4E77-A563-210676A0CAC9}"/>
              </a:ext>
            </a:extLst>
          </p:cNvPr>
          <p:cNvSpPr txBox="1"/>
          <p:nvPr/>
        </p:nvSpPr>
        <p:spPr>
          <a:xfrm>
            <a:off x="924013" y="502858"/>
            <a:ext cx="3979457" cy="300082"/>
          </a:xfrm>
          <a:prstGeom prst="rect">
            <a:avLst/>
          </a:prstGeom>
          <a:noFill/>
        </p:spPr>
        <p:txBody>
          <a:bodyPr wrap="square" rtlCol="0">
            <a:spAutoFit/>
          </a:bodyPr>
          <a:lstStyle/>
          <a:p>
            <a:r>
              <a:rPr lang="fr-FR" sz="1350" i="1" dirty="0">
                <a:latin typeface="+mj-lt"/>
              </a:rPr>
              <a:t>BI &amp; Reporting – Rapports standards</a:t>
            </a:r>
          </a:p>
        </p:txBody>
      </p:sp>
      <p:sp>
        <p:nvSpPr>
          <p:cNvPr id="40" name="Rectangle : avec coins arrondis en diagonale 39">
            <a:extLst>
              <a:ext uri="{FF2B5EF4-FFF2-40B4-BE49-F238E27FC236}">
                <a16:creationId xmlns:a16="http://schemas.microsoft.com/office/drawing/2014/main" id="{F6D28928-18BD-431E-AD11-837DCB9F9423}"/>
              </a:ext>
            </a:extLst>
          </p:cNvPr>
          <p:cNvSpPr/>
          <p:nvPr/>
        </p:nvSpPr>
        <p:spPr>
          <a:xfrm>
            <a:off x="45720" y="1203532"/>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2 –</a:t>
            </a:r>
            <a:br>
              <a:rPr lang="fr-FR" sz="750" dirty="0">
                <a:solidFill>
                  <a:srgbClr val="00AC8C"/>
                </a:solidFill>
              </a:rPr>
            </a:br>
            <a:r>
              <a:rPr lang="fr-FR" sz="750" dirty="0">
                <a:solidFill>
                  <a:srgbClr val="00AC8C"/>
                </a:solidFill>
              </a:rPr>
              <a:t>extractions directes</a:t>
            </a:r>
            <a:endParaRPr lang="fr-FR" sz="2100" dirty="0">
              <a:solidFill>
                <a:srgbClr val="00AC8C"/>
              </a:solidFill>
            </a:endParaRPr>
          </a:p>
        </p:txBody>
      </p:sp>
      <p:sp>
        <p:nvSpPr>
          <p:cNvPr id="41" name="Rectangle : avec coins arrondis en diagonale 40">
            <a:extLst>
              <a:ext uri="{FF2B5EF4-FFF2-40B4-BE49-F238E27FC236}">
                <a16:creationId xmlns:a16="http://schemas.microsoft.com/office/drawing/2014/main" id="{22BCF035-78ED-4844-8B5D-6652F426E2D2}"/>
              </a:ext>
            </a:extLst>
          </p:cNvPr>
          <p:cNvSpPr/>
          <p:nvPr/>
        </p:nvSpPr>
        <p:spPr>
          <a:xfrm>
            <a:off x="45720" y="2061814"/>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4 –</a:t>
            </a:r>
            <a:br>
              <a:rPr lang="fr-FR" sz="750" dirty="0">
                <a:solidFill>
                  <a:srgbClr val="00AC8C"/>
                </a:solidFill>
              </a:rPr>
            </a:br>
            <a:r>
              <a:rPr lang="fr-FR" sz="750" dirty="0">
                <a:solidFill>
                  <a:srgbClr val="00AC8C"/>
                </a:solidFill>
              </a:rPr>
              <a:t>Rapports standards</a:t>
            </a:r>
          </a:p>
        </p:txBody>
      </p:sp>
      <p:sp>
        <p:nvSpPr>
          <p:cNvPr id="42" name="Rectangle : avec coins arrondis en diagonale 41">
            <a:extLst>
              <a:ext uri="{FF2B5EF4-FFF2-40B4-BE49-F238E27FC236}">
                <a16:creationId xmlns:a16="http://schemas.microsoft.com/office/drawing/2014/main" id="{EB5A92BB-77B0-433C-9D39-C9B54C03A704}"/>
              </a:ext>
            </a:extLst>
          </p:cNvPr>
          <p:cNvSpPr/>
          <p:nvPr/>
        </p:nvSpPr>
        <p:spPr>
          <a:xfrm>
            <a:off x="45720" y="2490955"/>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5 –</a:t>
            </a:r>
            <a:br>
              <a:rPr lang="fr-FR" sz="750" dirty="0">
                <a:solidFill>
                  <a:srgbClr val="00AC8C"/>
                </a:solidFill>
              </a:rPr>
            </a:br>
            <a:r>
              <a:rPr lang="fr-FR" sz="750" dirty="0">
                <a:solidFill>
                  <a:srgbClr val="00AC8C"/>
                </a:solidFill>
              </a:rPr>
              <a:t>Rapports ad-hoc</a:t>
            </a:r>
          </a:p>
        </p:txBody>
      </p:sp>
      <p:sp>
        <p:nvSpPr>
          <p:cNvPr id="22" name="Rectangle : avec coins arrondis en diagonale 21">
            <a:extLst>
              <a:ext uri="{FF2B5EF4-FFF2-40B4-BE49-F238E27FC236}">
                <a16:creationId xmlns:a16="http://schemas.microsoft.com/office/drawing/2014/main" id="{85440E84-C5A6-4093-BFB5-9AB6831C5AC4}"/>
              </a:ext>
            </a:extLst>
          </p:cNvPr>
          <p:cNvSpPr/>
          <p:nvPr/>
        </p:nvSpPr>
        <p:spPr>
          <a:xfrm>
            <a:off x="45720" y="1632673"/>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3 –</a:t>
            </a:r>
            <a:br>
              <a:rPr lang="fr-FR" sz="750" dirty="0">
                <a:solidFill>
                  <a:srgbClr val="00AC8C"/>
                </a:solidFill>
              </a:rPr>
            </a:br>
            <a:r>
              <a:rPr lang="fr-FR" sz="750" dirty="0">
                <a:solidFill>
                  <a:srgbClr val="00AC8C"/>
                </a:solidFill>
              </a:rPr>
              <a:t>accès BI &amp; Reporting</a:t>
            </a:r>
            <a:endParaRPr lang="fr-FR" sz="2100" dirty="0">
              <a:solidFill>
                <a:srgbClr val="00AC8C"/>
              </a:solidFill>
            </a:endParaRPr>
          </a:p>
        </p:txBody>
      </p:sp>
      <p:sp>
        <p:nvSpPr>
          <p:cNvPr id="5" name="Espace réservé du numéro de diapositive 4">
            <a:extLst>
              <a:ext uri="{FF2B5EF4-FFF2-40B4-BE49-F238E27FC236}">
                <a16:creationId xmlns:a16="http://schemas.microsoft.com/office/drawing/2014/main" id="{85BFEC0E-2B65-434F-8DE1-05F434A0D75A}"/>
              </a:ext>
            </a:extLst>
          </p:cNvPr>
          <p:cNvSpPr>
            <a:spLocks noGrp="1"/>
          </p:cNvSpPr>
          <p:nvPr>
            <p:ph type="sldNum" sz="quarter" idx="12"/>
          </p:nvPr>
        </p:nvSpPr>
        <p:spPr/>
        <p:txBody>
          <a:bodyPr/>
          <a:lstStyle/>
          <a:p>
            <a:fld id="{FE954997-C674-43B3-87A7-1C878AE16C45}" type="slidenum">
              <a:rPr lang="fr-FR" smtClean="0"/>
              <a:pPr/>
              <a:t>30</a:t>
            </a:fld>
            <a:endParaRPr lang="fr-FR" dirty="0"/>
          </a:p>
        </p:txBody>
      </p:sp>
      <p:sp>
        <p:nvSpPr>
          <p:cNvPr id="15" name="Rectangle : avec coins arrondis en diagonale 21">
            <a:extLst>
              <a:ext uri="{FF2B5EF4-FFF2-40B4-BE49-F238E27FC236}">
                <a16:creationId xmlns:a16="http://schemas.microsoft.com/office/drawing/2014/main" id="{85440E84-C5A6-4093-BFB5-9AB6831C5AC4}"/>
              </a:ext>
            </a:extLst>
          </p:cNvPr>
          <p:cNvSpPr/>
          <p:nvPr/>
        </p:nvSpPr>
        <p:spPr>
          <a:xfrm>
            <a:off x="45720" y="779857"/>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1 –</a:t>
            </a:r>
            <a:br>
              <a:rPr lang="fr-FR" sz="750" dirty="0">
                <a:solidFill>
                  <a:srgbClr val="00AC8C"/>
                </a:solidFill>
              </a:rPr>
            </a:br>
            <a:r>
              <a:rPr lang="fr-FR" sz="750" dirty="0">
                <a:solidFill>
                  <a:srgbClr val="00AC8C"/>
                </a:solidFill>
              </a:rPr>
              <a:t>Présentation générale</a:t>
            </a:r>
            <a:endParaRPr lang="fr-FR" sz="2100" dirty="0">
              <a:solidFill>
                <a:srgbClr val="00AC8C"/>
              </a:solidFill>
            </a:endParaRPr>
          </a:p>
        </p:txBody>
      </p:sp>
      <p:sp>
        <p:nvSpPr>
          <p:cNvPr id="21" name="Rectangle : avec coins arrondis en diagonale 38">
            <a:extLst>
              <a:ext uri="{FF2B5EF4-FFF2-40B4-BE49-F238E27FC236}">
                <a16:creationId xmlns:a16="http://schemas.microsoft.com/office/drawing/2014/main" id="{2BABEF1C-5728-4FA2-B589-0666FB176380}"/>
              </a:ext>
            </a:extLst>
          </p:cNvPr>
          <p:cNvSpPr/>
          <p:nvPr/>
        </p:nvSpPr>
        <p:spPr>
          <a:xfrm>
            <a:off x="43434" y="2061814"/>
            <a:ext cx="756000" cy="351000"/>
          </a:xfrm>
          <a:prstGeom prst="round2DiagRect">
            <a:avLst>
              <a:gd name="adj1" fmla="val 16667"/>
              <a:gd name="adj2" fmla="val 0"/>
            </a:avLst>
          </a:prstGeom>
          <a:solidFill>
            <a:srgbClr val="00AC8C"/>
          </a:solid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t>4 – </a:t>
            </a:r>
          </a:p>
          <a:p>
            <a:pPr algn="ctr"/>
            <a:r>
              <a:rPr lang="fr-FR" sz="750" dirty="0"/>
              <a:t>Rapports standards</a:t>
            </a:r>
            <a:endParaRPr lang="fr-FR" sz="2100" dirty="0"/>
          </a:p>
        </p:txBody>
      </p:sp>
      <p:pic>
        <p:nvPicPr>
          <p:cNvPr id="16" name="Image 15"/>
          <p:cNvPicPr/>
          <p:nvPr/>
        </p:nvPicPr>
        <p:blipFill>
          <a:blip r:embed="rId2">
            <a:extLst>
              <a:ext uri="{28A0092B-C50C-407E-A947-70E740481C1C}">
                <a14:useLocalDpi xmlns:a14="http://schemas.microsoft.com/office/drawing/2010/main" val="0"/>
              </a:ext>
            </a:extLst>
          </a:blip>
          <a:stretch>
            <a:fillRect/>
          </a:stretch>
        </p:blipFill>
        <p:spPr>
          <a:xfrm>
            <a:off x="2771800" y="3795886"/>
            <a:ext cx="3402886" cy="838276"/>
          </a:xfrm>
          <a:prstGeom prst="rect">
            <a:avLst/>
          </a:prstGeom>
          <a:ln>
            <a:solidFill>
              <a:schemeClr val="accent1"/>
            </a:solidFill>
          </a:ln>
        </p:spPr>
      </p:pic>
      <p:sp>
        <p:nvSpPr>
          <p:cNvPr id="17" name="Rectangle 16"/>
          <p:cNvSpPr/>
          <p:nvPr/>
        </p:nvSpPr>
        <p:spPr>
          <a:xfrm>
            <a:off x="5270223" y="3795886"/>
            <a:ext cx="791629" cy="83683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fr-FR" sz="1350"/>
          </a:p>
        </p:txBody>
      </p:sp>
    </p:spTree>
    <p:extLst>
      <p:ext uri="{BB962C8B-B14F-4D97-AF65-F5344CB8AC3E}">
        <p14:creationId xmlns:p14="http://schemas.microsoft.com/office/powerpoint/2010/main" val="24100602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A5FFB3-0E9F-4022-9107-493968A47875}"/>
              </a:ext>
            </a:extLst>
          </p:cNvPr>
          <p:cNvSpPr>
            <a:spLocks noGrp="1"/>
          </p:cNvSpPr>
          <p:nvPr>
            <p:ph type="title"/>
          </p:nvPr>
        </p:nvSpPr>
        <p:spPr/>
        <p:txBody>
          <a:bodyPr>
            <a:normAutofit/>
          </a:bodyPr>
          <a:lstStyle/>
          <a:p>
            <a:r>
              <a:rPr lang="fr-FR" sz="2000" dirty="0" smtClean="0"/>
              <a:t>Mes résultats de rapport</a:t>
            </a:r>
            <a:endParaRPr lang="fr-FR" sz="2000" dirty="0"/>
          </a:p>
        </p:txBody>
      </p:sp>
      <p:sp>
        <p:nvSpPr>
          <p:cNvPr id="3" name="Espace réservé du contenu 2">
            <a:extLst>
              <a:ext uri="{FF2B5EF4-FFF2-40B4-BE49-F238E27FC236}">
                <a16:creationId xmlns:a16="http://schemas.microsoft.com/office/drawing/2014/main" id="{245DF3F7-B700-4DAD-BAB4-095DBD79FC00}"/>
              </a:ext>
            </a:extLst>
          </p:cNvPr>
          <p:cNvSpPr>
            <a:spLocks noGrp="1"/>
          </p:cNvSpPr>
          <p:nvPr>
            <p:ph idx="1"/>
          </p:nvPr>
        </p:nvSpPr>
        <p:spPr>
          <a:xfrm>
            <a:off x="799434" y="802940"/>
            <a:ext cx="7923942" cy="3958059"/>
          </a:xfrm>
        </p:spPr>
        <p:txBody>
          <a:bodyPr>
            <a:normAutofit/>
          </a:bodyPr>
          <a:lstStyle/>
          <a:p>
            <a:pPr lvl="0">
              <a:buFont typeface="Wingdings" panose="05000000000000000000" pitchFamily="2" charset="2"/>
              <a:buChar char="Ø"/>
            </a:pPr>
            <a:r>
              <a:rPr lang="fr-FR" sz="1600" b="1" dirty="0">
                <a:latin typeface="+mn-lt"/>
              </a:rPr>
              <a:t>Pour récupérer un traitement en « soumission différée » au format CSV</a:t>
            </a:r>
          </a:p>
          <a:p>
            <a:pPr lvl="1">
              <a:buFont typeface="Wingdings" panose="05000000000000000000" pitchFamily="2" charset="2"/>
              <a:buChar char="Ø"/>
            </a:pPr>
            <a:r>
              <a:rPr lang="fr-FR" sz="1650" b="1" dirty="0">
                <a:latin typeface="+mn-lt"/>
              </a:rPr>
              <a:t>Retourner sur la page d’accueil BI &amp; Reporting </a:t>
            </a:r>
            <a:r>
              <a:rPr lang="fr-FR" sz="1650" i="1" dirty="0">
                <a:latin typeface="+mn-lt"/>
              </a:rPr>
              <a:t>(maison)</a:t>
            </a:r>
          </a:p>
          <a:p>
            <a:pPr lvl="1">
              <a:buFont typeface="Wingdings" panose="05000000000000000000" pitchFamily="2" charset="2"/>
              <a:buChar char="Ø"/>
            </a:pPr>
            <a:r>
              <a:rPr lang="fr-FR" sz="1650" b="1" dirty="0">
                <a:latin typeface="+mn-lt"/>
              </a:rPr>
              <a:t>Cliquer sur « Mes résultats de rapports »</a:t>
            </a:r>
          </a:p>
          <a:p>
            <a:pPr lvl="2">
              <a:buFont typeface="Wingdings" panose="05000000000000000000" pitchFamily="2" charset="2"/>
              <a:buChar char="Ø"/>
            </a:pPr>
            <a:r>
              <a:rPr lang="fr-FR" sz="1500" dirty="0">
                <a:latin typeface="+mn-lt"/>
              </a:rPr>
              <a:t>Bien vérifier que le traitement est </a:t>
            </a:r>
            <a:r>
              <a:rPr lang="fr-FR" sz="1500" dirty="0" smtClean="0">
                <a:latin typeface="+mn-lt"/>
              </a:rPr>
              <a:t>terminé (cliquer sur la flèche d’actualisation située dans la barre de votre navigateur si le fichier </a:t>
            </a:r>
            <a:r>
              <a:rPr lang="fr-FR" sz="1500" dirty="0" err="1" smtClean="0">
                <a:latin typeface="+mn-lt"/>
              </a:rPr>
              <a:t>excel</a:t>
            </a:r>
            <a:r>
              <a:rPr lang="fr-FR" sz="1500" dirty="0" smtClean="0">
                <a:latin typeface="+mn-lt"/>
              </a:rPr>
              <a:t> n’apparaît pas)</a:t>
            </a:r>
            <a:endParaRPr lang="fr-FR" sz="1500" dirty="0">
              <a:latin typeface="+mn-lt"/>
            </a:endParaRPr>
          </a:p>
          <a:p>
            <a:pPr lvl="2">
              <a:buFont typeface="Wingdings" panose="05000000000000000000" pitchFamily="2" charset="2"/>
              <a:buChar char="Ø"/>
            </a:pPr>
            <a:r>
              <a:rPr lang="fr-FR" sz="1500" dirty="0">
                <a:latin typeface="+mn-lt"/>
              </a:rPr>
              <a:t>Ouvrir le fichier en cliquant sur le nom du rapport ou sur la loupe</a:t>
            </a:r>
          </a:p>
          <a:p>
            <a:pPr marL="342900" lvl="1" indent="0">
              <a:buNone/>
            </a:pPr>
            <a:endParaRPr lang="fr-FR" sz="1350" dirty="0"/>
          </a:p>
          <a:p>
            <a:pPr lvl="2">
              <a:buFont typeface="Wingdings" panose="05000000000000000000" pitchFamily="2" charset="2"/>
              <a:buChar char="Ø"/>
            </a:pPr>
            <a:endParaRPr lang="fr-FR" sz="1500" b="1" dirty="0">
              <a:latin typeface="+mn-lt"/>
            </a:endParaRPr>
          </a:p>
        </p:txBody>
      </p:sp>
      <p:sp>
        <p:nvSpPr>
          <p:cNvPr id="36" name="Espace réservé du pied de page 35">
            <a:extLst>
              <a:ext uri="{FF2B5EF4-FFF2-40B4-BE49-F238E27FC236}">
                <a16:creationId xmlns:a16="http://schemas.microsoft.com/office/drawing/2014/main" id="{B9A8880B-E702-419B-B39F-4F2EC0B495AF}"/>
              </a:ext>
            </a:extLst>
          </p:cNvPr>
          <p:cNvSpPr>
            <a:spLocks noGrp="1"/>
          </p:cNvSpPr>
          <p:nvPr>
            <p:ph type="ftr" sz="quarter" idx="11"/>
          </p:nvPr>
        </p:nvSpPr>
        <p:spPr/>
        <p:txBody>
          <a:bodyPr/>
          <a:lstStyle/>
          <a:p>
            <a:r>
              <a:rPr lang="fr-FR" dirty="0"/>
              <a:t>Module </a:t>
            </a:r>
            <a:r>
              <a:rPr lang="fr-FR" dirty="0" smtClean="0"/>
              <a:t>3</a:t>
            </a:r>
            <a:endParaRPr lang="fr-FR" dirty="0"/>
          </a:p>
        </p:txBody>
      </p:sp>
      <p:sp>
        <p:nvSpPr>
          <p:cNvPr id="38" name="ZoneTexte 37">
            <a:extLst>
              <a:ext uri="{FF2B5EF4-FFF2-40B4-BE49-F238E27FC236}">
                <a16:creationId xmlns:a16="http://schemas.microsoft.com/office/drawing/2014/main" id="{A79CFCCB-1F5D-4E77-A563-210676A0CAC9}"/>
              </a:ext>
            </a:extLst>
          </p:cNvPr>
          <p:cNvSpPr txBox="1"/>
          <p:nvPr/>
        </p:nvSpPr>
        <p:spPr>
          <a:xfrm>
            <a:off x="924013" y="502858"/>
            <a:ext cx="3979457" cy="300082"/>
          </a:xfrm>
          <a:prstGeom prst="rect">
            <a:avLst/>
          </a:prstGeom>
          <a:noFill/>
        </p:spPr>
        <p:txBody>
          <a:bodyPr wrap="square" rtlCol="0">
            <a:spAutoFit/>
          </a:bodyPr>
          <a:lstStyle/>
          <a:p>
            <a:r>
              <a:rPr lang="fr-FR" sz="1350" i="1" dirty="0">
                <a:latin typeface="+mj-lt"/>
              </a:rPr>
              <a:t>BI &amp; Reporting – Rapports standards</a:t>
            </a:r>
          </a:p>
        </p:txBody>
      </p:sp>
      <p:sp>
        <p:nvSpPr>
          <p:cNvPr id="40" name="Rectangle : avec coins arrondis en diagonale 39">
            <a:extLst>
              <a:ext uri="{FF2B5EF4-FFF2-40B4-BE49-F238E27FC236}">
                <a16:creationId xmlns:a16="http://schemas.microsoft.com/office/drawing/2014/main" id="{F6D28928-18BD-431E-AD11-837DCB9F9423}"/>
              </a:ext>
            </a:extLst>
          </p:cNvPr>
          <p:cNvSpPr/>
          <p:nvPr/>
        </p:nvSpPr>
        <p:spPr>
          <a:xfrm>
            <a:off x="45720" y="1203532"/>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2 –</a:t>
            </a:r>
            <a:br>
              <a:rPr lang="fr-FR" sz="750" dirty="0">
                <a:solidFill>
                  <a:srgbClr val="00AC8C"/>
                </a:solidFill>
              </a:rPr>
            </a:br>
            <a:r>
              <a:rPr lang="fr-FR" sz="750" dirty="0">
                <a:solidFill>
                  <a:srgbClr val="00AC8C"/>
                </a:solidFill>
              </a:rPr>
              <a:t>extractions directes</a:t>
            </a:r>
            <a:endParaRPr lang="fr-FR" sz="2100" dirty="0">
              <a:solidFill>
                <a:srgbClr val="00AC8C"/>
              </a:solidFill>
            </a:endParaRPr>
          </a:p>
        </p:txBody>
      </p:sp>
      <p:sp>
        <p:nvSpPr>
          <p:cNvPr id="41" name="Rectangle : avec coins arrondis en diagonale 40">
            <a:extLst>
              <a:ext uri="{FF2B5EF4-FFF2-40B4-BE49-F238E27FC236}">
                <a16:creationId xmlns:a16="http://schemas.microsoft.com/office/drawing/2014/main" id="{22BCF035-78ED-4844-8B5D-6652F426E2D2}"/>
              </a:ext>
            </a:extLst>
          </p:cNvPr>
          <p:cNvSpPr/>
          <p:nvPr/>
        </p:nvSpPr>
        <p:spPr>
          <a:xfrm>
            <a:off x="45720" y="2061814"/>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4 –</a:t>
            </a:r>
            <a:br>
              <a:rPr lang="fr-FR" sz="750" dirty="0">
                <a:solidFill>
                  <a:srgbClr val="00AC8C"/>
                </a:solidFill>
              </a:rPr>
            </a:br>
            <a:r>
              <a:rPr lang="fr-FR" sz="750" dirty="0">
                <a:solidFill>
                  <a:srgbClr val="00AC8C"/>
                </a:solidFill>
              </a:rPr>
              <a:t>Rapports standards</a:t>
            </a:r>
          </a:p>
        </p:txBody>
      </p:sp>
      <p:sp>
        <p:nvSpPr>
          <p:cNvPr id="42" name="Rectangle : avec coins arrondis en diagonale 41">
            <a:extLst>
              <a:ext uri="{FF2B5EF4-FFF2-40B4-BE49-F238E27FC236}">
                <a16:creationId xmlns:a16="http://schemas.microsoft.com/office/drawing/2014/main" id="{EB5A92BB-77B0-433C-9D39-C9B54C03A704}"/>
              </a:ext>
            </a:extLst>
          </p:cNvPr>
          <p:cNvSpPr/>
          <p:nvPr/>
        </p:nvSpPr>
        <p:spPr>
          <a:xfrm>
            <a:off x="45720" y="2490955"/>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5 –</a:t>
            </a:r>
            <a:br>
              <a:rPr lang="fr-FR" sz="750" dirty="0">
                <a:solidFill>
                  <a:srgbClr val="00AC8C"/>
                </a:solidFill>
              </a:rPr>
            </a:br>
            <a:r>
              <a:rPr lang="fr-FR" sz="750" dirty="0">
                <a:solidFill>
                  <a:srgbClr val="00AC8C"/>
                </a:solidFill>
              </a:rPr>
              <a:t>Rapports ad-hoc</a:t>
            </a:r>
          </a:p>
        </p:txBody>
      </p:sp>
      <p:sp>
        <p:nvSpPr>
          <p:cNvPr id="22" name="Rectangle : avec coins arrondis en diagonale 21">
            <a:extLst>
              <a:ext uri="{FF2B5EF4-FFF2-40B4-BE49-F238E27FC236}">
                <a16:creationId xmlns:a16="http://schemas.microsoft.com/office/drawing/2014/main" id="{85440E84-C5A6-4093-BFB5-9AB6831C5AC4}"/>
              </a:ext>
            </a:extLst>
          </p:cNvPr>
          <p:cNvSpPr/>
          <p:nvPr/>
        </p:nvSpPr>
        <p:spPr>
          <a:xfrm>
            <a:off x="45720" y="1632673"/>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3 –</a:t>
            </a:r>
            <a:br>
              <a:rPr lang="fr-FR" sz="750" dirty="0">
                <a:solidFill>
                  <a:srgbClr val="00AC8C"/>
                </a:solidFill>
              </a:rPr>
            </a:br>
            <a:r>
              <a:rPr lang="fr-FR" sz="750" dirty="0">
                <a:solidFill>
                  <a:srgbClr val="00AC8C"/>
                </a:solidFill>
              </a:rPr>
              <a:t>accès BI &amp; Reporting</a:t>
            </a:r>
            <a:endParaRPr lang="fr-FR" sz="2100" dirty="0">
              <a:solidFill>
                <a:srgbClr val="00AC8C"/>
              </a:solidFill>
            </a:endParaRPr>
          </a:p>
        </p:txBody>
      </p:sp>
      <p:sp>
        <p:nvSpPr>
          <p:cNvPr id="5" name="Espace réservé du numéro de diapositive 4">
            <a:extLst>
              <a:ext uri="{FF2B5EF4-FFF2-40B4-BE49-F238E27FC236}">
                <a16:creationId xmlns:a16="http://schemas.microsoft.com/office/drawing/2014/main" id="{85BFEC0E-2B65-434F-8DE1-05F434A0D75A}"/>
              </a:ext>
            </a:extLst>
          </p:cNvPr>
          <p:cNvSpPr>
            <a:spLocks noGrp="1"/>
          </p:cNvSpPr>
          <p:nvPr>
            <p:ph type="sldNum" sz="quarter" idx="12"/>
          </p:nvPr>
        </p:nvSpPr>
        <p:spPr/>
        <p:txBody>
          <a:bodyPr/>
          <a:lstStyle/>
          <a:p>
            <a:fld id="{FE954997-C674-43B3-87A7-1C878AE16C45}" type="slidenum">
              <a:rPr lang="fr-FR" smtClean="0"/>
              <a:pPr/>
              <a:t>31</a:t>
            </a:fld>
            <a:endParaRPr lang="fr-FR" dirty="0"/>
          </a:p>
        </p:txBody>
      </p:sp>
      <p:sp>
        <p:nvSpPr>
          <p:cNvPr id="15" name="Rectangle : avec coins arrondis en diagonale 21">
            <a:extLst>
              <a:ext uri="{FF2B5EF4-FFF2-40B4-BE49-F238E27FC236}">
                <a16:creationId xmlns:a16="http://schemas.microsoft.com/office/drawing/2014/main" id="{85440E84-C5A6-4093-BFB5-9AB6831C5AC4}"/>
              </a:ext>
            </a:extLst>
          </p:cNvPr>
          <p:cNvSpPr/>
          <p:nvPr/>
        </p:nvSpPr>
        <p:spPr>
          <a:xfrm>
            <a:off x="45720" y="779857"/>
            <a:ext cx="756000" cy="351000"/>
          </a:xfrm>
          <a:prstGeom prst="round2DiagRect">
            <a:avLst>
              <a:gd name="adj1" fmla="val 16667"/>
              <a:gd name="adj2" fmla="val 0"/>
            </a:avLst>
          </a:prstGeom>
          <a:no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solidFill>
                  <a:srgbClr val="00AC8C"/>
                </a:solidFill>
              </a:rPr>
              <a:t>1 –</a:t>
            </a:r>
            <a:br>
              <a:rPr lang="fr-FR" sz="750" dirty="0">
                <a:solidFill>
                  <a:srgbClr val="00AC8C"/>
                </a:solidFill>
              </a:rPr>
            </a:br>
            <a:r>
              <a:rPr lang="fr-FR" sz="750" dirty="0">
                <a:solidFill>
                  <a:srgbClr val="00AC8C"/>
                </a:solidFill>
              </a:rPr>
              <a:t>Présentation générale</a:t>
            </a:r>
            <a:endParaRPr lang="fr-FR" sz="2100" dirty="0">
              <a:solidFill>
                <a:srgbClr val="00AC8C"/>
              </a:solidFill>
            </a:endParaRPr>
          </a:p>
        </p:txBody>
      </p:sp>
      <p:sp>
        <p:nvSpPr>
          <p:cNvPr id="21" name="Rectangle : avec coins arrondis en diagonale 38">
            <a:extLst>
              <a:ext uri="{FF2B5EF4-FFF2-40B4-BE49-F238E27FC236}">
                <a16:creationId xmlns:a16="http://schemas.microsoft.com/office/drawing/2014/main" id="{2BABEF1C-5728-4FA2-B589-0666FB176380}"/>
              </a:ext>
            </a:extLst>
          </p:cNvPr>
          <p:cNvSpPr/>
          <p:nvPr/>
        </p:nvSpPr>
        <p:spPr>
          <a:xfrm>
            <a:off x="43434" y="2061814"/>
            <a:ext cx="756000" cy="351000"/>
          </a:xfrm>
          <a:prstGeom prst="round2DiagRect">
            <a:avLst>
              <a:gd name="adj1" fmla="val 16667"/>
              <a:gd name="adj2" fmla="val 0"/>
            </a:avLst>
          </a:prstGeom>
          <a:solidFill>
            <a:srgbClr val="00AC8C"/>
          </a:solidFill>
          <a:ln>
            <a:solidFill>
              <a:srgbClr val="00AC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50" dirty="0"/>
              <a:t>4 – </a:t>
            </a:r>
          </a:p>
          <a:p>
            <a:pPr algn="ctr"/>
            <a:r>
              <a:rPr lang="fr-FR" sz="750" dirty="0"/>
              <a:t>Rapports standards</a:t>
            </a:r>
            <a:endParaRPr lang="fr-FR" sz="2100" dirty="0"/>
          </a:p>
        </p:txBody>
      </p:sp>
      <p:pic>
        <p:nvPicPr>
          <p:cNvPr id="14" name="Image 13"/>
          <p:cNvPicPr/>
          <p:nvPr/>
        </p:nvPicPr>
        <p:blipFill>
          <a:blip r:embed="rId2" cstate="screen">
            <a:extLst>
              <a:ext uri="{28A0092B-C50C-407E-A947-70E740481C1C}">
                <a14:useLocalDpi xmlns:a14="http://schemas.microsoft.com/office/drawing/2010/main" val="0"/>
              </a:ext>
            </a:extLst>
          </a:blip>
          <a:stretch>
            <a:fillRect/>
          </a:stretch>
        </p:blipFill>
        <p:spPr>
          <a:xfrm>
            <a:off x="935444" y="3003798"/>
            <a:ext cx="7813491" cy="1628925"/>
          </a:xfrm>
          <a:prstGeom prst="rect">
            <a:avLst/>
          </a:prstGeom>
          <a:ln>
            <a:solidFill>
              <a:schemeClr val="accent1"/>
            </a:solidFill>
          </a:ln>
        </p:spPr>
      </p:pic>
    </p:spTree>
    <p:extLst>
      <p:ext uri="{BB962C8B-B14F-4D97-AF65-F5344CB8AC3E}">
        <p14:creationId xmlns:p14="http://schemas.microsoft.com/office/powerpoint/2010/main" val="11966358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771550"/>
            <a:ext cx="8244448" cy="4011950"/>
          </a:xfrm>
        </p:spPr>
        <p:txBody>
          <a:bodyPr/>
          <a:lstStyle/>
          <a:p>
            <a:endParaRPr lang="fr-FR" sz="1600" dirty="0" smtClean="0">
              <a:solidFill>
                <a:schemeClr val="bg2"/>
              </a:solidFill>
            </a:endParaRPr>
          </a:p>
          <a:p>
            <a:r>
              <a:rPr lang="fr-FR" sz="1600" b="1" dirty="0" smtClean="0"/>
              <a:t>Formations « gestes qui sauvent » </a:t>
            </a:r>
            <a:r>
              <a:rPr lang="fr-FR" sz="1600" dirty="0" smtClean="0"/>
              <a:t>: mise en œuvre sur site des formations Sauveteur Secouriste au Travail (SST) :</a:t>
            </a:r>
          </a:p>
          <a:p>
            <a:r>
              <a:rPr lang="fr-FR" sz="1600" dirty="0" smtClean="0"/>
              <a:t>Un réseau de formateurs internes a été mis en place au sein des EPL de la région afin de dispenser des formations de proximité.</a:t>
            </a:r>
          </a:p>
          <a:p>
            <a:r>
              <a:rPr lang="fr-FR" sz="1600" smtClean="0"/>
              <a:t>La </a:t>
            </a:r>
            <a:r>
              <a:rPr lang="fr-FR" sz="1600" dirty="0" smtClean="0"/>
              <a:t>procédure est distincte des autres formations d’initiative locale : pour les thématiques SST, PSC1 et gestes qui sauvent, l’accord de principe de la DRFCP est la règle, dès lors que la formation est dispensée par un formateur interne.</a:t>
            </a:r>
          </a:p>
          <a:p>
            <a:r>
              <a:rPr lang="fr-FR" sz="1600" dirty="0" smtClean="0"/>
              <a:t>Il suffit pour cela à l’EPL de solliciter le formateur interne pour ce qui concerne ses disponibilités, pour d’envoyer un mail à DR-FORMCO. En réponse à ce mail, il vous sera demandé de compléter les annexes permettant la rémunération du formateur – rôle qui relève de la DRFCP. Les détails pratiques vous y seront précisés.</a:t>
            </a:r>
          </a:p>
          <a:p>
            <a:endParaRPr lang="fr-FR" sz="1600" dirty="0"/>
          </a:p>
          <a:p>
            <a:endParaRPr lang="fr-FR" sz="1600" dirty="0" smtClean="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err="1" smtClean="0"/>
              <a:t>Directian</a:t>
            </a:r>
            <a:r>
              <a:rPr lang="fr-FR" dirty="0" smtClean="0"/>
              <a:t> </a:t>
            </a:r>
            <a:r>
              <a:rPr lang="fr-FR" dirty="0"/>
              <a:t>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32</a:t>
            </a:fld>
            <a:endParaRPr lang="fr-FR" dirty="0"/>
          </a:p>
        </p:txBody>
      </p:sp>
      <p:sp>
        <p:nvSpPr>
          <p:cNvPr id="8" name="Titre 9"/>
          <p:cNvSpPr>
            <a:spLocks noGrp="1"/>
          </p:cNvSpPr>
          <p:nvPr>
            <p:ph type="title"/>
          </p:nvPr>
        </p:nvSpPr>
        <p:spPr>
          <a:xfrm>
            <a:off x="1475656" y="123478"/>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Formations « gestes qui sauvent »</a:t>
            </a:r>
            <a:endParaRPr lang="fr-FR" sz="1600" b="1" dirty="0">
              <a:solidFill>
                <a:schemeClr val="tx1"/>
              </a:solidFill>
            </a:endParaRPr>
          </a:p>
        </p:txBody>
      </p:sp>
    </p:spTree>
    <p:extLst>
      <p:ext uri="{BB962C8B-B14F-4D97-AF65-F5344CB8AC3E}">
        <p14:creationId xmlns:p14="http://schemas.microsoft.com/office/powerpoint/2010/main" val="23558165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771550"/>
            <a:ext cx="8244448" cy="4011950"/>
          </a:xfrm>
        </p:spPr>
        <p:txBody>
          <a:bodyPr/>
          <a:lstStyle/>
          <a:p>
            <a:r>
              <a:rPr lang="fr-FR" sz="1600" dirty="0" smtClean="0"/>
              <a:t>Le RLF devra saisir la formation sous </a:t>
            </a:r>
            <a:r>
              <a:rPr lang="fr-FR" sz="1600" dirty="0" err="1" smtClean="0"/>
              <a:t>RenoiRH</a:t>
            </a:r>
            <a:r>
              <a:rPr lang="fr-FR" sz="1600" dirty="0" smtClean="0"/>
              <a:t> ; le numéro correspondant doit être indiqué sur les documents « formateur »</a:t>
            </a:r>
          </a:p>
          <a:p>
            <a:endParaRPr lang="fr-FR" sz="1600" dirty="0"/>
          </a:p>
          <a:p>
            <a:r>
              <a:rPr lang="fr-FR" sz="1600" dirty="0" smtClean="0"/>
              <a:t>À l’issue de la formation, le RLF transmet à la DRFC un scan de la feuille d’émargement et du certificat de service fait. Ces documents sont les justificatifs comptables de la rémunération du formateur interne.</a:t>
            </a:r>
          </a:p>
          <a:p>
            <a:endParaRPr lang="fr-FR" sz="1600" dirty="0">
              <a:solidFill>
                <a:schemeClr val="bg2"/>
              </a:solidFill>
            </a:endParaRPr>
          </a:p>
          <a:p>
            <a:r>
              <a:rPr lang="fr-FR" sz="1600" dirty="0" smtClean="0"/>
              <a:t>La </a:t>
            </a:r>
            <a:r>
              <a:rPr lang="fr-FR" sz="1600" dirty="0"/>
              <a:t>liste des formateurs internes « SST » sera </a:t>
            </a:r>
            <a:r>
              <a:rPr lang="fr-FR" sz="1600" dirty="0" smtClean="0"/>
              <a:t>communiquée prochainement, en autre éléments, </a:t>
            </a:r>
            <a:r>
              <a:rPr lang="fr-FR" sz="1600" dirty="0"/>
              <a:t>à l’ensemble des EPL à fin de mise à jour, ce qui permettra le cas échéant aux quelques structures ne disposant pas d’un formateur sur site de solliciter un formateur dans un EPL proche.</a:t>
            </a:r>
          </a:p>
          <a:p>
            <a:endParaRPr lang="fr-FR" sz="1600" dirty="0"/>
          </a:p>
          <a:p>
            <a:r>
              <a:rPr lang="fr-FR" sz="1600" dirty="0"/>
              <a:t>Un recensement des besoins en formation </a:t>
            </a:r>
            <a:r>
              <a:rPr lang="fr-FR" sz="1600" b="1" dirty="0"/>
              <a:t>« AGFSU » </a:t>
            </a:r>
            <a:r>
              <a:rPr lang="fr-FR" sz="1600" dirty="0"/>
              <a:t>sera prochainement adressé aux structures à fin de mise en place des formations correspondantes.</a:t>
            </a:r>
          </a:p>
          <a:p>
            <a:endParaRPr lang="fr-FR" sz="1600" dirty="0" smtClean="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33</a:t>
            </a:fld>
            <a:endParaRPr lang="fr-FR" dirty="0"/>
          </a:p>
        </p:txBody>
      </p:sp>
      <p:sp>
        <p:nvSpPr>
          <p:cNvPr id="8" name="Titre 9"/>
          <p:cNvSpPr>
            <a:spLocks noGrp="1"/>
          </p:cNvSpPr>
          <p:nvPr>
            <p:ph type="title"/>
          </p:nvPr>
        </p:nvSpPr>
        <p:spPr>
          <a:xfrm>
            <a:off x="1475656" y="123478"/>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Formations « gestes qui sauvent »</a:t>
            </a:r>
            <a:endParaRPr lang="fr-FR" sz="1600" b="1" dirty="0">
              <a:solidFill>
                <a:schemeClr val="tx1"/>
              </a:solidFill>
            </a:endParaRPr>
          </a:p>
        </p:txBody>
      </p:sp>
    </p:spTree>
    <p:extLst>
      <p:ext uri="{BB962C8B-B14F-4D97-AF65-F5344CB8AC3E}">
        <p14:creationId xmlns:p14="http://schemas.microsoft.com/office/powerpoint/2010/main" val="26646243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771550"/>
            <a:ext cx="8244448" cy="4011950"/>
          </a:xfrm>
        </p:spPr>
        <p:txBody>
          <a:bodyPr/>
          <a:lstStyle/>
          <a:p>
            <a:r>
              <a:rPr lang="fr-FR" sz="1600" b="1" dirty="0" smtClean="0"/>
              <a:t>Formations habilitations électriques et évacuation incendie </a:t>
            </a:r>
            <a:r>
              <a:rPr lang="fr-FR" sz="1600" dirty="0" smtClean="0"/>
              <a:t>:</a:t>
            </a:r>
          </a:p>
          <a:p>
            <a:r>
              <a:rPr lang="fr-FR" sz="1600" dirty="0" smtClean="0"/>
              <a:t>Chaque année, une campagne de recensement des besoins est expédiée aux EPL en vue de la mise en place des l’une et/ou l’autre de ces formations, au besoin regroupées.</a:t>
            </a:r>
          </a:p>
          <a:p>
            <a:r>
              <a:rPr lang="fr-FR" sz="1600" dirty="0" smtClean="0"/>
              <a:t>La campagne 2023 est encore en cours de réalisation jusqu’à la fin octobre.</a:t>
            </a:r>
          </a:p>
          <a:p>
            <a:r>
              <a:rPr lang="fr-FR" sz="1600" dirty="0" smtClean="0"/>
              <a:t>Il est important que ce recensement soit nominatif et que les intéressés soient sensibilisés à l’engagement lié à ce recensement afin d’éviter des annulations ou la tenue de formations avec un nombre trop faible de participants (absences de dernière minute sans motif).</a:t>
            </a:r>
          </a:p>
          <a:p>
            <a:endParaRPr lang="fr-FR" sz="1600" dirty="0"/>
          </a:p>
          <a:p>
            <a:endParaRPr lang="fr-FR" sz="1600" dirty="0" smtClean="0"/>
          </a:p>
          <a:p>
            <a:endParaRPr lang="fr-FR" sz="1600" dirty="0" smtClean="0"/>
          </a:p>
          <a:p>
            <a:endParaRPr lang="fr-FR" sz="1600" dirty="0" smtClean="0"/>
          </a:p>
          <a:p>
            <a:endParaRPr lang="fr-FR" sz="1600" dirty="0"/>
          </a:p>
          <a:p>
            <a:endParaRPr lang="fr-FR" sz="1600" dirty="0"/>
          </a:p>
          <a:p>
            <a:endParaRPr lang="fr-FR" sz="1600" dirty="0" smtClean="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34</a:t>
            </a:fld>
            <a:endParaRPr lang="fr-FR" dirty="0"/>
          </a:p>
        </p:txBody>
      </p:sp>
      <p:sp>
        <p:nvSpPr>
          <p:cNvPr id="8" name="Titre 9"/>
          <p:cNvSpPr>
            <a:spLocks noGrp="1"/>
          </p:cNvSpPr>
          <p:nvPr>
            <p:ph type="title"/>
          </p:nvPr>
        </p:nvSpPr>
        <p:spPr>
          <a:xfrm>
            <a:off x="1475656" y="123478"/>
            <a:ext cx="7451725" cy="44767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Formations habilitations électriques et évacuation incendie</a:t>
            </a:r>
            <a:endParaRPr lang="fr-FR" sz="1600" b="1" dirty="0">
              <a:solidFill>
                <a:schemeClr val="tx1"/>
              </a:solidFill>
            </a:endParaRPr>
          </a:p>
        </p:txBody>
      </p:sp>
    </p:spTree>
    <p:extLst>
      <p:ext uri="{BB962C8B-B14F-4D97-AF65-F5344CB8AC3E}">
        <p14:creationId xmlns:p14="http://schemas.microsoft.com/office/powerpoint/2010/main" val="2407895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528218" y="1275606"/>
            <a:ext cx="8244448" cy="3456384"/>
          </a:xfrm>
        </p:spPr>
        <p:txBody>
          <a:bodyPr/>
          <a:lstStyle/>
          <a:p>
            <a:pPr>
              <a:spcAft>
                <a:spcPts val="0"/>
              </a:spcAft>
            </a:pPr>
            <a:r>
              <a:rPr lang="fr-FR" sz="1600" b="1" dirty="0"/>
              <a:t>Tous les autres </a:t>
            </a:r>
            <a:r>
              <a:rPr lang="fr-FR" sz="1600" dirty="0"/>
              <a:t>agents </a:t>
            </a:r>
            <a:r>
              <a:rPr lang="fr-FR" sz="1600" dirty="0" smtClean="0"/>
              <a:t>publics, par </a:t>
            </a:r>
            <a:r>
              <a:rPr lang="fr-FR" sz="1600" dirty="0"/>
              <a:t>tiers chaque année, jusqu’à atteindre 100% </a:t>
            </a:r>
            <a:endParaRPr lang="fr-FR" sz="1600" dirty="0" smtClean="0"/>
          </a:p>
          <a:p>
            <a:pPr>
              <a:spcAft>
                <a:spcPts val="0"/>
              </a:spcAft>
            </a:pPr>
            <a:r>
              <a:rPr lang="fr-FR" sz="1600" dirty="0" smtClean="0"/>
              <a:t>au </a:t>
            </a:r>
            <a:r>
              <a:rPr lang="fr-FR" sz="1600" dirty="0"/>
              <a:t>31 décembre </a:t>
            </a:r>
            <a:r>
              <a:rPr lang="fr-FR" sz="1600" dirty="0" smtClean="0"/>
              <a:t>2025 = agents Etat (titulaires ou contractuels) + agents sur budget.</a:t>
            </a:r>
            <a:endParaRPr lang="fr-FR" sz="1600" dirty="0"/>
          </a:p>
          <a:p>
            <a:pPr>
              <a:spcAft>
                <a:spcPts val="0"/>
              </a:spcAft>
            </a:pPr>
            <a:endParaRPr lang="fr-FR" sz="1600" i="1" dirty="0" smtClean="0"/>
          </a:p>
          <a:p>
            <a:pPr>
              <a:spcAft>
                <a:spcPts val="0"/>
              </a:spcAft>
            </a:pPr>
            <a:r>
              <a:rPr lang="fr-FR" sz="1600" i="1" dirty="0" smtClean="0"/>
              <a:t>Elèves fonctionnaires (Ecoles) – formation intégrée à la formation initiale.</a:t>
            </a:r>
          </a:p>
          <a:p>
            <a:pPr>
              <a:spcAft>
                <a:spcPts val="0"/>
              </a:spcAft>
            </a:pPr>
            <a:endParaRPr lang="fr-FR" sz="1600" dirty="0" smtClean="0"/>
          </a:p>
          <a:p>
            <a:pPr>
              <a:spcAft>
                <a:spcPts val="0"/>
              </a:spcAft>
            </a:pPr>
            <a:r>
              <a:rPr lang="fr-FR" sz="1600" b="1" dirty="0" smtClean="0"/>
              <a:t>Nouveaux agents publics contractuels </a:t>
            </a:r>
            <a:r>
              <a:rPr lang="fr-FR" sz="1600" dirty="0" smtClean="0"/>
              <a:t>: formation obligatoire depuis juin 2022 =&gt; </a:t>
            </a:r>
            <a:r>
              <a:rPr lang="fr-FR" sz="1600" dirty="0" smtClean="0">
                <a:solidFill>
                  <a:schemeClr val="accent2">
                    <a:lumMod val="60000"/>
                    <a:lumOff val="40000"/>
                  </a:schemeClr>
                </a:solidFill>
              </a:rPr>
              <a:t>à prévoir obligatoirement dans les 3 mois suivant la prise de poste.</a:t>
            </a:r>
          </a:p>
          <a:p>
            <a:pPr>
              <a:spcAft>
                <a:spcPts val="0"/>
              </a:spcAft>
            </a:pPr>
            <a:endParaRPr lang="fr-FR" sz="1600" dirty="0"/>
          </a:p>
          <a:p>
            <a:pPr>
              <a:spcAft>
                <a:spcPts val="0"/>
              </a:spcAft>
            </a:pPr>
            <a:r>
              <a:rPr lang="fr-FR" sz="1600" b="1" dirty="0" smtClean="0"/>
              <a:t>Nouveaux arrivants dans une structure </a:t>
            </a:r>
            <a:r>
              <a:rPr lang="fr-FR" sz="1600" dirty="0" smtClean="0"/>
              <a:t>: vérifier s’ils ont suivi la formation, sinon formation </a:t>
            </a:r>
            <a:r>
              <a:rPr lang="fr-FR" sz="1600" dirty="0" smtClean="0">
                <a:solidFill>
                  <a:schemeClr val="accent2">
                    <a:lumMod val="60000"/>
                    <a:lumOff val="40000"/>
                  </a:schemeClr>
                </a:solidFill>
              </a:rPr>
              <a:t>à </a:t>
            </a:r>
            <a:r>
              <a:rPr lang="fr-FR" sz="1600" dirty="0">
                <a:solidFill>
                  <a:schemeClr val="accent2">
                    <a:lumMod val="60000"/>
                    <a:lumOff val="40000"/>
                  </a:schemeClr>
                </a:solidFill>
              </a:rPr>
              <a:t>prévoir obligatoirement dans les 3 mois suivant la </a:t>
            </a:r>
            <a:r>
              <a:rPr lang="fr-FR" sz="1600" dirty="0" smtClean="0">
                <a:solidFill>
                  <a:schemeClr val="accent2">
                    <a:lumMod val="60000"/>
                    <a:lumOff val="40000"/>
                  </a:schemeClr>
                </a:solidFill>
              </a:rPr>
              <a:t>prise </a:t>
            </a:r>
            <a:r>
              <a:rPr lang="fr-FR" sz="1600" dirty="0">
                <a:solidFill>
                  <a:schemeClr val="accent2">
                    <a:lumMod val="60000"/>
                    <a:lumOff val="40000"/>
                  </a:schemeClr>
                </a:solidFill>
              </a:rPr>
              <a:t>de </a:t>
            </a:r>
            <a:r>
              <a:rPr lang="fr-FR" sz="1600" dirty="0" smtClean="0">
                <a:solidFill>
                  <a:schemeClr val="accent2">
                    <a:lumMod val="60000"/>
                    <a:lumOff val="40000"/>
                  </a:schemeClr>
                </a:solidFill>
              </a:rPr>
              <a:t>poste.</a:t>
            </a:r>
          </a:p>
          <a:p>
            <a:pPr>
              <a:spcAft>
                <a:spcPts val="0"/>
              </a:spcAft>
            </a:pPr>
            <a:endParaRPr lang="fr-FR" sz="1600" u="sng" dirty="0"/>
          </a:p>
          <a:p>
            <a:pPr>
              <a:spcAft>
                <a:spcPts val="0"/>
              </a:spcAft>
            </a:pPr>
            <a:r>
              <a:rPr lang="fr-FR" sz="1600" dirty="0" smtClean="0"/>
              <a:t>Agents </a:t>
            </a:r>
            <a:r>
              <a:rPr lang="fr-FR" sz="1600" b="1" dirty="0" smtClean="0"/>
              <a:t>préparant un examen professionnel ou un concours du MASA </a:t>
            </a:r>
            <a:r>
              <a:rPr lang="fr-FR" sz="1600" dirty="0" smtClean="0"/>
              <a:t>(attention : jurys formés !)</a:t>
            </a:r>
          </a:p>
          <a:p>
            <a:pPr>
              <a:spcAft>
                <a:spcPts val="0"/>
              </a:spcAft>
            </a:pPr>
            <a:endParaRPr lang="fr-FR" sz="1600" dirty="0"/>
          </a:p>
          <a:p>
            <a:pPr>
              <a:spcAft>
                <a:spcPts val="0"/>
              </a:spcAft>
            </a:pPr>
            <a:endParaRPr lang="fr-FR" sz="1600" dirty="0"/>
          </a:p>
          <a:p>
            <a:pPr>
              <a:spcAft>
                <a:spcPts val="0"/>
              </a:spcAft>
            </a:pPr>
            <a:endParaRPr lang="fr-FR" sz="1600" dirty="0" smtClean="0"/>
          </a:p>
          <a:p>
            <a:pPr>
              <a:spcAft>
                <a:spcPts val="0"/>
              </a:spcAft>
            </a:pPr>
            <a:endParaRPr lang="fr-FR" sz="1600" dirty="0"/>
          </a:p>
          <a:p>
            <a:endParaRPr lang="fr-FR" sz="1600" dirty="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4</a:t>
            </a:fld>
            <a:endParaRPr lang="fr-FR" dirty="0"/>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368" y="195606"/>
            <a:ext cx="1080000" cy="1080000"/>
          </a:xfrm>
          <a:prstGeom prst="rect">
            <a:avLst/>
          </a:prstGeom>
        </p:spPr>
      </p:pic>
      <p:sp>
        <p:nvSpPr>
          <p:cNvPr id="10" name="Titre 9"/>
          <p:cNvSpPr txBox="1">
            <a:spLocks/>
          </p:cNvSpPr>
          <p:nvPr/>
        </p:nvSpPr>
        <p:spPr bwMode="gray">
          <a:xfrm>
            <a:off x="1331640" y="195606"/>
            <a:ext cx="6768752" cy="576064"/>
          </a:xfrm>
          <a:prstGeom prst="rect">
            <a:avLst/>
          </a:prstGeom>
          <a:solidFill>
            <a:schemeClr val="tx2">
              <a:lumMod val="40000"/>
              <a:lumOff val="6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noAutofit/>
          </a:bodyPr>
          <a:lstStyle>
            <a:lvl1pPr algn="l" defTabSz="914400" rtl="0" eaLnBrk="1" latinLnBrk="0" hangingPunct="1">
              <a:lnSpc>
                <a:spcPct val="90000"/>
              </a:lnSpc>
              <a:spcBef>
                <a:spcPct val="0"/>
              </a:spcBef>
              <a:buNone/>
              <a:defRPr sz="255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fr-FR" sz="1800" u="sng" dirty="0"/>
              <a:t>Les publics à former : tous (agents publics) ! </a:t>
            </a:r>
            <a:endParaRPr lang="fr-FR" sz="1800" dirty="0">
              <a:solidFill>
                <a:schemeClr val="tx1"/>
              </a:solidFill>
            </a:endParaRPr>
          </a:p>
        </p:txBody>
      </p:sp>
    </p:spTree>
    <p:extLst>
      <p:ext uri="{BB962C8B-B14F-4D97-AF65-F5344CB8AC3E}">
        <p14:creationId xmlns:p14="http://schemas.microsoft.com/office/powerpoint/2010/main" val="2104475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lipse 14"/>
          <p:cNvSpPr/>
          <p:nvPr/>
        </p:nvSpPr>
        <p:spPr>
          <a:xfrm>
            <a:off x="6038900" y="1635646"/>
            <a:ext cx="1800200" cy="576065"/>
          </a:xfrm>
          <a:prstGeom prst="ellipse">
            <a:avLst/>
          </a:prstGeom>
          <a:solidFill>
            <a:schemeClr val="tx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err="1" smtClean="0">
                <a:solidFill>
                  <a:schemeClr val="tx1"/>
                </a:solidFill>
              </a:rPr>
              <a:t>Distanciel</a:t>
            </a:r>
            <a:r>
              <a:rPr lang="fr-FR" sz="1200" dirty="0" smtClean="0">
                <a:solidFill>
                  <a:schemeClr val="tx1"/>
                </a:solidFill>
              </a:rPr>
              <a:t> asynchrone en autonomie</a:t>
            </a:r>
            <a:endParaRPr lang="fr-FR" sz="1200" dirty="0">
              <a:solidFill>
                <a:schemeClr val="tx1"/>
              </a:solidFill>
            </a:endParaRPr>
          </a:p>
        </p:txBody>
      </p:sp>
      <p:sp>
        <p:nvSpPr>
          <p:cNvPr id="7" name="Titre 6"/>
          <p:cNvSpPr>
            <a:spLocks noGrp="1"/>
          </p:cNvSpPr>
          <p:nvPr>
            <p:ph type="title"/>
          </p:nvPr>
        </p:nvSpPr>
        <p:spPr>
          <a:xfrm>
            <a:off x="1464467" y="87779"/>
            <a:ext cx="7319533" cy="477996"/>
          </a:xfrm>
        </p:spPr>
        <p:txBody>
          <a:bodyPr/>
          <a:lstStyle/>
          <a:p>
            <a:r>
              <a:rPr lang="fr-FR" sz="2400" dirty="0" smtClean="0"/>
              <a:t>	</a:t>
            </a:r>
            <a:r>
              <a:rPr lang="fr-FR" sz="1400" dirty="0" smtClean="0"/>
              <a:t>				          </a:t>
            </a:r>
            <a:br>
              <a:rPr lang="fr-FR" sz="1400" dirty="0" smtClean="0"/>
            </a:br>
            <a:r>
              <a:rPr lang="fr-FR" sz="1400" b="0" dirty="0"/>
              <a:t/>
            </a:r>
            <a:br>
              <a:rPr lang="fr-FR" sz="1400" b="0" dirty="0"/>
            </a:br>
            <a:r>
              <a:rPr lang="fr-FR" sz="1400" b="0" dirty="0" smtClean="0"/>
              <a:t>		</a:t>
            </a:r>
            <a:r>
              <a:rPr lang="fr-FR" sz="1400" dirty="0"/>
              <a:t/>
            </a:r>
            <a:br>
              <a:rPr lang="fr-FR" sz="1400" dirty="0"/>
            </a:br>
            <a:r>
              <a:rPr lang="fr-FR" sz="1400" dirty="0" smtClean="0"/>
              <a:t/>
            </a:r>
            <a:br>
              <a:rPr lang="fr-FR" sz="1400" dirty="0" smtClean="0"/>
            </a:br>
            <a:r>
              <a:rPr lang="fr-FR" sz="1400" dirty="0"/>
              <a:t/>
            </a:r>
            <a:br>
              <a:rPr lang="fr-FR" sz="1400" dirty="0"/>
            </a:br>
            <a:endParaRPr lang="fr-FR" sz="1400" dirty="0"/>
          </a:p>
        </p:txBody>
      </p:sp>
      <p:sp>
        <p:nvSpPr>
          <p:cNvPr id="9" name="Espace réservé du texte 8"/>
          <p:cNvSpPr>
            <a:spLocks noGrp="1"/>
          </p:cNvSpPr>
          <p:nvPr>
            <p:ph type="body" sz="quarter" idx="14"/>
          </p:nvPr>
        </p:nvSpPr>
        <p:spPr>
          <a:xfrm>
            <a:off x="1403648" y="915567"/>
            <a:ext cx="7380352" cy="3734166"/>
          </a:xfrm>
        </p:spPr>
        <p:txBody>
          <a:bodyPr/>
          <a:lstStyle/>
          <a:p>
            <a:endParaRPr lang="fr-FR" sz="1600" dirty="0" smtClean="0"/>
          </a:p>
          <a:p>
            <a:r>
              <a:rPr lang="fr-FR" sz="1600" dirty="0" smtClean="0"/>
              <a:t>Formation </a:t>
            </a:r>
            <a:r>
              <a:rPr lang="fr-FR" sz="1600" b="1" dirty="0" smtClean="0">
                <a:solidFill>
                  <a:schemeClr val="accent2">
                    <a:lumMod val="60000"/>
                    <a:lumOff val="40000"/>
                  </a:schemeClr>
                </a:solidFill>
              </a:rPr>
              <a:t>nationale</a:t>
            </a:r>
            <a:r>
              <a:rPr lang="fr-FR" sz="1600" dirty="0" smtClean="0"/>
              <a:t> (DGAFP) en </a:t>
            </a:r>
            <a:r>
              <a:rPr lang="fr-FR" sz="1600" dirty="0"/>
              <a:t>ligne </a:t>
            </a:r>
            <a:endParaRPr lang="fr-FR" sz="1600" dirty="0" smtClean="0"/>
          </a:p>
          <a:p>
            <a:r>
              <a:rPr lang="fr-FR" sz="1600" dirty="0" smtClean="0"/>
              <a:t> </a:t>
            </a:r>
            <a:r>
              <a:rPr lang="fr-FR" sz="1600" b="1" dirty="0">
                <a:solidFill>
                  <a:schemeClr val="accent2">
                    <a:lumMod val="60000"/>
                    <a:lumOff val="40000"/>
                  </a:schemeClr>
                </a:solidFill>
              </a:rPr>
              <a:t>«Les fondamentaux de la laïcité </a:t>
            </a:r>
            <a:r>
              <a:rPr lang="fr-FR" sz="1600" dirty="0">
                <a:solidFill>
                  <a:schemeClr val="accent2">
                    <a:lumMod val="60000"/>
                    <a:lumOff val="40000"/>
                  </a:schemeClr>
                </a:solidFill>
              </a:rPr>
              <a:t>» </a:t>
            </a:r>
            <a:r>
              <a:rPr lang="fr-FR" sz="1600" dirty="0" smtClean="0"/>
              <a:t>:</a:t>
            </a:r>
          </a:p>
          <a:p>
            <a:endParaRPr lang="fr-FR" sz="1600" dirty="0" smtClean="0"/>
          </a:p>
          <a:p>
            <a:r>
              <a:rPr lang="fr-FR" sz="1600" dirty="0"/>
              <a:t>D</a:t>
            </a:r>
            <a:r>
              <a:rPr lang="fr-FR" sz="1600" dirty="0" smtClean="0"/>
              <a:t>urée : 2h15 Accessible sur Mentor.</a:t>
            </a:r>
          </a:p>
          <a:p>
            <a:endParaRPr lang="fr-FR" sz="1600" dirty="0" smtClean="0"/>
          </a:p>
          <a:p>
            <a:r>
              <a:rPr lang="fr-FR" sz="1600" dirty="0" smtClean="0"/>
              <a:t>Inscription en autonomie de l’agent sur </a:t>
            </a:r>
            <a:r>
              <a:rPr lang="fr-FR" sz="1600" dirty="0" smtClean="0">
                <a:solidFill>
                  <a:schemeClr val="accent2">
                    <a:lumMod val="60000"/>
                    <a:lumOff val="40000"/>
                  </a:schemeClr>
                </a:solidFill>
              </a:rPr>
              <a:t>Mentor.</a:t>
            </a:r>
          </a:p>
          <a:p>
            <a:endParaRPr lang="fr-FR" sz="1600" dirty="0" smtClean="0">
              <a:solidFill>
                <a:schemeClr val="accent2">
                  <a:lumMod val="60000"/>
                  <a:lumOff val="40000"/>
                </a:schemeClr>
              </a:solidFill>
            </a:endParaRPr>
          </a:p>
          <a:p>
            <a:r>
              <a:rPr lang="fr-FR" sz="1600" dirty="0" smtClean="0">
                <a:solidFill>
                  <a:schemeClr val="bg2"/>
                </a:solidFill>
              </a:rPr>
              <a:t>Attestation de suivi à remettre par l’agent au RLF </a:t>
            </a:r>
            <a:r>
              <a:rPr lang="fr-FR" sz="1600" dirty="0" smtClean="0"/>
              <a:t>(Responsable Local de Formation) de l’EPL.</a:t>
            </a:r>
          </a:p>
          <a:p>
            <a:endParaRPr lang="fr-FR" sz="1600" dirty="0"/>
          </a:p>
          <a:p>
            <a:r>
              <a:rPr lang="fr-FR" sz="1600" i="1" dirty="0" err="1"/>
              <a:t>Rq</a:t>
            </a:r>
            <a:r>
              <a:rPr lang="fr-FR" sz="1600" i="1" dirty="0"/>
              <a:t> : formation « laïcité à l’école » /élèves – étude de cas (6 et 21 </a:t>
            </a:r>
            <a:r>
              <a:rPr lang="fr-FR" sz="1600" i="1" dirty="0" err="1"/>
              <a:t>nov</a:t>
            </a:r>
            <a:r>
              <a:rPr lang="fr-FR" sz="1600" i="1" dirty="0"/>
              <a:t>)</a:t>
            </a:r>
          </a:p>
          <a:p>
            <a:endParaRPr lang="fr-FR" sz="1600" dirty="0" smtClean="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5</a:t>
            </a:fld>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634" y="1412721"/>
            <a:ext cx="692730" cy="445849"/>
          </a:xfrm>
          <a:prstGeom prst="rect">
            <a:avLst/>
          </a:prstGeom>
        </p:spPr>
      </p:pic>
      <p:sp>
        <p:nvSpPr>
          <p:cNvPr id="10" name="Titre 9"/>
          <p:cNvSpPr txBox="1">
            <a:spLocks/>
          </p:cNvSpPr>
          <p:nvPr/>
        </p:nvSpPr>
        <p:spPr bwMode="gray">
          <a:xfrm>
            <a:off x="1691680" y="195486"/>
            <a:ext cx="6768752" cy="504056"/>
          </a:xfrm>
          <a:prstGeom prst="rect">
            <a:avLst/>
          </a:prstGeom>
          <a:solidFill>
            <a:schemeClr val="tx2">
              <a:lumMod val="40000"/>
              <a:lumOff val="6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noAutofit/>
          </a:bodyPr>
          <a:lstStyle>
            <a:lvl1pPr algn="l" defTabSz="914400" rtl="0" eaLnBrk="1" latinLnBrk="0" hangingPunct="1">
              <a:lnSpc>
                <a:spcPct val="90000"/>
              </a:lnSpc>
              <a:spcBef>
                <a:spcPct val="0"/>
              </a:spcBef>
              <a:buNone/>
              <a:defRPr sz="255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fr-FR" sz="1800" u="sng" dirty="0"/>
              <a:t>Dispositif de </a:t>
            </a:r>
            <a:r>
              <a:rPr lang="fr-FR" sz="1800" u="sng" dirty="0" smtClean="0"/>
              <a:t>formation à disposition en auto formation</a:t>
            </a:r>
            <a:endParaRPr lang="fr-FR" sz="1800" dirty="0">
              <a:solidFill>
                <a:schemeClr val="tx1"/>
              </a:solidFill>
            </a:endParaRPr>
          </a:p>
        </p:txBody>
      </p:sp>
    </p:spTree>
    <p:extLst>
      <p:ext uri="{BB962C8B-B14F-4D97-AF65-F5344CB8AC3E}">
        <p14:creationId xmlns:p14="http://schemas.microsoft.com/office/powerpoint/2010/main" val="64571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899592" y="771550"/>
            <a:ext cx="8131810" cy="4011951"/>
          </a:xfrm>
        </p:spPr>
        <p:txBody>
          <a:bodyPr/>
          <a:lstStyle/>
          <a:p>
            <a:pPr marL="285750" indent="-285750">
              <a:buFont typeface="Wingdings" panose="05000000000000000000" pitchFamily="2" charset="2"/>
              <a:buChar char="Ø"/>
            </a:pPr>
            <a:r>
              <a:rPr lang="fr-FR" sz="1600" b="1" dirty="0" smtClean="0"/>
              <a:t>Rôle du </a:t>
            </a:r>
            <a:r>
              <a:rPr lang="fr-FR" sz="1600" b="1" dirty="0" err="1" smtClean="0"/>
              <a:t>directeur.rice</a:t>
            </a:r>
            <a:r>
              <a:rPr lang="fr-FR" sz="1600" b="1" dirty="0" smtClean="0"/>
              <a:t> : communiquer </a:t>
            </a:r>
            <a:r>
              <a:rPr lang="fr-FR" sz="1600" b="1" dirty="0"/>
              <a:t>auprès </a:t>
            </a:r>
            <a:r>
              <a:rPr lang="fr-FR" sz="1600" dirty="0"/>
              <a:t>des agents </a:t>
            </a:r>
            <a:r>
              <a:rPr lang="fr-FR" sz="1600" dirty="0" smtClean="0"/>
              <a:t>sur l’obligation de formation et </a:t>
            </a:r>
            <a:r>
              <a:rPr lang="fr-FR" sz="1600" b="1" dirty="0" smtClean="0"/>
              <a:t>suivre le taux de formation </a:t>
            </a:r>
            <a:r>
              <a:rPr lang="fr-FR" sz="1600" dirty="0" smtClean="0"/>
              <a:t>de son EPL.</a:t>
            </a:r>
          </a:p>
          <a:p>
            <a:pPr marL="285750" indent="-285750">
              <a:buFont typeface="Wingdings" panose="05000000000000000000" pitchFamily="2" charset="2"/>
              <a:buChar char="Ø"/>
            </a:pPr>
            <a:r>
              <a:rPr lang="fr-FR" sz="1600" b="1" dirty="0" smtClean="0">
                <a:solidFill>
                  <a:srgbClr val="FF0000"/>
                </a:solidFill>
              </a:rPr>
              <a:t>Rôle du RLF : régularisation des présences à saisir sur </a:t>
            </a:r>
            <a:r>
              <a:rPr lang="fr-FR" sz="1600" b="1" dirty="0" err="1" smtClean="0">
                <a:solidFill>
                  <a:srgbClr val="FF0000"/>
                </a:solidFill>
              </a:rPr>
              <a:t>RenoiRH</a:t>
            </a:r>
            <a:r>
              <a:rPr lang="fr-FR" sz="1600" b="1" dirty="0" smtClean="0">
                <a:solidFill>
                  <a:srgbClr val="FF0000"/>
                </a:solidFill>
              </a:rPr>
              <a:t> Formation</a:t>
            </a:r>
            <a:r>
              <a:rPr lang="fr-FR" sz="1600" dirty="0" smtClean="0">
                <a:solidFill>
                  <a:srgbClr val="FF0000"/>
                </a:solidFill>
              </a:rPr>
              <a:t> (memo pour la saisie dans la NS et accompagnement réalisé par la DRFCP au 1</a:t>
            </a:r>
            <a:r>
              <a:rPr lang="fr-FR" sz="1600" baseline="30000" dirty="0" smtClean="0">
                <a:solidFill>
                  <a:srgbClr val="FF0000"/>
                </a:solidFill>
              </a:rPr>
              <a:t>er</a:t>
            </a:r>
            <a:r>
              <a:rPr lang="fr-FR" sz="1600" dirty="0" smtClean="0">
                <a:solidFill>
                  <a:srgbClr val="FF0000"/>
                </a:solidFill>
              </a:rPr>
              <a:t> semestre 2023 - réunions des RLF + </a:t>
            </a:r>
            <a:r>
              <a:rPr lang="fr-FR" sz="1600" dirty="0" err="1" smtClean="0">
                <a:solidFill>
                  <a:srgbClr val="FF0000"/>
                </a:solidFill>
              </a:rPr>
              <a:t>visio</a:t>
            </a:r>
            <a:r>
              <a:rPr lang="fr-FR" sz="1600" dirty="0" smtClean="0">
                <a:solidFill>
                  <a:srgbClr val="FF0000"/>
                </a:solidFill>
              </a:rPr>
              <a:t> conférence de démonstration). </a:t>
            </a:r>
          </a:p>
          <a:p>
            <a:r>
              <a:rPr lang="fr-FR" sz="1600" dirty="0" smtClean="0">
                <a:solidFill>
                  <a:srgbClr val="FF0000"/>
                </a:solidFill>
              </a:rPr>
              <a:t>= saisir le stage « laïcité Mentor » et 1 session pour chaque semestre de janvier 2023 à décembre 2025, puis y inscrire les agents ayant remis leur attestation.</a:t>
            </a:r>
          </a:p>
          <a:p>
            <a:endParaRPr lang="fr-FR" sz="1600" dirty="0" smtClean="0"/>
          </a:p>
          <a:p>
            <a:r>
              <a:rPr lang="fr-FR" sz="1600" dirty="0" smtClean="0"/>
              <a:t>Un </a:t>
            </a:r>
            <a:r>
              <a:rPr lang="fr-FR" sz="1600" b="1" u="sng" dirty="0" smtClean="0">
                <a:solidFill>
                  <a:srgbClr val="FF0000"/>
                </a:solidFill>
              </a:rPr>
              <a:t>conseil</a:t>
            </a:r>
            <a:r>
              <a:rPr lang="fr-FR" sz="1600" b="1" dirty="0" smtClean="0"/>
              <a:t> </a:t>
            </a:r>
            <a:r>
              <a:rPr lang="fr-FR" sz="1600" dirty="0" smtClean="0"/>
              <a:t>: former un maximum d’agents cette année pour ensuite avoir uniquement le suivi des nouveaux arrivants à faire.</a:t>
            </a:r>
          </a:p>
          <a:p>
            <a:endParaRPr lang="fr-FR" sz="1600" dirty="0" smtClean="0"/>
          </a:p>
          <a:p>
            <a:r>
              <a:rPr lang="fr-FR" sz="1600" b="1" dirty="0" smtClean="0"/>
              <a:t>   !   </a:t>
            </a:r>
            <a:r>
              <a:rPr lang="fr-FR" sz="1600" b="1" dirty="0" smtClean="0">
                <a:solidFill>
                  <a:schemeClr val="bg2">
                    <a:lumMod val="50000"/>
                  </a:schemeClr>
                </a:solidFill>
              </a:rPr>
              <a:t>Suivi statistique </a:t>
            </a:r>
            <a:r>
              <a:rPr lang="fr-FR" sz="1600" b="1" dirty="0">
                <a:solidFill>
                  <a:schemeClr val="bg2">
                    <a:lumMod val="50000"/>
                  </a:schemeClr>
                </a:solidFill>
              </a:rPr>
              <a:t>s</a:t>
            </a:r>
            <a:r>
              <a:rPr lang="fr-FR" sz="1600" b="1" dirty="0" smtClean="0">
                <a:solidFill>
                  <a:schemeClr val="bg2">
                    <a:lumMod val="50000"/>
                  </a:schemeClr>
                </a:solidFill>
              </a:rPr>
              <a:t>ur </a:t>
            </a:r>
            <a:r>
              <a:rPr lang="fr-FR" sz="1600" b="1" dirty="0">
                <a:solidFill>
                  <a:schemeClr val="bg2">
                    <a:lumMod val="50000"/>
                  </a:schemeClr>
                </a:solidFill>
              </a:rPr>
              <a:t>les agents Etat </a:t>
            </a:r>
            <a:r>
              <a:rPr lang="fr-FR" sz="1600" b="1" dirty="0" smtClean="0">
                <a:solidFill>
                  <a:schemeClr val="bg2">
                    <a:lumMod val="50000"/>
                  </a:schemeClr>
                </a:solidFill>
              </a:rPr>
              <a:t>réalisé par le ministère à partir des données </a:t>
            </a:r>
            <a:r>
              <a:rPr lang="fr-FR" sz="1600" b="1" dirty="0" err="1" smtClean="0">
                <a:solidFill>
                  <a:schemeClr val="bg2">
                    <a:lumMod val="50000"/>
                  </a:schemeClr>
                </a:solidFill>
              </a:rPr>
              <a:t>RenoiRH</a:t>
            </a:r>
            <a:r>
              <a:rPr lang="fr-FR" sz="1600" b="1" dirty="0" smtClean="0">
                <a:solidFill>
                  <a:schemeClr val="bg2">
                    <a:lumMod val="50000"/>
                  </a:schemeClr>
                </a:solidFill>
              </a:rPr>
              <a:t> : 1/3 des agents doivent être formés chaque année.</a:t>
            </a:r>
          </a:p>
          <a:p>
            <a:endParaRPr lang="fr-FR" sz="1600" b="1" dirty="0" smtClean="0"/>
          </a:p>
        </p:txBody>
      </p:sp>
      <p:sp>
        <p:nvSpPr>
          <p:cNvPr id="2" name="Espace réservé de la date 1"/>
          <p:cNvSpPr>
            <a:spLocks noGrp="1"/>
          </p:cNvSpPr>
          <p:nvPr>
            <p:ph type="dt" sz="half" idx="10"/>
          </p:nvPr>
        </p:nvSpPr>
        <p:spPr/>
        <p:txBody>
          <a:bodyPr/>
          <a:lstStyle/>
          <a:p>
            <a:pPr algn="r"/>
            <a:r>
              <a:rPr lang="fr-FR" cap="all" dirty="0" smtClean="0"/>
              <a:t>01/09/2023</a:t>
            </a:r>
          </a:p>
          <a:p>
            <a:pPr algn="r"/>
            <a:endParaRPr lang="fr-FR" cap="all" dirty="0"/>
          </a:p>
        </p:txBody>
      </p:sp>
      <p:sp>
        <p:nvSpPr>
          <p:cNvPr id="3" name="Espace réservé du pied de page 2"/>
          <p:cNvSpPr>
            <a:spLocks noGrp="1"/>
          </p:cNvSpPr>
          <p:nvPr>
            <p:ph type="ftr" sz="quarter" idx="11"/>
          </p:nvPr>
        </p:nvSpPr>
        <p:spPr/>
        <p:txBody>
          <a:bodyPr/>
          <a:lstStyle/>
          <a:p>
            <a:r>
              <a:rPr lang="fr-FR" dirty="0"/>
              <a:t>Direction régionale de l'alimentation, de l'agriculture et de la forêt Auvergne Rhône Alpes</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6</a:t>
            </a:fld>
            <a:endParaRPr lang="fr-FR" dirty="0"/>
          </a:p>
        </p:txBody>
      </p:sp>
      <p:sp>
        <p:nvSpPr>
          <p:cNvPr id="5" name="Triangle isocèle 4"/>
          <p:cNvSpPr>
            <a:spLocks noChangeAspect="1"/>
          </p:cNvSpPr>
          <p:nvPr/>
        </p:nvSpPr>
        <p:spPr>
          <a:xfrm>
            <a:off x="971600" y="3795886"/>
            <a:ext cx="288032" cy="252000"/>
          </a:xfrm>
          <a:prstGeom prst="triangle">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9"/>
          <p:cNvSpPr txBox="1">
            <a:spLocks/>
          </p:cNvSpPr>
          <p:nvPr/>
        </p:nvSpPr>
        <p:spPr bwMode="gray">
          <a:xfrm>
            <a:off x="1581121" y="123478"/>
            <a:ext cx="6768752" cy="504056"/>
          </a:xfrm>
          <a:prstGeom prst="rect">
            <a:avLst/>
          </a:prstGeom>
          <a:solidFill>
            <a:schemeClr val="tx2">
              <a:lumMod val="40000"/>
              <a:lumOff val="6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noAutofit/>
          </a:bodyPr>
          <a:lstStyle>
            <a:lvl1pPr algn="l" defTabSz="914400" rtl="0" eaLnBrk="1" latinLnBrk="0" hangingPunct="1">
              <a:lnSpc>
                <a:spcPct val="90000"/>
              </a:lnSpc>
              <a:spcBef>
                <a:spcPct val="0"/>
              </a:spcBef>
              <a:buNone/>
              <a:defRPr sz="255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fr-FR" sz="1800" dirty="0">
              <a:solidFill>
                <a:schemeClr val="accent2">
                  <a:lumMod val="60000"/>
                  <a:lumOff val="40000"/>
                </a:schemeClr>
              </a:solidFill>
            </a:endParaRPr>
          </a:p>
          <a:p>
            <a:pPr algn="ctr"/>
            <a:r>
              <a:rPr lang="fr-FR" sz="2200" u="sng" dirty="0" smtClean="0"/>
              <a:t>Suivi et rôle des EPLEFPA</a:t>
            </a:r>
          </a:p>
          <a:p>
            <a:pPr algn="ctr"/>
            <a:endParaRPr lang="fr-FR" sz="2200" dirty="0"/>
          </a:p>
        </p:txBody>
      </p:sp>
    </p:spTree>
    <p:extLst>
      <p:ext uri="{BB962C8B-B14F-4D97-AF65-F5344CB8AC3E}">
        <p14:creationId xmlns:p14="http://schemas.microsoft.com/office/powerpoint/2010/main" val="3434720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899592" y="1131590"/>
            <a:ext cx="7884408" cy="3278410"/>
          </a:xfrm>
        </p:spPr>
        <p:txBody>
          <a:bodyPr/>
          <a:lstStyle/>
          <a:p>
            <a:endParaRPr lang="fr-FR" sz="1600" b="1" dirty="0"/>
          </a:p>
        </p:txBody>
      </p:sp>
      <p:sp>
        <p:nvSpPr>
          <p:cNvPr id="2" name="Espace réservé de la date 1"/>
          <p:cNvSpPr>
            <a:spLocks noGrp="1"/>
          </p:cNvSpPr>
          <p:nvPr>
            <p:ph type="dt" sz="half" idx="10"/>
          </p:nvPr>
        </p:nvSpPr>
        <p:spPr/>
        <p:txBody>
          <a:bodyPr/>
          <a:lstStyle/>
          <a:p>
            <a:pPr algn="r"/>
            <a:r>
              <a:rPr lang="fr-FR" cap="all" dirty="0" smtClean="0"/>
              <a:t>01/09/2023</a:t>
            </a:r>
            <a:endParaRPr lang="fr-FR" cap="all" dirty="0"/>
          </a:p>
        </p:txBody>
      </p:sp>
      <p:sp>
        <p:nvSpPr>
          <p:cNvPr id="3" name="Espace réservé du pied de page 2"/>
          <p:cNvSpPr>
            <a:spLocks noGrp="1"/>
          </p:cNvSpPr>
          <p:nvPr>
            <p:ph type="ftr" sz="quarter" idx="11"/>
          </p:nvPr>
        </p:nvSpPr>
        <p:spPr/>
        <p:txBody>
          <a:bodyPr/>
          <a:lstStyle/>
          <a:p>
            <a:r>
              <a:rPr lang="fr-FR" dirty="0" smtClean="0"/>
              <a:t>Direction régionale de l'alimentation, de l'agriculture et de la forêt Auvergne Rhône Alpes</a:t>
            </a:r>
            <a:endParaRPr lang="fr-FR"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7</a:t>
            </a:fld>
            <a:endParaRPr lang="fr-FR" dirty="0"/>
          </a:p>
        </p:txBody>
      </p:sp>
      <p:pic>
        <p:nvPicPr>
          <p:cNvPr id="13" name="Imag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411" y="2006040"/>
            <a:ext cx="639514" cy="639514"/>
          </a:xfrm>
          <a:prstGeom prst="rect">
            <a:avLst/>
          </a:prstGeom>
        </p:spPr>
      </p:pic>
      <p:graphicFrame>
        <p:nvGraphicFramePr>
          <p:cNvPr id="12" name="Objet 11"/>
          <p:cNvGraphicFramePr>
            <a:graphicFrameLocks noChangeAspect="1"/>
          </p:cNvGraphicFramePr>
          <p:nvPr>
            <p:extLst>
              <p:ext uri="{D42A27DB-BD31-4B8C-83A1-F6EECF244321}">
                <p14:modId xmlns:p14="http://schemas.microsoft.com/office/powerpoint/2010/main" val="1598727370"/>
              </p:ext>
            </p:extLst>
          </p:nvPr>
        </p:nvGraphicFramePr>
        <p:xfrm>
          <a:off x="1749775" y="683809"/>
          <a:ext cx="5864225" cy="4064000"/>
        </p:xfrm>
        <a:graphic>
          <a:graphicData uri="http://schemas.openxmlformats.org/presentationml/2006/ole">
            <mc:AlternateContent xmlns:mc="http://schemas.openxmlformats.org/markup-compatibility/2006">
              <mc:Choice xmlns:v="urn:schemas-microsoft-com:vml" Requires="v">
                <p:oleObj spid="_x0000_s2157" name="Feuille de calcul" r:id="rId4" imgW="9496313" imgH="6581754" progId="Excel.Sheet.12">
                  <p:embed/>
                </p:oleObj>
              </mc:Choice>
              <mc:Fallback>
                <p:oleObj name="Feuille de calcul" r:id="rId4" imgW="9496313" imgH="6581754" progId="Excel.Sheet.12">
                  <p:embed/>
                  <p:pic>
                    <p:nvPicPr>
                      <p:cNvPr id="0" name=""/>
                      <p:cNvPicPr/>
                      <p:nvPr/>
                    </p:nvPicPr>
                    <p:blipFill>
                      <a:blip r:embed="rId5"/>
                      <a:stretch>
                        <a:fillRect/>
                      </a:stretch>
                    </p:blipFill>
                    <p:spPr>
                      <a:xfrm>
                        <a:off x="1749775" y="683809"/>
                        <a:ext cx="5864225" cy="4064000"/>
                      </a:xfrm>
                      <a:prstGeom prst="rect">
                        <a:avLst/>
                      </a:prstGeom>
                    </p:spPr>
                  </p:pic>
                </p:oleObj>
              </mc:Fallback>
            </mc:AlternateContent>
          </a:graphicData>
        </a:graphic>
      </p:graphicFrame>
      <p:sp>
        <p:nvSpPr>
          <p:cNvPr id="10" name="Titre 9"/>
          <p:cNvSpPr txBox="1">
            <a:spLocks/>
          </p:cNvSpPr>
          <p:nvPr/>
        </p:nvSpPr>
        <p:spPr bwMode="gray">
          <a:xfrm>
            <a:off x="1430248" y="165980"/>
            <a:ext cx="6768752" cy="360040"/>
          </a:xfrm>
          <a:prstGeom prst="rect">
            <a:avLst/>
          </a:prstGeom>
          <a:solidFill>
            <a:schemeClr val="tx2">
              <a:lumMod val="40000"/>
              <a:lumOff val="6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noAutofit/>
          </a:bodyPr>
          <a:lstStyle>
            <a:lvl1pPr algn="l" defTabSz="914400" rtl="0" eaLnBrk="1" latinLnBrk="0" hangingPunct="1">
              <a:lnSpc>
                <a:spcPct val="90000"/>
              </a:lnSpc>
              <a:spcBef>
                <a:spcPct val="0"/>
              </a:spcBef>
              <a:buNone/>
              <a:defRPr sz="255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fr-FR" sz="1800" dirty="0">
              <a:solidFill>
                <a:schemeClr val="accent2">
                  <a:lumMod val="60000"/>
                  <a:lumOff val="40000"/>
                </a:schemeClr>
              </a:solidFill>
            </a:endParaRPr>
          </a:p>
          <a:p>
            <a:pPr algn="ctr"/>
            <a:r>
              <a:rPr lang="fr-FR" sz="2000" u="sng" dirty="0"/>
              <a:t>Bilan statistique au 1</a:t>
            </a:r>
            <a:r>
              <a:rPr lang="fr-FR" sz="2000" u="sng" baseline="30000" dirty="0"/>
              <a:t>er</a:t>
            </a:r>
            <a:r>
              <a:rPr lang="fr-FR" sz="2000" u="sng" dirty="0"/>
              <a:t> juillet </a:t>
            </a:r>
            <a:r>
              <a:rPr lang="fr-FR" sz="2000" u="sng" dirty="0" smtClean="0"/>
              <a:t>2023</a:t>
            </a:r>
          </a:p>
          <a:p>
            <a:pPr algn="ctr"/>
            <a:endParaRPr lang="fr-FR" sz="2200" dirty="0"/>
          </a:p>
        </p:txBody>
      </p:sp>
    </p:spTree>
    <p:extLst>
      <p:ext uri="{BB962C8B-B14F-4D97-AF65-F5344CB8AC3E}">
        <p14:creationId xmlns:p14="http://schemas.microsoft.com/office/powerpoint/2010/main" val="1178881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4"/>
          </p:nvPr>
        </p:nvSpPr>
        <p:spPr>
          <a:xfrm>
            <a:off x="899592" y="771550"/>
            <a:ext cx="7884408" cy="4104456"/>
          </a:xfrm>
        </p:spPr>
        <p:txBody>
          <a:bodyPr/>
          <a:lstStyle/>
          <a:p>
            <a:r>
              <a:rPr lang="fr-FR" sz="1200" b="1" dirty="0" smtClean="0"/>
              <a:t>Dans les EPL sont concernés dans un premier temps uniquement les D1 puis tous les agents à horizon 2027.</a:t>
            </a:r>
          </a:p>
          <a:p>
            <a:r>
              <a:rPr lang="fr-FR" sz="1200" dirty="0"/>
              <a:t>L’</a:t>
            </a:r>
            <a:r>
              <a:rPr lang="fr-FR" sz="1200" b="1" dirty="0"/>
              <a:t>enjeu </a:t>
            </a:r>
            <a:r>
              <a:rPr lang="fr-FR" sz="1200" dirty="0"/>
              <a:t>est de préparer progressivement l’ensemble des agents de la fonction publique à la transition écologique, notamment à travers la formation continue, en leur permettant d’acquérir et de disposer des connaissances et des compétences nécessaires à l’action. </a:t>
            </a:r>
            <a:endParaRPr lang="fr-FR" sz="1200" dirty="0" smtClean="0"/>
          </a:p>
          <a:p>
            <a:r>
              <a:rPr lang="fr-FR" sz="1200" dirty="0" smtClean="0"/>
              <a:t>La </a:t>
            </a:r>
            <a:r>
              <a:rPr lang="fr-FR" sz="1200" dirty="0"/>
              <a:t>formation vise ainsi trois objectifs : comprendre les trois crises (climatique, de la biodiversité et des ressources), se projeter sur le terrain et passer à l’action.</a:t>
            </a:r>
          </a:p>
          <a:p>
            <a:endParaRPr lang="fr-FR" sz="1200" b="1" dirty="0" smtClean="0"/>
          </a:p>
          <a:p>
            <a:r>
              <a:rPr lang="fr-FR" sz="1200" b="1" dirty="0"/>
              <a:t>Un parcours de formation élaboré par la délégation interministérielle à l’encadrement supérieur de l’État (DIESE).</a:t>
            </a:r>
            <a:endParaRPr lang="fr-FR" sz="1200" dirty="0"/>
          </a:p>
          <a:p>
            <a:r>
              <a:rPr lang="fr-FR" sz="1200" dirty="0"/>
              <a:t>Ce parcours de formation est composé de 5 étapes :</a:t>
            </a:r>
          </a:p>
          <a:p>
            <a:r>
              <a:rPr lang="fr-FR" sz="1200" u="sng" dirty="0"/>
              <a:t>3 étapes pour comprendre :</a:t>
            </a:r>
            <a:endParaRPr lang="fr-FR" sz="1200" dirty="0"/>
          </a:p>
          <a:p>
            <a:pPr lvl="0"/>
            <a:r>
              <a:rPr lang="fr-FR" sz="1200" dirty="0"/>
              <a:t>Atelier 1 (3h30 en présentiel) de sensibilisation aux 3 crises ;</a:t>
            </a:r>
          </a:p>
          <a:p>
            <a:pPr lvl="0"/>
            <a:r>
              <a:rPr lang="fr-FR" sz="1200" dirty="0"/>
              <a:t>Atelier 2 (3h30 en présentiel) de connaissance des leviers d’action ;</a:t>
            </a:r>
          </a:p>
          <a:p>
            <a:pPr lvl="0"/>
            <a:r>
              <a:rPr lang="fr-FR" sz="1200" dirty="0"/>
              <a:t>Conférences-débat : 3 conférences-débat de 3h avec des experts scientifiques, organisées par le CNRS et son réseau d’experts scientifiques.</a:t>
            </a:r>
          </a:p>
          <a:p>
            <a:r>
              <a:rPr lang="fr-FR" sz="1200" u="sng" dirty="0"/>
              <a:t>2 étapes pour se projeter sur le terrain et passer à l’action :</a:t>
            </a:r>
            <a:endParaRPr lang="fr-FR" sz="1200" dirty="0"/>
          </a:p>
          <a:p>
            <a:pPr lvl="0"/>
            <a:r>
              <a:rPr lang="fr-FR" sz="1200" dirty="0"/>
              <a:t>1 visite (1/2 journée) avec un acteur de terrain de la transition écologique ;</a:t>
            </a:r>
          </a:p>
          <a:p>
            <a:endParaRPr lang="fr-FR" sz="1600" b="1" dirty="0" smtClean="0"/>
          </a:p>
          <a:p>
            <a:endParaRPr lang="fr-FR" sz="1600" dirty="0" smtClean="0"/>
          </a:p>
        </p:txBody>
      </p:sp>
      <p:sp>
        <p:nvSpPr>
          <p:cNvPr id="2" name="Espace réservé de la date 1"/>
          <p:cNvSpPr>
            <a:spLocks noGrp="1"/>
          </p:cNvSpPr>
          <p:nvPr>
            <p:ph type="dt" sz="half" idx="10"/>
          </p:nvPr>
        </p:nvSpPr>
        <p:spPr/>
        <p:txBody>
          <a:bodyPr/>
          <a:lstStyle/>
          <a:p>
            <a:pPr algn="r"/>
            <a:r>
              <a:rPr lang="fr-FR" cap="all" dirty="0" smtClean="0"/>
              <a:t>01/09/2023</a:t>
            </a:r>
            <a:endParaRPr lang="fr-FR" cap="all" dirty="0"/>
          </a:p>
        </p:txBody>
      </p:sp>
      <p:sp>
        <p:nvSpPr>
          <p:cNvPr id="3" name="Espace réservé du pied de page 2"/>
          <p:cNvSpPr>
            <a:spLocks noGrp="1"/>
          </p:cNvSpPr>
          <p:nvPr>
            <p:ph type="ftr" sz="quarter" idx="11"/>
          </p:nvPr>
        </p:nvSpPr>
        <p:spPr/>
        <p:txBody>
          <a:bodyPr/>
          <a:lstStyle/>
          <a:p>
            <a:r>
              <a:rPr lang="fr-FR" dirty="0" smtClean="0"/>
              <a:t>Direction régionale de l'alimentation, de l'agriculture et de la forêt Auvergne Rhône Alpes</a:t>
            </a:r>
            <a:endParaRPr lang="fr-FR"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8</a:t>
            </a:fld>
            <a:endParaRPr lang="fr-FR" dirty="0"/>
          </a:p>
        </p:txBody>
      </p:sp>
      <p:sp>
        <p:nvSpPr>
          <p:cNvPr id="10" name="Titre 9"/>
          <p:cNvSpPr txBox="1">
            <a:spLocks/>
          </p:cNvSpPr>
          <p:nvPr/>
        </p:nvSpPr>
        <p:spPr bwMode="gray">
          <a:xfrm>
            <a:off x="1547664" y="195486"/>
            <a:ext cx="7344816" cy="504096"/>
          </a:xfrm>
          <a:prstGeom prst="rect">
            <a:avLst/>
          </a:prstGeom>
          <a:solidFill>
            <a:schemeClr val="tx2">
              <a:lumMod val="40000"/>
              <a:lumOff val="6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noAutofit/>
          </a:bodyPr>
          <a:lstStyle>
            <a:lvl1pPr algn="l" defTabSz="914400" rtl="0" eaLnBrk="1" latinLnBrk="0" hangingPunct="1">
              <a:lnSpc>
                <a:spcPct val="90000"/>
              </a:lnSpc>
              <a:spcBef>
                <a:spcPct val="0"/>
              </a:spcBef>
              <a:buNone/>
              <a:defRPr sz="255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fr-FR" sz="1800" u="sng" dirty="0" smtClean="0"/>
              <a:t>Plan de formation à la transition écologique des cadres supérieurs</a:t>
            </a:r>
            <a:endParaRPr lang="fr-FR" sz="1800" dirty="0">
              <a:solidFill>
                <a:schemeClr val="tx1"/>
              </a:solidFill>
            </a:endParaRPr>
          </a:p>
        </p:txBody>
      </p:sp>
    </p:spTree>
    <p:extLst>
      <p:ext uri="{BB962C8B-B14F-4D97-AF65-F5344CB8AC3E}">
        <p14:creationId xmlns:p14="http://schemas.microsoft.com/office/powerpoint/2010/main" val="1465260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au 8"/>
          <p:cNvGraphicFramePr>
            <a:graphicFrameLocks noGrp="1"/>
          </p:cNvGraphicFramePr>
          <p:nvPr>
            <p:extLst>
              <p:ext uri="{D42A27DB-BD31-4B8C-83A1-F6EECF244321}">
                <p14:modId xmlns:p14="http://schemas.microsoft.com/office/powerpoint/2010/main" val="1125860593"/>
              </p:ext>
            </p:extLst>
          </p:nvPr>
        </p:nvGraphicFramePr>
        <p:xfrm>
          <a:off x="168305" y="775387"/>
          <a:ext cx="1178357" cy="2834416"/>
        </p:xfrm>
        <a:graphic>
          <a:graphicData uri="http://schemas.openxmlformats.org/drawingml/2006/table">
            <a:tbl>
              <a:tblPr firstRow="1" bandRow="1">
                <a:tableStyleId>{5C22544A-7EE6-4342-B048-85BDC9FD1C3A}</a:tableStyleId>
              </a:tblPr>
              <a:tblGrid>
                <a:gridCol w="1178357">
                  <a:extLst>
                    <a:ext uri="{9D8B030D-6E8A-4147-A177-3AD203B41FA5}">
                      <a16:colId xmlns:a16="http://schemas.microsoft.com/office/drawing/2014/main" val="2602609216"/>
                    </a:ext>
                  </a:extLst>
                </a:gridCol>
              </a:tblGrid>
              <a:tr h="396253">
                <a:tc>
                  <a:txBody>
                    <a:bodyPr/>
                    <a:lstStyle/>
                    <a:p>
                      <a:pPr algn="l"/>
                      <a:r>
                        <a:rPr lang="fr-FR" sz="1100" dirty="0" smtClean="0"/>
                        <a:t>OBJECTIF</a:t>
                      </a:r>
                      <a:endParaRPr lang="fr-FR" sz="1100" dirty="0"/>
                    </a:p>
                  </a:txBody>
                  <a:tcPr marL="68580" marR="68580" marT="34290" marB="34290"/>
                </a:tc>
                <a:extLst>
                  <a:ext uri="{0D108BD9-81ED-4DB2-BD59-A6C34878D82A}">
                    <a16:rowId xmlns:a16="http://schemas.microsoft.com/office/drawing/2014/main" val="2155900700"/>
                  </a:ext>
                </a:extLst>
              </a:tr>
              <a:tr h="337121">
                <a:tc>
                  <a:txBody>
                    <a:bodyPr/>
                    <a:lstStyle/>
                    <a:p>
                      <a:r>
                        <a:rPr lang="fr-FR" sz="900" dirty="0" smtClean="0"/>
                        <a:t>ETAPE</a:t>
                      </a:r>
                      <a:endParaRPr lang="fr-FR" sz="900" dirty="0"/>
                    </a:p>
                  </a:txBody>
                  <a:tcPr marL="68580" marR="68580" marT="34290" marB="34290"/>
                </a:tc>
                <a:extLst>
                  <a:ext uri="{0D108BD9-81ED-4DB2-BD59-A6C34878D82A}">
                    <a16:rowId xmlns:a16="http://schemas.microsoft.com/office/drawing/2014/main" val="1988134317"/>
                  </a:ext>
                </a:extLst>
              </a:tr>
              <a:tr h="401744">
                <a:tc>
                  <a:txBody>
                    <a:bodyPr/>
                    <a:lstStyle/>
                    <a:p>
                      <a:r>
                        <a:rPr lang="fr-FR" sz="900" dirty="0" smtClean="0"/>
                        <a:t>CONTENU</a:t>
                      </a:r>
                      <a:endParaRPr lang="fr-FR" sz="900" dirty="0"/>
                    </a:p>
                  </a:txBody>
                  <a:tcPr marL="68580" marR="68580" marT="34290" marB="34290"/>
                </a:tc>
                <a:extLst>
                  <a:ext uri="{0D108BD9-81ED-4DB2-BD59-A6C34878D82A}">
                    <a16:rowId xmlns:a16="http://schemas.microsoft.com/office/drawing/2014/main" val="2445129020"/>
                  </a:ext>
                </a:extLst>
              </a:tr>
              <a:tr h="1200534">
                <a:tc>
                  <a:txBody>
                    <a:bodyPr/>
                    <a:lstStyle/>
                    <a:p>
                      <a:r>
                        <a:rPr lang="fr-FR" sz="900" dirty="0" smtClean="0"/>
                        <a:t>MISE EN ŒUVRE PAR</a:t>
                      </a:r>
                      <a:endParaRPr lang="fr-FR" sz="900" dirty="0"/>
                    </a:p>
                  </a:txBody>
                  <a:tcPr marL="68580" marR="68580" marT="34290" marB="34290"/>
                </a:tc>
                <a:extLst>
                  <a:ext uri="{0D108BD9-81ED-4DB2-BD59-A6C34878D82A}">
                    <a16:rowId xmlns:a16="http://schemas.microsoft.com/office/drawing/2014/main" val="1466572869"/>
                  </a:ext>
                </a:extLst>
              </a:tr>
              <a:tr h="498764">
                <a:tc>
                  <a:txBody>
                    <a:bodyPr/>
                    <a:lstStyle/>
                    <a:p>
                      <a:r>
                        <a:rPr lang="fr-FR" sz="900" dirty="0" smtClean="0"/>
                        <a:t>DUREE</a:t>
                      </a:r>
                      <a:endParaRPr lang="fr-FR" sz="900" dirty="0"/>
                    </a:p>
                  </a:txBody>
                  <a:tcPr marL="68580" marR="68580" marT="34290" marB="34290"/>
                </a:tc>
                <a:extLst>
                  <a:ext uri="{0D108BD9-81ED-4DB2-BD59-A6C34878D82A}">
                    <a16:rowId xmlns:a16="http://schemas.microsoft.com/office/drawing/2014/main" val="4122753247"/>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419477263"/>
              </p:ext>
            </p:extLst>
          </p:nvPr>
        </p:nvGraphicFramePr>
        <p:xfrm>
          <a:off x="1528603" y="785343"/>
          <a:ext cx="4011738" cy="2814319"/>
        </p:xfrm>
        <a:graphic>
          <a:graphicData uri="http://schemas.openxmlformats.org/drawingml/2006/table">
            <a:tbl>
              <a:tblPr firstRow="1" bandRow="1">
                <a:tableStyleId>{93296810-A885-4BE3-A3E7-6D5BEEA58F35}</a:tableStyleId>
              </a:tblPr>
              <a:tblGrid>
                <a:gridCol w="2104843">
                  <a:extLst>
                    <a:ext uri="{9D8B030D-6E8A-4147-A177-3AD203B41FA5}">
                      <a16:colId xmlns:a16="http://schemas.microsoft.com/office/drawing/2014/main" val="1993634201"/>
                    </a:ext>
                  </a:extLst>
                </a:gridCol>
                <a:gridCol w="1906895">
                  <a:extLst>
                    <a:ext uri="{9D8B030D-6E8A-4147-A177-3AD203B41FA5}">
                      <a16:colId xmlns:a16="http://schemas.microsoft.com/office/drawing/2014/main" val="2465246151"/>
                    </a:ext>
                  </a:extLst>
                </a:gridCol>
              </a:tblGrid>
              <a:tr h="370892">
                <a:tc gridSpan="2">
                  <a:txBody>
                    <a:bodyPr/>
                    <a:lstStyle/>
                    <a:p>
                      <a:pPr algn="ctr"/>
                      <a:r>
                        <a:rPr lang="fr-FR" sz="1100" dirty="0" smtClean="0"/>
                        <a:t>COMPRENDRE</a:t>
                      </a:r>
                      <a:endParaRPr lang="fr-FR" sz="1100" dirty="0">
                        <a:latin typeface="Marianne" panose="02000000000000000000" pitchFamily="50"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lang="fr-FR" sz="1400" dirty="0">
                        <a:latin typeface="Marianne" panose="02000000000000000000" pitchFamily="50" charset="0"/>
                      </a:endParaRPr>
                    </a:p>
                  </a:txBody>
                  <a:tcPr/>
                </a:tc>
                <a:extLst>
                  <a:ext uri="{0D108BD9-81ED-4DB2-BD59-A6C34878D82A}">
                    <a16:rowId xmlns:a16="http://schemas.microsoft.com/office/drawing/2014/main" val="481941440"/>
                  </a:ext>
                </a:extLst>
              </a:tr>
              <a:tr h="349895">
                <a:tc>
                  <a:txBody>
                    <a:bodyPr/>
                    <a:lstStyle/>
                    <a:p>
                      <a:pPr marL="0" algn="ctr" defTabSz="914400" rtl="0" eaLnBrk="1" latinLnBrk="0" hangingPunct="1">
                        <a:lnSpc>
                          <a:spcPct val="107000"/>
                        </a:lnSpc>
                        <a:spcBef>
                          <a:spcPts val="200"/>
                        </a:spcBef>
                        <a:spcAft>
                          <a:spcPts val="0"/>
                        </a:spcAft>
                      </a:pPr>
                      <a:r>
                        <a:rPr lang="fr-FR" sz="1100" b="1" kern="1200" dirty="0" smtClean="0">
                          <a:solidFill>
                            <a:schemeClr val="dk1"/>
                          </a:solidFill>
                          <a:latin typeface="+mn-lt"/>
                          <a:ea typeface="+mn-ea"/>
                          <a:cs typeface="+mn-cs"/>
                        </a:rPr>
                        <a:t>Atelier 1</a:t>
                      </a:r>
                      <a:endParaRPr lang="fr-FR" sz="1100" b="1" kern="1200" dirty="0">
                        <a:solidFill>
                          <a:schemeClr val="dk1"/>
                        </a:solidFill>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tcPr>
                </a:tc>
                <a:tc>
                  <a:txBody>
                    <a:bodyPr/>
                    <a:lstStyle/>
                    <a:p>
                      <a:pPr marL="0" algn="ctr" defTabSz="914400" rtl="0" eaLnBrk="1" latinLnBrk="0" hangingPunct="1">
                        <a:lnSpc>
                          <a:spcPct val="107000"/>
                        </a:lnSpc>
                        <a:spcBef>
                          <a:spcPts val="200"/>
                        </a:spcBef>
                        <a:spcAft>
                          <a:spcPts val="0"/>
                        </a:spcAft>
                      </a:pPr>
                      <a:r>
                        <a:rPr lang="fr-FR" sz="1100" b="1" kern="1200" dirty="0">
                          <a:solidFill>
                            <a:schemeClr val="dk1"/>
                          </a:solidFill>
                          <a:latin typeface="+mn-lt"/>
                          <a:ea typeface="+mn-ea"/>
                          <a:cs typeface="+mn-cs"/>
                        </a:rPr>
                        <a:t>Atelier 2</a:t>
                      </a:r>
                    </a:p>
                  </a:txBody>
                  <a:tcPr marL="51435" marR="51435"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08650593"/>
                  </a:ext>
                </a:extLst>
              </a:tr>
              <a:tr h="431378">
                <a:tc>
                  <a:txBody>
                    <a:bodyPr/>
                    <a:lstStyle/>
                    <a:p>
                      <a:pPr algn="ctr"/>
                      <a:r>
                        <a:rPr lang="fr-FR" sz="900" dirty="0" smtClean="0"/>
                        <a:t>Sensibilisation</a:t>
                      </a:r>
                      <a:r>
                        <a:rPr lang="fr-FR" sz="900" baseline="0" dirty="0" smtClean="0"/>
                        <a:t> aux 3 crises </a:t>
                      </a:r>
                      <a:br>
                        <a:rPr lang="fr-FR" sz="900" baseline="0" dirty="0" smtClean="0"/>
                      </a:br>
                      <a:r>
                        <a:rPr lang="fr-FR" sz="900" baseline="0" dirty="0" smtClean="0"/>
                        <a:t>(climat, ressources, biodiversité)</a:t>
                      </a:r>
                      <a:endParaRPr lang="fr-FR" sz="900" dirty="0">
                        <a:latin typeface="Marianne" panose="02000000000000000000" pitchFamily="50" charset="0"/>
                      </a:endParaRPr>
                    </a:p>
                  </a:txBody>
                  <a:tcPr marL="68580" marR="68580" marT="34290" marB="34290" anchor="ctr">
                    <a:lnL w="12700" cap="flat" cmpd="sng" algn="ctr">
                      <a:solidFill>
                        <a:schemeClr val="tx1"/>
                      </a:solidFill>
                      <a:prstDash val="solid"/>
                      <a:round/>
                      <a:headEnd type="none" w="med" len="med"/>
                      <a:tailEnd type="none" w="med" len="med"/>
                    </a:lnL>
                  </a:tcPr>
                </a:tc>
                <a:tc>
                  <a:txBody>
                    <a:bodyPr/>
                    <a:lstStyle/>
                    <a:p>
                      <a:pPr marL="0" algn="ctr" defTabSz="914400" rtl="0" eaLnBrk="1" latinLnBrk="0" hangingPunct="1">
                        <a:lnSpc>
                          <a:spcPct val="107000"/>
                        </a:lnSpc>
                        <a:spcAft>
                          <a:spcPts val="0"/>
                        </a:spcAft>
                      </a:pPr>
                      <a:r>
                        <a:rPr lang="fr-FR" sz="900" kern="1200" dirty="0">
                          <a:solidFill>
                            <a:schemeClr val="dk1"/>
                          </a:solidFill>
                          <a:effectLst/>
                          <a:latin typeface="+mn-lt"/>
                          <a:ea typeface="+mn-ea"/>
                          <a:cs typeface="+mn-cs"/>
                        </a:rPr>
                        <a:t>Connaissance des leviers d’action</a:t>
                      </a:r>
                    </a:p>
                  </a:txBody>
                  <a:tcPr marL="51435" marR="51435"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41513230"/>
                  </a:ext>
                </a:extLst>
              </a:tr>
              <a:tr h="1182094">
                <a:tc>
                  <a:txBody>
                    <a:bodyPr/>
                    <a:lstStyle/>
                    <a:p>
                      <a:pPr algn="ctr">
                        <a:lnSpc>
                          <a:spcPct val="107000"/>
                        </a:lnSpc>
                        <a:spcAft>
                          <a:spcPts val="0"/>
                        </a:spcAft>
                      </a:pPr>
                      <a:r>
                        <a:rPr lang="fr-FR" sz="900" dirty="0" smtClean="0">
                          <a:effectLst/>
                        </a:rPr>
                        <a:t>Titulaires du marché :</a:t>
                      </a:r>
                    </a:p>
                    <a:p>
                      <a:pPr algn="ctr">
                        <a:lnSpc>
                          <a:spcPct val="107000"/>
                        </a:lnSpc>
                        <a:spcAft>
                          <a:spcPts val="0"/>
                        </a:spcAft>
                      </a:pPr>
                      <a:r>
                        <a:rPr lang="fr-FR" sz="900" b="1" dirty="0" smtClean="0">
                          <a:effectLst/>
                        </a:rPr>
                        <a:t>« </a:t>
                      </a:r>
                      <a:r>
                        <a:rPr lang="fr-FR" sz="900" b="1" dirty="0" err="1" smtClean="0">
                          <a:effectLst/>
                        </a:rPr>
                        <a:t>Nicomak</a:t>
                      </a:r>
                      <a:r>
                        <a:rPr lang="fr-FR" sz="900" b="1" dirty="0" smtClean="0">
                          <a:effectLst/>
                        </a:rPr>
                        <a:t> » (rang 1)</a:t>
                      </a:r>
                    </a:p>
                    <a:p>
                      <a:pPr algn="ctr">
                        <a:lnSpc>
                          <a:spcPct val="107000"/>
                        </a:lnSpc>
                        <a:spcAft>
                          <a:spcPts val="0"/>
                        </a:spcAft>
                      </a:pPr>
                      <a:r>
                        <a:rPr lang="fr-FR" sz="900" dirty="0" smtClean="0">
                          <a:effectLst/>
                        </a:rPr>
                        <a:t>« La fresque du climat » (rang 2)</a:t>
                      </a:r>
                    </a:p>
                    <a:p>
                      <a:pPr algn="ctr">
                        <a:lnSpc>
                          <a:spcPct val="107000"/>
                        </a:lnSpc>
                        <a:spcAft>
                          <a:spcPts val="0"/>
                        </a:spcAft>
                      </a:pPr>
                      <a:r>
                        <a:rPr lang="fr-FR" sz="900" dirty="0" smtClean="0">
                          <a:effectLst/>
                        </a:rPr>
                        <a:t> </a:t>
                      </a:r>
                    </a:p>
                    <a:p>
                      <a:pPr algn="ctr"/>
                      <a:endParaRPr lang="fr-FR" sz="900" dirty="0">
                        <a:latin typeface="Marianne" panose="02000000000000000000" pitchFamily="50" charset="0"/>
                      </a:endParaRPr>
                    </a:p>
                  </a:txBody>
                  <a:tcPr marL="68580" marR="68580" marT="34290" marB="34290" anchor="ctr">
                    <a:lnL w="12700" cap="flat" cmpd="sng" algn="ctr">
                      <a:solidFill>
                        <a:schemeClr val="tx1"/>
                      </a:solidFill>
                      <a:prstDash val="solid"/>
                      <a:round/>
                      <a:headEnd type="none" w="med" len="med"/>
                      <a:tailEnd type="none" w="med" len="med"/>
                    </a:lnL>
                  </a:tcPr>
                </a:tc>
                <a:tc>
                  <a:txBody>
                    <a:bodyPr/>
                    <a:lstStyle/>
                    <a:p>
                      <a:pPr marL="0" algn="ctr" defTabSz="914400" rtl="0" eaLnBrk="1" latinLnBrk="0" hangingPunct="1">
                        <a:lnSpc>
                          <a:spcPct val="107000"/>
                        </a:lnSpc>
                        <a:spcAft>
                          <a:spcPts val="0"/>
                        </a:spcAft>
                      </a:pPr>
                      <a:r>
                        <a:rPr lang="fr-FR" sz="900" kern="1200" dirty="0">
                          <a:solidFill>
                            <a:schemeClr val="dk1"/>
                          </a:solidFill>
                          <a:effectLst/>
                          <a:latin typeface="+mn-lt"/>
                          <a:ea typeface="+mn-ea"/>
                          <a:cs typeface="+mn-cs"/>
                        </a:rPr>
                        <a:t>Titulaires du marché :</a:t>
                      </a:r>
                    </a:p>
                    <a:p>
                      <a:pPr marL="0" algn="ctr" defTabSz="914400" rtl="0" eaLnBrk="1" latinLnBrk="0" hangingPunct="1">
                        <a:lnSpc>
                          <a:spcPct val="107000"/>
                        </a:lnSpc>
                        <a:spcAft>
                          <a:spcPts val="0"/>
                        </a:spcAft>
                      </a:pPr>
                      <a:r>
                        <a:rPr lang="fr-FR" sz="900" b="1" kern="1200" dirty="0">
                          <a:solidFill>
                            <a:schemeClr val="dk1"/>
                          </a:solidFill>
                          <a:effectLst/>
                          <a:latin typeface="+mn-lt"/>
                          <a:ea typeface="+mn-ea"/>
                          <a:cs typeface="+mn-cs"/>
                        </a:rPr>
                        <a:t>« Inventons nos vies bas carbone » (rang 1)</a:t>
                      </a:r>
                    </a:p>
                    <a:p>
                      <a:pPr marL="0" algn="ctr" defTabSz="914400" rtl="0" eaLnBrk="1" latinLnBrk="0" hangingPunct="1">
                        <a:lnSpc>
                          <a:spcPct val="107000"/>
                        </a:lnSpc>
                        <a:spcAft>
                          <a:spcPts val="0"/>
                        </a:spcAft>
                      </a:pPr>
                      <a:r>
                        <a:rPr lang="fr-FR" sz="900" kern="1200" dirty="0">
                          <a:solidFill>
                            <a:schemeClr val="dk1"/>
                          </a:solidFill>
                          <a:effectLst/>
                          <a:latin typeface="+mn-lt"/>
                          <a:ea typeface="+mn-ea"/>
                          <a:cs typeface="+mn-cs"/>
                        </a:rPr>
                        <a:t>« 2Tonnes » (rang 2)</a:t>
                      </a:r>
                    </a:p>
                    <a:p>
                      <a:pPr marL="0" algn="ctr" defTabSz="914400" rtl="0" eaLnBrk="1" latinLnBrk="0" hangingPunct="1">
                        <a:lnSpc>
                          <a:spcPct val="107000"/>
                        </a:lnSpc>
                        <a:spcAft>
                          <a:spcPts val="0"/>
                        </a:spcAft>
                      </a:pPr>
                      <a:r>
                        <a:rPr lang="fr-FR" sz="900" kern="1200" dirty="0">
                          <a:solidFill>
                            <a:schemeClr val="dk1"/>
                          </a:solidFill>
                          <a:effectLst/>
                          <a:latin typeface="+mn-lt"/>
                          <a:ea typeface="+mn-ea"/>
                          <a:cs typeface="+mn-cs"/>
                        </a:rPr>
                        <a:t> </a:t>
                      </a:r>
                    </a:p>
                  </a:txBody>
                  <a:tcPr marL="51435" marR="51435"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73046705"/>
                  </a:ext>
                </a:extLst>
              </a:tr>
              <a:tr h="48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9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smtClean="0"/>
                        <a:t>3H30 (présentiel)</a:t>
                      </a:r>
                    </a:p>
                    <a:p>
                      <a:pPr algn="ctr"/>
                      <a:endParaRPr lang="fr-FR" sz="900" dirty="0">
                        <a:latin typeface="Marianne" panose="02000000000000000000" pitchFamily="50" charset="0"/>
                      </a:endParaRPr>
                    </a:p>
                  </a:txBody>
                  <a:tcPr marL="68580" marR="68580" marT="34290" marB="34290" anchor="ctr">
                    <a:lnL w="12700" cap="flat" cmpd="sng" algn="ctr">
                      <a:solidFill>
                        <a:schemeClr val="tx1"/>
                      </a:solidFill>
                      <a:prstDash val="solid"/>
                      <a:round/>
                      <a:headEnd type="none" w="med" len="med"/>
                      <a:tailEnd type="none" w="med" len="med"/>
                    </a:lnL>
                  </a:tcPr>
                </a:tc>
                <a:tc>
                  <a:txBody>
                    <a:bodyPr/>
                    <a:lstStyle/>
                    <a:p>
                      <a:pPr marL="0" algn="ctr" defTabSz="914400" rtl="0" eaLnBrk="1" latinLnBrk="0" hangingPunct="1">
                        <a:lnSpc>
                          <a:spcPct val="107000"/>
                        </a:lnSpc>
                        <a:spcAft>
                          <a:spcPts val="0"/>
                        </a:spcAft>
                      </a:pPr>
                      <a:r>
                        <a:rPr lang="fr-FR" sz="900" kern="1200" dirty="0" smtClean="0">
                          <a:solidFill>
                            <a:schemeClr val="dk1"/>
                          </a:solidFill>
                          <a:effectLst/>
                          <a:latin typeface="+mn-lt"/>
                          <a:ea typeface="+mn-ea"/>
                          <a:cs typeface="+mn-cs"/>
                        </a:rPr>
                        <a:t>3h30 (présentiel)</a:t>
                      </a:r>
                      <a:endParaRPr lang="fr-FR" sz="900" kern="1200" dirty="0">
                        <a:solidFill>
                          <a:schemeClr val="dk1"/>
                        </a:solidFill>
                        <a:effectLst/>
                        <a:latin typeface="+mn-lt"/>
                        <a:ea typeface="+mn-ea"/>
                        <a:cs typeface="+mn-cs"/>
                      </a:endParaRPr>
                    </a:p>
                  </a:txBody>
                  <a:tcPr marL="51435" marR="51435"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4616328"/>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418913557"/>
              </p:ext>
            </p:extLst>
          </p:nvPr>
        </p:nvGraphicFramePr>
        <p:xfrm>
          <a:off x="5722282" y="775387"/>
          <a:ext cx="3199977" cy="2829805"/>
        </p:xfrm>
        <a:graphic>
          <a:graphicData uri="http://schemas.openxmlformats.org/drawingml/2006/table">
            <a:tbl>
              <a:tblPr firstRow="1" bandRow="1">
                <a:tableStyleId>{00A15C55-8517-42AA-B614-E9B94910E393}</a:tableStyleId>
              </a:tblPr>
              <a:tblGrid>
                <a:gridCol w="1671737">
                  <a:extLst>
                    <a:ext uri="{9D8B030D-6E8A-4147-A177-3AD203B41FA5}">
                      <a16:colId xmlns:a16="http://schemas.microsoft.com/office/drawing/2014/main" val="1489346508"/>
                    </a:ext>
                  </a:extLst>
                </a:gridCol>
                <a:gridCol w="1528240">
                  <a:extLst>
                    <a:ext uri="{9D8B030D-6E8A-4147-A177-3AD203B41FA5}">
                      <a16:colId xmlns:a16="http://schemas.microsoft.com/office/drawing/2014/main" val="2377251287"/>
                    </a:ext>
                  </a:extLst>
                </a:gridCol>
              </a:tblGrid>
              <a:tr h="3886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dirty="0" smtClean="0"/>
                        <a:t>COMPRENDRE</a:t>
                      </a:r>
                    </a:p>
                    <a:p>
                      <a:pPr algn="ctr"/>
                      <a:endParaRPr lang="fr-FR" sz="11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kern="1200" dirty="0" smtClean="0"/>
                        <a:t>SE PROJETER SUR LE TERRAIN</a:t>
                      </a:r>
                      <a:endParaRPr lang="fr-FR" sz="1100" dirty="0"/>
                    </a:p>
                  </a:txBody>
                  <a:tcPr marL="68580" marR="68580" marT="34290" marB="34290"/>
                </a:tc>
                <a:extLst>
                  <a:ext uri="{0D108BD9-81ED-4DB2-BD59-A6C34878D82A}">
                    <a16:rowId xmlns:a16="http://schemas.microsoft.com/office/drawing/2014/main" val="890701332"/>
                  </a:ext>
                </a:extLst>
              </a:tr>
              <a:tr h="3335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smtClean="0">
                          <a:effectLst/>
                        </a:rPr>
                        <a:t>Conférences-débat</a:t>
                      </a:r>
                      <a:endParaRPr lang="fr-FR" sz="1100" b="1" dirty="0"/>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1" dirty="0" smtClean="0">
                          <a:effectLst/>
                        </a:rPr>
                        <a:t>Visite de terrain</a:t>
                      </a:r>
                      <a:endParaRPr lang="fr-FR" sz="1100" b="1" dirty="0"/>
                    </a:p>
                  </a:txBody>
                  <a:tcPr marL="68580" marR="68580" marT="34290" marB="34290" anchor="ctr"/>
                </a:tc>
                <a:extLst>
                  <a:ext uri="{0D108BD9-81ED-4DB2-BD59-A6C34878D82A}">
                    <a16:rowId xmlns:a16="http://schemas.microsoft.com/office/drawing/2014/main" val="174433225"/>
                  </a:ext>
                </a:extLst>
              </a:tr>
              <a:tr h="440872">
                <a:tc>
                  <a:txBody>
                    <a:bodyPr/>
                    <a:lstStyle/>
                    <a:p>
                      <a:pPr algn="ctr">
                        <a:lnSpc>
                          <a:spcPct val="107000"/>
                        </a:lnSpc>
                        <a:spcAft>
                          <a:spcPts val="0"/>
                        </a:spcAft>
                      </a:pPr>
                      <a:r>
                        <a:rPr lang="fr-FR" sz="900" dirty="0">
                          <a:effectLst/>
                        </a:rPr>
                        <a:t>3 conférences-débat avec des experts scientifiques</a:t>
                      </a:r>
                      <a:endParaRPr lang="fr-FR" sz="900" dirty="0">
                        <a:effectLst/>
                        <a:latin typeface="Marianne" panose="02000000000000000000" pitchFamily="2"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0"/>
                        </a:spcAft>
                      </a:pPr>
                      <a:r>
                        <a:rPr lang="fr-FR" sz="900" dirty="0">
                          <a:effectLst/>
                        </a:rPr>
                        <a:t>Visite avec un acteur de terrain de la transition écologique</a:t>
                      </a:r>
                      <a:endParaRPr lang="fr-FR" sz="900" dirty="0">
                        <a:effectLst/>
                        <a:latin typeface="Marianne" panose="02000000000000000000" pitchFamily="2"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800667359"/>
                  </a:ext>
                </a:extLst>
              </a:tr>
              <a:tr h="1154663">
                <a:tc>
                  <a:txBody>
                    <a:bodyPr/>
                    <a:lstStyle/>
                    <a:p>
                      <a:pPr algn="ctr">
                        <a:lnSpc>
                          <a:spcPct val="107000"/>
                        </a:lnSpc>
                        <a:spcAft>
                          <a:spcPts val="0"/>
                        </a:spcAft>
                      </a:pPr>
                      <a:r>
                        <a:rPr lang="fr-FR" sz="900" dirty="0">
                          <a:effectLst/>
                        </a:rPr>
                        <a:t> </a:t>
                      </a:r>
                    </a:p>
                    <a:p>
                      <a:pPr algn="ctr">
                        <a:lnSpc>
                          <a:spcPct val="107000"/>
                        </a:lnSpc>
                        <a:spcAft>
                          <a:spcPts val="0"/>
                        </a:spcAft>
                      </a:pPr>
                      <a:r>
                        <a:rPr lang="fr-FR" sz="900" b="1" dirty="0">
                          <a:effectLst/>
                        </a:rPr>
                        <a:t>CNRS et son réseau d’experts scientifiques</a:t>
                      </a:r>
                      <a:endParaRPr lang="fr-FR" sz="900" b="1" dirty="0">
                        <a:effectLst/>
                        <a:latin typeface="Marianne" panose="02000000000000000000" pitchFamily="2"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0"/>
                        </a:spcAft>
                      </a:pPr>
                      <a:r>
                        <a:rPr lang="fr-FR" sz="900" b="1" dirty="0">
                          <a:effectLst/>
                        </a:rPr>
                        <a:t>CNRS </a:t>
                      </a:r>
                    </a:p>
                    <a:p>
                      <a:pPr algn="ctr">
                        <a:lnSpc>
                          <a:spcPct val="107000"/>
                        </a:lnSpc>
                        <a:spcAft>
                          <a:spcPts val="0"/>
                        </a:spcAft>
                      </a:pPr>
                      <a:r>
                        <a:rPr lang="fr-FR" sz="900" b="1" dirty="0">
                          <a:effectLst/>
                        </a:rPr>
                        <a:t>Réseau d’acteurs de </a:t>
                      </a:r>
                      <a:r>
                        <a:rPr lang="fr-FR" sz="900" b="1" dirty="0" smtClean="0">
                          <a:effectLst/>
                        </a:rPr>
                        <a:t>terrain</a:t>
                      </a:r>
                    </a:p>
                  </a:txBody>
                  <a:tcPr marL="51435" marR="51435" marT="0" marB="0" anchor="ctr"/>
                </a:tc>
                <a:extLst>
                  <a:ext uri="{0D108BD9-81ED-4DB2-BD59-A6C34878D82A}">
                    <a16:rowId xmlns:a16="http://schemas.microsoft.com/office/drawing/2014/main" val="1663662738"/>
                  </a:ext>
                </a:extLst>
              </a:tr>
              <a:tr h="496856">
                <a:tc>
                  <a:txBody>
                    <a:bodyPr/>
                    <a:lstStyle/>
                    <a:p>
                      <a:pPr marL="0" algn="ctr" defTabSz="914400" rtl="0" eaLnBrk="1" latinLnBrk="0" hangingPunct="1">
                        <a:lnSpc>
                          <a:spcPct val="107000"/>
                        </a:lnSpc>
                        <a:spcAft>
                          <a:spcPts val="0"/>
                        </a:spcAft>
                      </a:pPr>
                      <a:r>
                        <a:rPr lang="fr-FR" sz="900" kern="1200" dirty="0">
                          <a:effectLst/>
                        </a:rPr>
                        <a:t>3 x </a:t>
                      </a:r>
                      <a:r>
                        <a:rPr lang="fr-FR" sz="900" kern="1200" dirty="0" smtClean="0">
                          <a:effectLst/>
                        </a:rPr>
                        <a:t>3h (présentiel)</a:t>
                      </a:r>
                      <a:r>
                        <a:rPr lang="fr-FR" sz="900" kern="1200" dirty="0">
                          <a:effectLst/>
                        </a:rPr>
                        <a:t> </a:t>
                      </a:r>
                      <a:endParaRPr lang="fr-FR" sz="900" kern="1200" dirty="0">
                        <a:solidFill>
                          <a:schemeClr val="dk1"/>
                        </a:solidFill>
                        <a:effectLst/>
                        <a:latin typeface="Marianne" panose="02000000000000000000" pitchFamily="2" charset="0"/>
                        <a:ea typeface="+mn-ea"/>
                        <a:cs typeface="+mn-cs"/>
                      </a:endParaRPr>
                    </a:p>
                  </a:txBody>
                  <a:tcPr marL="51435" marR="51435" marT="0" marB="0" anchor="ctr"/>
                </a:tc>
                <a:tc>
                  <a:txBody>
                    <a:bodyPr/>
                    <a:lstStyle/>
                    <a:p>
                      <a:pPr marL="0" algn="ctr" defTabSz="914400" rtl="0" eaLnBrk="1" latinLnBrk="0" hangingPunct="1">
                        <a:lnSpc>
                          <a:spcPct val="107000"/>
                        </a:lnSpc>
                        <a:spcAft>
                          <a:spcPts val="0"/>
                        </a:spcAft>
                      </a:pPr>
                      <a:r>
                        <a:rPr lang="fr-FR" sz="900" kern="1200" dirty="0">
                          <a:effectLst/>
                        </a:rPr>
                        <a:t>½ journée</a:t>
                      </a:r>
                      <a:endParaRPr lang="fr-FR" sz="900" kern="1200" dirty="0">
                        <a:solidFill>
                          <a:schemeClr val="dk1"/>
                        </a:solidFill>
                        <a:effectLst/>
                        <a:latin typeface="Marianne" panose="02000000000000000000" pitchFamily="2" charset="0"/>
                        <a:ea typeface="+mn-ea"/>
                        <a:cs typeface="+mn-cs"/>
                      </a:endParaRPr>
                    </a:p>
                  </a:txBody>
                  <a:tcPr marL="51435" marR="51435" marT="0" marB="0" anchor="ctr"/>
                </a:tc>
                <a:extLst>
                  <a:ext uri="{0D108BD9-81ED-4DB2-BD59-A6C34878D82A}">
                    <a16:rowId xmlns:a16="http://schemas.microsoft.com/office/drawing/2014/main" val="1669748603"/>
                  </a:ext>
                </a:extLst>
              </a:tr>
            </a:tbl>
          </a:graphicData>
        </a:graphic>
      </p:graphicFrame>
      <p:sp>
        <p:nvSpPr>
          <p:cNvPr id="12" name="Rectangle 11"/>
          <p:cNvSpPr/>
          <p:nvPr/>
        </p:nvSpPr>
        <p:spPr>
          <a:xfrm>
            <a:off x="168305" y="267494"/>
            <a:ext cx="8753954" cy="389850"/>
          </a:xfrm>
          <a:prstGeom prst="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107000"/>
              </a:lnSpc>
            </a:pPr>
            <a:r>
              <a:rPr lang="fr-FR" sz="1500" b="1" dirty="0">
                <a:solidFill>
                  <a:srgbClr val="13685F"/>
                </a:solidFill>
                <a:latin typeface="Marianne" panose="02000000000000000000" pitchFamily="2" charset="0"/>
              </a:rPr>
              <a:t>LE PARCOURS DE FORMATION DES CADRES SUPERIEURS</a:t>
            </a:r>
          </a:p>
        </p:txBody>
      </p:sp>
      <p:sp>
        <p:nvSpPr>
          <p:cNvPr id="14" name="Flèche droite 13"/>
          <p:cNvSpPr/>
          <p:nvPr/>
        </p:nvSpPr>
        <p:spPr>
          <a:xfrm>
            <a:off x="971600" y="4011910"/>
            <a:ext cx="7393655" cy="440872"/>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ln w="0"/>
                <a:solidFill>
                  <a:schemeClr val="bg1"/>
                </a:solidFill>
                <a:effectLst>
                  <a:outerShdw blurRad="38100" dist="19050" dir="2700000" algn="tl" rotWithShape="0">
                    <a:schemeClr val="dk1">
                      <a:alpha val="40000"/>
                    </a:schemeClr>
                  </a:outerShdw>
                </a:effectLst>
              </a:rPr>
              <a:t>A REALISER AVANT FIN 2024 </a:t>
            </a:r>
          </a:p>
        </p:txBody>
      </p:sp>
    </p:spTree>
    <p:extLst>
      <p:ext uri="{BB962C8B-B14F-4D97-AF65-F5344CB8AC3E}">
        <p14:creationId xmlns:p14="http://schemas.microsoft.com/office/powerpoint/2010/main" val="1832325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21A80C86-B502-454D-9D85-26DC22072A7D}" vid="{F7297A3B-967B-0241-96F6-B5DDD796BCF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ppt_MASA_marianne_cle0552e9</Template>
  <TotalTime>2049</TotalTime>
  <Words>4601</Words>
  <Application>Microsoft Office PowerPoint</Application>
  <PresentationFormat>Affichage à l'écran (16:9)</PresentationFormat>
  <Paragraphs>474</Paragraphs>
  <Slides>34</Slides>
  <Notes>4</Notes>
  <HiddenSlides>0</HiddenSlides>
  <MMClips>0</MMClips>
  <ScaleCrop>false</ScaleCrop>
  <HeadingPairs>
    <vt:vector size="8" baseType="variant">
      <vt:variant>
        <vt:lpstr>Polices utilisées</vt:lpstr>
      </vt:variant>
      <vt:variant>
        <vt:i4>9</vt:i4>
      </vt:variant>
      <vt:variant>
        <vt:lpstr>Thème</vt:lpstr>
      </vt:variant>
      <vt:variant>
        <vt:i4>1</vt:i4>
      </vt:variant>
      <vt:variant>
        <vt:lpstr>Serveurs OLE incorporés</vt:lpstr>
      </vt:variant>
      <vt:variant>
        <vt:i4>1</vt:i4>
      </vt:variant>
      <vt:variant>
        <vt:lpstr>Titres des diapositives</vt:lpstr>
      </vt:variant>
      <vt:variant>
        <vt:i4>34</vt:i4>
      </vt:variant>
    </vt:vector>
  </HeadingPairs>
  <TitlesOfParts>
    <vt:vector size="45" baseType="lpstr">
      <vt:lpstr>SimSun</vt:lpstr>
      <vt:lpstr>Arial</vt:lpstr>
      <vt:lpstr>Calibri</vt:lpstr>
      <vt:lpstr>Courier New</vt:lpstr>
      <vt:lpstr>Marianne</vt:lpstr>
      <vt:lpstr>Symbol</vt:lpstr>
      <vt:lpstr>Times New Roman</vt:lpstr>
      <vt:lpstr>Wingdings</vt:lpstr>
      <vt:lpstr>Wingdings 3</vt:lpstr>
      <vt:lpstr>MINISTÈRIEL</vt:lpstr>
      <vt:lpstr>Feuille de calcul</vt:lpstr>
      <vt:lpstr>Présentation PowerPoint</vt:lpstr>
      <vt:lpstr>ACTUALITÉS FORMATION DE CETTE RENTRÉE</vt:lpstr>
      <vt:lpstr>Présentation PowerPoint</vt:lpstr>
      <vt:lpstr>Présentation PowerPoint</vt:lpstr>
      <vt:lpstr>                      </vt:lpstr>
      <vt:lpstr>Présentation PowerPoint</vt:lpstr>
      <vt:lpstr>Présentation PowerPoint</vt:lpstr>
      <vt:lpstr>Présentation PowerPoint</vt:lpstr>
      <vt:lpstr>Présentation PowerPoint</vt:lpstr>
      <vt:lpstr>TUTAC  1/2</vt:lpstr>
      <vt:lpstr>TUTAC 2/2</vt:lpstr>
      <vt:lpstr> Dispositif de formation des AESH (1/3) </vt:lpstr>
      <vt:lpstr> Dispositif de formation des AESH (2/3) </vt:lpstr>
      <vt:lpstr> Dispositif de formation des AESH (3/3) </vt:lpstr>
      <vt:lpstr>FORMATION DES NOUVEAUX ASSISTANTS D’EDUCATION</vt:lpstr>
      <vt:lpstr>AUTRES FORMATIONS DE PRISE DE POSTE</vt:lpstr>
      <vt:lpstr>FRAIS DE DEPLACEMENT</vt:lpstr>
      <vt:lpstr>CAP’EVAL (1/2)</vt:lpstr>
      <vt:lpstr>CAP’EVAL (2/2)</vt:lpstr>
      <vt:lpstr>PRF Auvergne-Rhône Alpes</vt:lpstr>
      <vt:lpstr>Nouveau site FORMCO</vt:lpstr>
      <vt:lpstr>CO FINANCEMENT DE FORMATIONS D’INITIATIVE LOCALE</vt:lpstr>
      <vt:lpstr>Cap Management 1/2</vt:lpstr>
      <vt:lpstr>Cap Management 2/2</vt:lpstr>
      <vt:lpstr>LE RESEAU DE RESPONSABLES LOCAUX DE FORMATION EN EPL</vt:lpstr>
      <vt:lpstr>RENOIR RH FORMATION</vt:lpstr>
      <vt:lpstr>Rapport standard XZPIC010 - Demandes de formation self non valid </vt:lpstr>
      <vt:lpstr>accès au menu « BI&amp;Reporting » dans RenoiRH </vt:lpstr>
      <vt:lpstr>Généralités sur les rapports standards</vt:lpstr>
      <vt:lpstr>Généralités sur les rapports standards</vt:lpstr>
      <vt:lpstr>Mes résultats de rapport</vt:lpstr>
      <vt:lpstr>Formations « gestes qui sauvent »</vt:lpstr>
      <vt:lpstr>Formations « gestes qui sauvent »</vt:lpstr>
      <vt:lpstr>Formations habilitations électriques et évacuation incendie</vt:lpstr>
    </vt:vector>
  </TitlesOfParts>
  <Manager>Client</Manager>
  <Company>Ministère de l'Agriculture et de l'Alimentation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RICHY-MOURRE Laurence</dc:creator>
  <cp:lastModifiedBy>Francis SABIN</cp:lastModifiedBy>
  <cp:revision>112</cp:revision>
  <cp:lastPrinted>2023-09-20T13:39:48Z</cp:lastPrinted>
  <dcterms:created xsi:type="dcterms:W3CDTF">2022-07-11T06:09:29Z</dcterms:created>
  <dcterms:modified xsi:type="dcterms:W3CDTF">2023-09-25T07:03:42Z</dcterms:modified>
</cp:coreProperties>
</file>